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slideLayouts/slideLayout22.xml" ContentType="application/vnd.openxmlformats-officedocument.presentationml.slideLayout+xml"/>
  <Override PartName="/ppt/theme/theme9.xml" ContentType="application/vnd.openxmlformats-officedocument.theme+xml"/>
  <Override PartName="/ppt/slideLayouts/slideLayout23.xml" ContentType="application/vnd.openxmlformats-officedocument.presentationml.slideLayout+xml"/>
  <Override PartName="/ppt/theme/theme10.xml" ContentType="application/vnd.openxmlformats-officedocument.theme+xml"/>
  <Override PartName="/ppt/slideLayouts/slideLayout24.xml" ContentType="application/vnd.openxmlformats-officedocument.presentationml.slideLayout+xml"/>
  <Override PartName="/ppt/theme/theme11.xml" ContentType="application/vnd.openxmlformats-officedocument.theme+xml"/>
  <Override PartName="/ppt/slideLayouts/slideLayout25.xml" ContentType="application/vnd.openxmlformats-officedocument.presentationml.slideLayout+xml"/>
  <Override PartName="/ppt/theme/theme12.xml" ContentType="application/vnd.openxmlformats-officedocument.theme+xml"/>
  <Override PartName="/ppt/slideLayouts/slideLayout26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5" r:id="rId2"/>
    <p:sldMasterId id="2147483667" r:id="rId3"/>
    <p:sldMasterId id="2147483681" r:id="rId4"/>
    <p:sldMasterId id="2147483687" r:id="rId5"/>
    <p:sldMasterId id="2147483689" r:id="rId6"/>
    <p:sldMasterId id="2147483691" r:id="rId7"/>
    <p:sldMasterId id="2147483693" r:id="rId8"/>
    <p:sldMasterId id="2147483695" r:id="rId9"/>
    <p:sldMasterId id="2147483697" r:id="rId10"/>
    <p:sldMasterId id="2147483699" r:id="rId11"/>
    <p:sldMasterId id="2147483705" r:id="rId12"/>
    <p:sldMasterId id="2147483707" r:id="rId13"/>
  </p:sldMasterIdLst>
  <p:notesMasterIdLst>
    <p:notesMasterId r:id="rId39"/>
  </p:notesMasterIdLst>
  <p:sldIdLst>
    <p:sldId id="302" r:id="rId14"/>
    <p:sldId id="332" r:id="rId15"/>
    <p:sldId id="340" r:id="rId16"/>
    <p:sldId id="333" r:id="rId17"/>
    <p:sldId id="343" r:id="rId18"/>
    <p:sldId id="344" r:id="rId19"/>
    <p:sldId id="314" r:id="rId20"/>
    <p:sldId id="345" r:id="rId21"/>
    <p:sldId id="349" r:id="rId22"/>
    <p:sldId id="346" r:id="rId23"/>
    <p:sldId id="262" r:id="rId24"/>
    <p:sldId id="259" r:id="rId25"/>
    <p:sldId id="305" r:id="rId26"/>
    <p:sldId id="347" r:id="rId27"/>
    <p:sldId id="316" r:id="rId28"/>
    <p:sldId id="348" r:id="rId29"/>
    <p:sldId id="329" r:id="rId30"/>
    <p:sldId id="352" r:id="rId31"/>
    <p:sldId id="306" r:id="rId32"/>
    <p:sldId id="310" r:id="rId33"/>
    <p:sldId id="311" r:id="rId34"/>
    <p:sldId id="325" r:id="rId35"/>
    <p:sldId id="319" r:id="rId36"/>
    <p:sldId id="353" r:id="rId37"/>
    <p:sldId id="294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7498D-974E-45A0-86B1-74ECF5F85680}" type="datetimeFigureOut">
              <a:rPr lang="ru-RU" smtClean="0"/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44D112-C5BF-4887-832C-10190A4ED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761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106826-B27A-4681-B183-B72B7BD4127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5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523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F6671-183A-4E9D-B0AB-3EA5D48269A4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ACC4C-692F-4528-A196-51E2A9A17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44906-0061-4CC8-827F-73EF9448B682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2AD9-D54E-46C0-A395-9D5F04855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9F66C-B945-4EA9-A49B-CE027D86F314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1B083-BD9B-4E4D-A66C-1179E61B8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DF0F2-8DEA-4860-9A68-C4C10C13C584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7DD84-BD2F-4A54-B2C5-20B3BB48DA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AD7A9-B670-44A7-8987-EA6F16ADF875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D6F0A-3055-49C3-901B-CBE6CFA36B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9826D-149D-46AC-94C8-B520B6AFF2AF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3F9D2-970F-4349-A175-6F96B9510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0E74-DFF0-4642-8D10-77B2E74ED6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21.09.2021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5F6331-0EE4-4E45-A85B-FDF9162027C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0E74-DFF0-4642-8D10-77B2E74ED627}" type="datetimeFigureOut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21.09.2021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95F6331-0EE4-4E45-A85B-FDF9162027C5}" type="slidenum">
              <a:rPr lang="ru-RU" smtClean="0">
                <a:solidFill>
                  <a:srgbClr val="F0A22E">
                    <a:shade val="75000"/>
                  </a:srgbClr>
                </a:solidFill>
              </a:rPr>
              <a:pPr/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20C94-38AE-48F9-987D-26AC86BDCB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D80D-E851-4EAB-BE72-D6E7BFA8E4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20C94-38AE-48F9-987D-26AC86BDCB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D80D-E851-4EAB-BE72-D6E7BFA8E44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7BC22-00DA-4AF0-8367-150BA654CB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B5FBD-D3C6-41BD-B185-6F88C25C89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695213-D8A1-4078-A491-264BDDF900E0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F5CCC-9C7B-417E-95F0-0E88BBF75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5444-DEF7-496A-9EE8-4DEEDF0C1A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4A4-EC68-44D4-8F53-5F9890BD0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5444-DEF7-496A-9EE8-4DEEDF0C1A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4A4-EC68-44D4-8F53-5F9890BD0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5444-DEF7-496A-9EE8-4DEEDF0C1A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4A4-EC68-44D4-8F53-5F9890BD0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5444-DEF7-496A-9EE8-4DEEDF0C1A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4A4-EC68-44D4-8F53-5F9890BD0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7BC22-00DA-4AF0-8367-150BA654CBA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B5FBD-D3C6-41BD-B185-6F88C25C89C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5444-DEF7-496A-9EE8-4DEEDF0C1A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4A4-EC68-44D4-8F53-5F9890BD0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95444-DEF7-496A-9EE8-4DEEDF0C1AD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A04A4-EC68-44D4-8F53-5F9890BD0FE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B565D-9DDE-4D5A-89BF-80E55F9B6A83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B9252-7471-4860-8CE4-E5EB237C3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B33CB-4A25-40AC-AA94-86972ECB99A7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E1401-B31B-4FB4-A351-E61F71411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CD13D-2BB9-4124-AE59-C10C0258BE4E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9E80A-A1C6-46E5-9A10-5B8B9C38F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5693C-AEE4-4DE9-86FC-2EA85B5306FA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CDCEC-6DA1-41C3-8556-A3F75309A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52A24-083F-491D-A26D-3AABB02CF9C6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A9FA9-A123-496E-8B4E-2CCF614EA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BA258B-4828-4C9E-B1B4-82D441BC0EDC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0DE3D-2692-4AF9-8334-374EF5FC2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50979-6F30-4D7B-A5AB-B5A2E4BA45DD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D5D2F-62F5-41AE-8AE2-4E308DFFD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3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4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5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6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0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1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6D878923-2693-43E0-854E-281F298FAB88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B06196A-F239-4584-91FC-59E1E1539A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421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421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3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9421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2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60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061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9423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3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3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94233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234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235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6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94237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38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39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40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41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42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43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44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103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94246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247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3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03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94250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40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94252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3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2" y="328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4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2" y="178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5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6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1" y="893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7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2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8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259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1" y="138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9426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58" r:id="rId7"/>
    <p:sldLayoutId id="2147483657" r:id="rId8"/>
    <p:sldLayoutId id="2147483656" r:id="rId9"/>
    <p:sldLayoutId id="2147483655" r:id="rId10"/>
    <p:sldLayoutId id="2147483654" r:id="rId11"/>
    <p:sldLayoutId id="2147483653" r:id="rId12"/>
    <p:sldLayoutId id="2147483652" r:id="rId13"/>
    <p:sldLayoutId id="2147483651" r:id="rId1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F270E74-DFF0-4642-8D10-77B2E74ED627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Franklin Gothic Book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21.09.2021</a:t>
            </a:fld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95F6331-0EE4-4E45-A85B-FDF9162027C5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Franklin Gothic Book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F270E74-DFF0-4642-8D10-77B2E74ED627}" type="datetimeFigureOut">
              <a:rPr lang="ru-RU" smtClean="0">
                <a:solidFill>
                  <a:srgbClr val="F0A22E">
                    <a:shade val="75000"/>
                  </a:srgbClr>
                </a:solidFill>
                <a:latin typeface="Franklin Gothic Book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21.09.2021</a:t>
            </a:fld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95F6331-0EE4-4E45-A85B-FDF9162027C5}" type="slidenum">
              <a:rPr lang="ru-RU" smtClean="0">
                <a:solidFill>
                  <a:srgbClr val="F0A22E">
                    <a:shade val="75000"/>
                  </a:srgbClr>
                </a:solidFill>
                <a:latin typeface="Franklin Gothic Book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Franklin Gothic Book"/>
              <a:cs typeface="+mn-cs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Franklin Gothic Book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DECD8D-40AC-4189-BA51-1AD5382498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21.09.2021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AFCCE9-4A9A-4AB7-9E26-476C823C10A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251520" y="116632"/>
            <a:ext cx="8712968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defRPr/>
            </a:pPr>
            <a:r>
              <a:rPr lang="ru-RU" sz="2400" dirty="0">
                <a:latin typeface="Arial" charset="0"/>
              </a:rPr>
              <a:t> </a:t>
            </a:r>
          </a:p>
          <a:p>
            <a:pPr marL="342900" indent="-342900" algn="ctr">
              <a:defRPr/>
            </a:pP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Муниципальное 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бюджетное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дошкольное образовательное учреждение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детский 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сад № </a:t>
            </a: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 г. Нижний Ломов</a:t>
            </a:r>
            <a:endParaRPr lang="ru-RU" sz="2400" dirty="0">
              <a:latin typeface="Calibri" pitchFamily="34" charset="0"/>
            </a:endParaRPr>
          </a:p>
          <a:p>
            <a:pPr marL="342900" indent="-342900" algn="ctr">
              <a:defRPr/>
            </a:pPr>
            <a:endParaRPr lang="ru-RU" sz="2400" dirty="0">
              <a:latin typeface="Arial" charset="0"/>
            </a:endParaRPr>
          </a:p>
          <a:p>
            <a:pPr marL="342900" indent="-342900" algn="ctr">
              <a:defRPr/>
            </a:pPr>
            <a:endParaRPr lang="ru-RU" sz="2400" dirty="0">
              <a:latin typeface="Arial" charset="0"/>
            </a:endParaRPr>
          </a:p>
          <a:p>
            <a:pPr marL="342900" indent="-342900" algn="ctr">
              <a:defRPr/>
            </a:pPr>
            <a:r>
              <a:rPr lang="ru-RU" sz="2400" b="1" dirty="0" smtClean="0">
                <a:latin typeface="Calibri" pitchFamily="34" charset="0"/>
              </a:rPr>
              <a:t>Семинар-практикум </a:t>
            </a:r>
            <a:r>
              <a:rPr lang="ru-RU" sz="2400" b="1" smtClean="0">
                <a:latin typeface="Calibri" pitchFamily="34" charset="0"/>
              </a:rPr>
              <a:t>для воспитателей по </a:t>
            </a:r>
            <a:r>
              <a:rPr lang="ru-RU" sz="2400" b="1" dirty="0" smtClean="0">
                <a:latin typeface="Calibri" pitchFamily="34" charset="0"/>
              </a:rPr>
              <a:t>теме:</a:t>
            </a:r>
            <a:endParaRPr lang="ru-RU" sz="2400" b="1" dirty="0">
              <a:latin typeface="Calibri" pitchFamily="34" charset="0"/>
            </a:endParaRPr>
          </a:p>
          <a:p>
            <a:pPr marL="342900" indent="-342900">
              <a:defRPr/>
            </a:pP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                             </a:t>
            </a:r>
          </a:p>
          <a:p>
            <a:pPr marL="342900" indent="-342900"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</a:t>
            </a: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«Педагогическая технология интенсивного развития интеллектуальных способностей В.В. </a:t>
            </a:r>
            <a:r>
              <a:rPr lang="ru-RU" sz="36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Воскобовича</a:t>
            </a:r>
            <a:r>
              <a:rPr lang="ru-RU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»</a:t>
            </a: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42900" indent="-342900" algn="r">
              <a:defRPr/>
            </a:pPr>
            <a:endParaRPr lang="ru-RU" sz="2400" dirty="0">
              <a:latin typeface="Arial" charset="0"/>
            </a:endParaRPr>
          </a:p>
          <a:p>
            <a:pPr marL="342900" indent="-342900" algn="r">
              <a:defRPr/>
            </a:pPr>
            <a:endParaRPr lang="ru-RU" sz="2400" dirty="0">
              <a:latin typeface="Arial" charset="0"/>
            </a:endParaRPr>
          </a:p>
          <a:p>
            <a:pPr marL="342900" indent="-342900" algn="r">
              <a:defRPr/>
            </a:pPr>
            <a:r>
              <a:rPr lang="ru-RU" sz="2000" dirty="0" smtClean="0">
                <a:latin typeface="Arial" charset="0"/>
              </a:rPr>
              <a:t>Подготовила</a:t>
            </a:r>
            <a:r>
              <a:rPr lang="ru-RU" sz="2000" dirty="0">
                <a:latin typeface="Arial" charset="0"/>
              </a:rPr>
              <a:t>: </a:t>
            </a:r>
            <a:endParaRPr lang="ru-RU" sz="2000" dirty="0" smtClean="0">
              <a:latin typeface="Arial" charset="0"/>
            </a:endParaRPr>
          </a:p>
          <a:p>
            <a:pPr marL="342900" indent="-342900" algn="r">
              <a:defRPr/>
            </a:pPr>
            <a:r>
              <a:rPr lang="ru-RU" sz="2000" dirty="0">
                <a:latin typeface="Arial" charset="0"/>
              </a:rPr>
              <a:t>в</a:t>
            </a:r>
            <a:r>
              <a:rPr lang="ru-RU" sz="2000" dirty="0" smtClean="0">
                <a:latin typeface="Arial" charset="0"/>
              </a:rPr>
              <a:t>оспитатель </a:t>
            </a:r>
            <a:r>
              <a:rPr lang="en-US" sz="2000" dirty="0" smtClean="0">
                <a:latin typeface="Arial" charset="0"/>
              </a:rPr>
              <a:t>I</a:t>
            </a:r>
            <a:r>
              <a:rPr lang="ru-RU" sz="2000" dirty="0" smtClean="0">
                <a:latin typeface="Arial" charset="0"/>
              </a:rPr>
              <a:t> категории</a:t>
            </a:r>
          </a:p>
          <a:p>
            <a:pPr marL="342900" indent="-342900" algn="r">
              <a:defRPr/>
            </a:pPr>
            <a:r>
              <a:rPr lang="ru-RU" sz="2000" dirty="0" err="1" smtClean="0">
                <a:latin typeface="Arial" charset="0"/>
              </a:rPr>
              <a:t>Кленчева</a:t>
            </a:r>
            <a:r>
              <a:rPr lang="ru-RU" sz="2000" dirty="0" smtClean="0">
                <a:latin typeface="Arial" charset="0"/>
              </a:rPr>
              <a:t> Людмила Николаевна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512505" y="190546"/>
            <a:ext cx="8229600" cy="777875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Комплект «Игровой квадрат»</a:t>
            </a:r>
          </a:p>
        </p:txBody>
      </p:sp>
      <p:sp>
        <p:nvSpPr>
          <p:cNvPr id="30722" name="Текст 2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4175125" cy="5399087"/>
          </a:xfrm>
        </p:spPr>
        <p:txBody>
          <a:bodyPr/>
          <a:lstStyle/>
          <a:p>
            <a:pPr eaLnBrk="1" hangingPunct="1"/>
            <a:r>
              <a:rPr lang="ru-RU" dirty="0" smtClean="0"/>
              <a:t>«Квадрат </a:t>
            </a:r>
            <a:r>
              <a:rPr lang="ru-RU" dirty="0" err="1" smtClean="0"/>
              <a:t>Воскобовича</a:t>
            </a:r>
            <a:r>
              <a:rPr lang="ru-RU" dirty="0" smtClean="0"/>
              <a:t>» – это игра – головоломка на трансформацию фигур без нарушения целостности самой игры. С помощью  сказки, волшебный квадрат становится домиком, ежиком, конфетой и др.</a:t>
            </a:r>
          </a:p>
        </p:txBody>
      </p:sp>
      <p:pic>
        <p:nvPicPr>
          <p:cNvPr id="1027" name="Picture 3" descr="C:\Users\USER\Desktop\IMG_20190307_1004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8" r="13922"/>
          <a:stretch/>
        </p:blipFill>
        <p:spPr bwMode="auto">
          <a:xfrm>
            <a:off x="5508104" y="3571027"/>
            <a:ext cx="3252847" cy="320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377952" cy="246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640" y="980728"/>
            <a:ext cx="2478296" cy="246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994" y="949698"/>
            <a:ext cx="1756957" cy="246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3"/>
          <p:cNvSpPr>
            <a:spLocks noChangeArrowheads="1"/>
          </p:cNvSpPr>
          <p:nvPr/>
        </p:nvSpPr>
        <p:spPr bwMode="auto">
          <a:xfrm>
            <a:off x="107504" y="116632"/>
            <a:ext cx="87868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0850" algn="just"/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"Квадрат </a:t>
            </a:r>
            <a:r>
              <a:rPr lang="ru-RU" sz="2800" b="1" dirty="0" err="1">
                <a:solidFill>
                  <a:srgbClr val="FF0000"/>
                </a:solidFill>
                <a:latin typeface="Calibri" pitchFamily="34" charset="0"/>
              </a:rPr>
              <a:t>Воскобовича</a:t>
            </a:r>
            <a:r>
              <a:rPr lang="ru-RU" sz="2800" b="1" dirty="0">
                <a:solidFill>
                  <a:srgbClr val="FF0000"/>
                </a:solidFill>
                <a:latin typeface="Calibri" pitchFamily="34" charset="0"/>
              </a:rPr>
              <a:t>" ("Игровой квадрат")</a:t>
            </a:r>
          </a:p>
          <a:p>
            <a:pPr indent="450850" algn="just"/>
            <a:r>
              <a:rPr lang="ru-RU" sz="2400" dirty="0" smtClean="0">
                <a:latin typeface="Calibri" pitchFamily="34" charset="0"/>
              </a:rPr>
              <a:t>32 </a:t>
            </a:r>
            <a:r>
              <a:rPr lang="ru-RU" sz="2400" dirty="0">
                <a:latin typeface="Calibri" pitchFamily="34" charset="0"/>
              </a:rPr>
              <a:t>жестких треугольника наклеены на гибкую основу с двух сторон. Квадрат легко трансформируется, позволяя конструировать как плоскостные, так и объемные фигуры</a:t>
            </a:r>
            <a:r>
              <a:rPr lang="ru-RU" sz="2400" dirty="0" smtClean="0">
                <a:latin typeface="Calibri" pitchFamily="34" charset="0"/>
              </a:rPr>
              <a:t>.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3263" y="4797152"/>
            <a:ext cx="9000737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0850">
              <a:defRPr/>
            </a:pPr>
            <a:r>
              <a:rPr lang="ru-RU" sz="2200" b="1" dirty="0">
                <a:solidFill>
                  <a:srgbClr val="7030A0"/>
                </a:solidFill>
              </a:rPr>
              <a:t>Квадрат позволяет  поиграть, развить внимание, память, пространственное воображение и </a:t>
            </a:r>
            <a:r>
              <a:rPr lang="ru-RU" sz="2200" b="1" dirty="0" smtClean="0">
                <a:solidFill>
                  <a:srgbClr val="7030A0"/>
                </a:solidFill>
              </a:rPr>
              <a:t>мелкую моторику рук, </a:t>
            </a:r>
            <a:r>
              <a:rPr lang="ru-RU" sz="2200" b="1" dirty="0">
                <a:solidFill>
                  <a:srgbClr val="7030A0"/>
                </a:solidFill>
              </a:rPr>
              <a:t>а также знакомит с основами геометрии, пространственной координацией, объемом, является счетным материалом, основой для моделирования, творчества, которое не имеет ограничений по возрасту.</a:t>
            </a:r>
          </a:p>
        </p:txBody>
      </p:sp>
      <p:pic>
        <p:nvPicPr>
          <p:cNvPr id="2050" name="Picture 2" descr="C:\Users\USER\Desktop\IMG_20190307_1005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18"/>
          <a:stretch/>
        </p:blipFill>
        <p:spPr bwMode="auto">
          <a:xfrm>
            <a:off x="4147522" y="1878711"/>
            <a:ext cx="2410766" cy="277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20190307_100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63" y="1883748"/>
            <a:ext cx="3736301" cy="276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64" t="35008" r="11268"/>
          <a:stretch/>
        </p:blipFill>
        <p:spPr bwMode="auto">
          <a:xfrm>
            <a:off x="6765393" y="2420888"/>
            <a:ext cx="1970279" cy="201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2" y="188640"/>
            <a:ext cx="229883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Прямоугольник 6"/>
          <p:cNvSpPr>
            <a:spLocks noChangeArrowheads="1"/>
          </p:cNvSpPr>
          <p:nvPr/>
        </p:nvSpPr>
        <p:spPr bwMode="auto">
          <a:xfrm>
            <a:off x="827584" y="548680"/>
            <a:ext cx="8102104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Calibri" pitchFamily="34" charset="0"/>
              </a:rPr>
              <a:t>Прозрачный квадрат</a:t>
            </a:r>
          </a:p>
          <a:p>
            <a:r>
              <a:rPr lang="ru-RU" sz="2400" dirty="0">
                <a:latin typeface="Calibri" pitchFamily="34" charset="0"/>
              </a:rPr>
              <a:t>                                Что развивает</a:t>
            </a:r>
          </a:p>
          <a:p>
            <a:r>
              <a:rPr lang="ru-RU" sz="2400" dirty="0">
                <a:latin typeface="Calibri" pitchFamily="34" charset="0"/>
              </a:rPr>
              <a:t>                         - освоение </a:t>
            </a:r>
            <a:r>
              <a:rPr lang="ru-RU" sz="2400" dirty="0" smtClean="0">
                <a:latin typeface="Calibri" pitchFamily="34" charset="0"/>
              </a:rPr>
              <a:t>названий </a:t>
            </a:r>
            <a:r>
              <a:rPr lang="ru-RU" sz="2400" dirty="0">
                <a:latin typeface="Calibri" pitchFamily="34" charset="0"/>
              </a:rPr>
              <a:t>геометрических  фигур, </a:t>
            </a:r>
            <a:endParaRPr lang="ru-RU" sz="2400" dirty="0" smtClean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</a:rPr>
              <a:t>                          их </a:t>
            </a:r>
            <a:r>
              <a:rPr lang="ru-RU" sz="2400" dirty="0">
                <a:latin typeface="Calibri" pitchFamily="34" charset="0"/>
              </a:rPr>
              <a:t>размера; </a:t>
            </a:r>
          </a:p>
          <a:p>
            <a:r>
              <a:rPr lang="ru-RU" sz="2400" dirty="0">
                <a:latin typeface="Calibri" pitchFamily="34" charset="0"/>
              </a:rPr>
              <a:t>                         - умение составлять геометрические фигуры </a:t>
            </a:r>
          </a:p>
          <a:p>
            <a:r>
              <a:rPr lang="ru-RU" sz="2400" dirty="0">
                <a:latin typeface="Calibri" pitchFamily="34" charset="0"/>
              </a:rPr>
              <a:t>                           из </a:t>
            </a:r>
            <a:r>
              <a:rPr lang="ru-RU" sz="2400" dirty="0" smtClean="0">
                <a:latin typeface="Calibri" pitchFamily="34" charset="0"/>
              </a:rPr>
              <a:t>частей; </a:t>
            </a:r>
            <a:endParaRPr lang="ru-RU" sz="2400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                         - умение конструировать предметные силуэты путем наложения или приложения пластинок.</a:t>
            </a:r>
          </a:p>
          <a:p>
            <a:r>
              <a:rPr lang="ru-RU" sz="2400" dirty="0">
                <a:latin typeface="Calibri" pitchFamily="34" charset="0"/>
              </a:rPr>
              <a:t>- внимание, память, воображение, умение анализировать, сравнивать, творческие способности, речь, мелкую моторику рук.</a:t>
            </a:r>
          </a:p>
          <a:p>
            <a:r>
              <a:rPr lang="ru-RU" sz="2400" dirty="0" smtClean="0">
                <a:latin typeface="Calibri" pitchFamily="34" charset="0"/>
              </a:rPr>
              <a:t>Ребенок </a:t>
            </a:r>
            <a:r>
              <a:rPr lang="ru-RU" sz="2400" dirty="0">
                <a:latin typeface="Calibri" pitchFamily="34" charset="0"/>
              </a:rPr>
              <a:t>накладывает пластинки друга на друга, совмещает закрашенные части и составляет из них геометрические фигуры или предметные силуэты. Предметные силуэты можно получить и путем приложения геометрических фигур на пластинках друг к другу.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1" descr="DSC0600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6256" y="183476"/>
            <a:ext cx="1836228" cy="230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Рисунок 2" descr="DSC0600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88640"/>
            <a:ext cx="2719387" cy="2308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Рисунок 4" descr="DSC0601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32364" y="188640"/>
            <a:ext cx="2569430" cy="2308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36912"/>
            <a:ext cx="2719387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698" y="2645522"/>
            <a:ext cx="272185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36912"/>
            <a:ext cx="27622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717" y="4763061"/>
            <a:ext cx="2646363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3061"/>
            <a:ext cx="2651186" cy="198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3200" b="1" smtClean="0"/>
              <a:t>Знаковый конструктор «Волшебная       восьмёрка»</a:t>
            </a:r>
          </a:p>
        </p:txBody>
      </p:sp>
      <p:sp>
        <p:nvSpPr>
          <p:cNvPr id="32770" name="Текст 5"/>
          <p:cNvSpPr>
            <a:spLocks noGrp="1"/>
          </p:cNvSpPr>
          <p:nvPr>
            <p:ph type="body" idx="1"/>
          </p:nvPr>
        </p:nvSpPr>
        <p:spPr>
          <a:xfrm>
            <a:off x="468313" y="1268413"/>
            <a:ext cx="5183187" cy="4897437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2772" name="Текст 7"/>
          <p:cNvSpPr>
            <a:spLocks noGrp="1"/>
          </p:cNvSpPr>
          <p:nvPr>
            <p:ph type="body" sz="quarter" idx="3"/>
          </p:nvPr>
        </p:nvSpPr>
        <p:spPr>
          <a:xfrm>
            <a:off x="1042988" y="4293096"/>
            <a:ext cx="7643812" cy="2088654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               </a:t>
            </a:r>
          </a:p>
        </p:txBody>
      </p:sp>
      <p:pic>
        <p:nvPicPr>
          <p:cNvPr id="32773" name="Содержимое 10" descr="SAM_2453.JPG"/>
          <p:cNvPicPr>
            <a:picLocks noGrp="1" noChangeAspect="1"/>
          </p:cNvPicPr>
          <p:nvPr>
            <p:ph sz="quarter" idx="4"/>
          </p:nvPr>
        </p:nvPicPr>
        <p:blipFill rotWithShape="1">
          <a:blip r:embed="rId2"/>
          <a:srcRect l="19151" t="38818" r="9659"/>
          <a:stretch/>
        </p:blipFill>
        <p:spPr>
          <a:xfrm>
            <a:off x="3203848" y="1484784"/>
            <a:ext cx="4464496" cy="2876752"/>
          </a:xfrm>
        </p:spPr>
      </p:pic>
      <p:pic>
        <p:nvPicPr>
          <p:cNvPr id="32774" name="Содержимое 10" descr="SAM_245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36500" y="4695825"/>
            <a:ext cx="288290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50" y="4662502"/>
            <a:ext cx="86067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«Волшебная восьмерка» </a:t>
            </a:r>
            <a:r>
              <a:rPr lang="ru-RU" b="1" dirty="0" err="1" smtClean="0"/>
              <a:t>Воскобовича</a:t>
            </a:r>
            <a:r>
              <a:rPr lang="ru-RU" dirty="0" smtClean="0"/>
              <a:t> </a:t>
            </a:r>
            <a:r>
              <a:rPr lang="ru-RU" dirty="0"/>
              <a:t>– своеобразный конструктор, который позволит ребенку запомнить цифры и цвета радуги, также поможет развить внимание, память, логическое мышление, </a:t>
            </a:r>
            <a:r>
              <a:rPr lang="ru-RU" dirty="0" smtClean="0"/>
              <a:t>мелкую </a:t>
            </a:r>
            <a:r>
              <a:rPr lang="ru-RU" dirty="0"/>
              <a:t>моторику.</a:t>
            </a:r>
          </a:p>
          <a:p>
            <a:r>
              <a:rPr lang="ru-RU" dirty="0"/>
              <a:t>Этот вариант игры позволяет собирать </a:t>
            </a:r>
            <a:r>
              <a:rPr lang="ru-RU" dirty="0" smtClean="0"/>
              <a:t>однозначные, двузначные </a:t>
            </a:r>
            <a:r>
              <a:rPr lang="ru-RU" dirty="0"/>
              <a:t>числа. Предназначен для детей </a:t>
            </a:r>
            <a:r>
              <a:rPr lang="ru-RU" dirty="0" smtClean="0"/>
              <a:t>от 3 до 7 лет и старше..</a:t>
            </a:r>
            <a:endParaRPr lang="ru-RU" dirty="0"/>
          </a:p>
        </p:txBody>
      </p:sp>
      <p:pic>
        <p:nvPicPr>
          <p:cNvPr id="5124" name="Picture 4" descr="Ð Ð°Ð·Ð²Ð¸Ð²Ð°ÑÑÐ°Ñ Ð¸Ð³ÑÐ° &quot;ÐÐ¾Ð»ÑÐµÐ±Ð½Ð°Ñ Ð²Ð¾ÑÑÐ¼ÐµÑÐºÐ° 1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19050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476400"/>
          </a:xfrm>
        </p:spPr>
        <p:txBody>
          <a:bodyPr/>
          <a:lstStyle/>
          <a:p>
            <a:r>
              <a:rPr lang="ru-RU" dirty="0"/>
              <a:t>Прозрачная цифра </a:t>
            </a:r>
            <a:r>
              <a:rPr lang="ru-RU" dirty="0" err="1"/>
              <a:t>Воскобовича</a:t>
            </a:r>
            <a:endParaRPr lang="ru-RU" dirty="0"/>
          </a:p>
        </p:txBody>
      </p:sp>
      <p:pic>
        <p:nvPicPr>
          <p:cNvPr id="4102" name="Picture 6" descr="ÐÑÐ¾Ð·ÑÐ°ÑÐ½Ð°Ñ ÑÐ¸ÑÑÐ° ÐÐ¾ÑÐºÐ¾Ð±Ð¾Ð²Ð¸Ñ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3810000" cy="305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2245019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Накладывая игровые пластинки друга на друга, ребенок совмещает полоски и составляет цифры сначала по образцу, а потом и по памяти, решает развивающие головоломки. Из полосок можно конструировать еще и буквы, и предметные силуэты (как из альбомов, так и собственные, фантазийные).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5229200"/>
            <a:ext cx="72171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комплекте: 24 пластинки на прозрачной пленке </a:t>
            </a:r>
            <a:r>
              <a:rPr lang="ru-RU" dirty="0" smtClean="0"/>
              <a:t> </a:t>
            </a:r>
            <a:r>
              <a:rPr lang="ru-RU" dirty="0"/>
              <a:t>с нарисованными цветными полосками в различном пространственном положении; карточки-трафареты с цветными цифрами от 0 до 9 (по принципу электронной восьмерки); инструкция.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sz="3200" b="1" smtClean="0"/>
              <a:t>Кораблик «Брызг - брызг» и «Плюх - плюх</a:t>
            </a:r>
            <a:r>
              <a:rPr lang="ru-RU" sz="3200" smtClean="0"/>
              <a:t>»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196975"/>
            <a:ext cx="4040187" cy="295275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/>
              <a:t>   </a:t>
            </a:r>
            <a:r>
              <a:rPr lang="ru-RU" sz="2800" dirty="0" smtClean="0"/>
              <a:t>В игре развиваются</a:t>
            </a:r>
            <a:r>
              <a:rPr lang="ru-RU" sz="3200" dirty="0" smtClean="0"/>
              <a:t>:</a:t>
            </a:r>
          </a:p>
          <a:p>
            <a:pPr eaLnBrk="1" hangingPunct="1">
              <a:defRPr/>
            </a:pPr>
            <a:r>
              <a:rPr lang="ru-RU" dirty="0" smtClean="0"/>
              <a:t>1. Сенсорные способности</a:t>
            </a:r>
          </a:p>
          <a:p>
            <a:pPr eaLnBrk="1" hangingPunct="1">
              <a:defRPr/>
            </a:pPr>
            <a:r>
              <a:rPr lang="ru-RU" dirty="0" smtClean="0"/>
              <a:t>2. Мелкая моторика рук.</a:t>
            </a:r>
          </a:p>
          <a:p>
            <a:pPr eaLnBrk="1" hangingPunct="1">
              <a:defRPr/>
            </a:pPr>
            <a:r>
              <a:rPr lang="ru-RU" dirty="0" smtClean="0"/>
              <a:t>3. Внимание, мышление, память, речь.</a:t>
            </a:r>
          </a:p>
          <a:p>
            <a:pPr marL="457200" indent="-457200" eaLnBrk="1" hangingPunct="1">
              <a:buFont typeface="Arial" charset="0"/>
              <a:buAutoNum type="arabicPeriod" startAt="4"/>
              <a:defRPr/>
            </a:pPr>
            <a:r>
              <a:rPr lang="ru-RU" dirty="0" smtClean="0"/>
              <a:t>Обучение счёту.                     </a:t>
            </a:r>
          </a:p>
          <a:p>
            <a:pPr marL="457200" indent="-457200" eaLnBrk="1" hangingPunct="1">
              <a:buFont typeface="Arial" charset="0"/>
              <a:buAutoNum type="arabicPeriod" startAt="4"/>
              <a:defRPr/>
            </a:pPr>
            <a:endParaRPr lang="ru-RU" dirty="0"/>
          </a:p>
        </p:txBody>
      </p:sp>
      <p:pic>
        <p:nvPicPr>
          <p:cNvPr id="34819" name="Содержимое 6" descr="SAM_2422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4221163"/>
            <a:ext cx="2808288" cy="2106612"/>
          </a:xfrm>
        </p:spPr>
      </p:pic>
      <p:sp>
        <p:nvSpPr>
          <p:cNvPr id="34820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412875"/>
            <a:ext cx="4041775" cy="2736850"/>
          </a:xfrm>
        </p:spPr>
        <p:txBody>
          <a:bodyPr/>
          <a:lstStyle/>
          <a:p>
            <a:pPr eaLnBrk="1" hangingPunct="1"/>
            <a:r>
              <a:rPr lang="ru-RU" smtClean="0"/>
              <a:t>5. Освоение пространственных отношений.</a:t>
            </a:r>
          </a:p>
          <a:p>
            <a:pPr eaLnBrk="1" hangingPunct="1"/>
            <a:r>
              <a:rPr lang="ru-RU" smtClean="0"/>
              <a:t>6. Решение логических задач.                                         </a:t>
            </a:r>
          </a:p>
          <a:p>
            <a:pPr eaLnBrk="1" hangingPunct="1"/>
            <a:endParaRPr lang="ru-RU" smtClean="0"/>
          </a:p>
        </p:txBody>
      </p:sp>
      <p:pic>
        <p:nvPicPr>
          <p:cNvPr id="34821" name="Содержимое 7" descr="SAM_2390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292725" y="4221163"/>
            <a:ext cx="2735263" cy="2193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684312"/>
          </a:xfrm>
        </p:spPr>
        <p:txBody>
          <a:bodyPr/>
          <a:lstStyle/>
          <a:p>
            <a:pPr eaLnBrk="1" hangingPunct="1"/>
            <a:r>
              <a:rPr lang="ru-RU" dirty="0" err="1"/>
              <a:t>Счетовозик</a:t>
            </a: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0728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Продевая шнурок сквозь отверстия </a:t>
            </a:r>
            <a:r>
              <a:rPr lang="ru-RU" b="1" dirty="0" err="1"/>
              <a:t>Счетовозика</a:t>
            </a:r>
            <a:r>
              <a:rPr lang="ru-RU" dirty="0"/>
              <a:t>, закрепляя его вокруг определенной кнопки, ребенок выделяет таким образом нужные для решения математических задач цифры и знаки.</a:t>
            </a:r>
          </a:p>
          <a:p>
            <a:r>
              <a:rPr lang="ru-RU" dirty="0" smtClean="0"/>
              <a:t>Игра </a:t>
            </a:r>
            <a:r>
              <a:rPr lang="ru-RU" dirty="0"/>
              <a:t>развивает:</a:t>
            </a:r>
            <a:br>
              <a:rPr lang="ru-RU" dirty="0"/>
            </a:br>
            <a:r>
              <a:rPr lang="ru-RU" dirty="0" smtClean="0"/>
              <a:t>освоение </a:t>
            </a:r>
            <a:r>
              <a:rPr lang="ru-RU" dirty="0"/>
              <a:t>порядкового и количественного счета;</a:t>
            </a:r>
          </a:p>
          <a:p>
            <a:r>
              <a:rPr lang="ru-RU" dirty="0"/>
              <a:t>соотнесение цифры и количества;</a:t>
            </a:r>
          </a:p>
          <a:p>
            <a:r>
              <a:rPr lang="ru-RU" dirty="0"/>
              <a:t>сравнение чисел первого и второго десятка, </a:t>
            </a:r>
            <a:endParaRPr lang="ru-RU" dirty="0" smtClean="0"/>
          </a:p>
          <a:p>
            <a:r>
              <a:rPr lang="ru-RU" dirty="0" smtClean="0"/>
              <a:t>состав </a:t>
            </a:r>
            <a:r>
              <a:rPr lang="ru-RU" dirty="0"/>
              <a:t>чисел второго десятка;</a:t>
            </a:r>
          </a:p>
          <a:p>
            <a:r>
              <a:rPr lang="ru-RU" dirty="0"/>
              <a:t>сложение чисел, решение простейших </a:t>
            </a:r>
            <a:endParaRPr lang="ru-RU" dirty="0" smtClean="0"/>
          </a:p>
          <a:p>
            <a:r>
              <a:rPr lang="ru-RU" dirty="0" smtClean="0"/>
              <a:t>арифметических </a:t>
            </a:r>
            <a:r>
              <a:rPr lang="ru-RU" dirty="0"/>
              <a:t>задач;</a:t>
            </a:r>
          </a:p>
          <a:p>
            <a:r>
              <a:rPr lang="ru-RU" dirty="0"/>
              <a:t>внимание, память, </a:t>
            </a:r>
            <a:endParaRPr lang="ru-RU" dirty="0" smtClean="0"/>
          </a:p>
          <a:p>
            <a:r>
              <a:rPr lang="ru-RU" dirty="0" smtClean="0"/>
              <a:t>элементы </a:t>
            </a:r>
            <a:r>
              <a:rPr lang="ru-RU" dirty="0"/>
              <a:t>логического мышления;</a:t>
            </a:r>
          </a:p>
          <a:p>
            <a:r>
              <a:rPr lang="ru-RU" dirty="0"/>
              <a:t>мелкую моторику рук.</a:t>
            </a:r>
          </a:p>
          <a:p>
            <a:r>
              <a:rPr lang="ru-RU" dirty="0"/>
              <a:t>Рекомендованный возраст: 3-7 лет.</a:t>
            </a:r>
          </a:p>
        </p:txBody>
      </p:sp>
      <p:pic>
        <p:nvPicPr>
          <p:cNvPr id="8194" name="Picture 2" descr="C:\Users\USER\Desktop\IMG_20190307_1014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4" r="25001"/>
          <a:stretch/>
        </p:blipFill>
        <p:spPr bwMode="auto">
          <a:xfrm>
            <a:off x="5724128" y="2387154"/>
            <a:ext cx="3251025" cy="430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949593"/>
            <a:ext cx="2369840" cy="184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pPr eaLnBrk="1" hangingPunct="1"/>
            <a:r>
              <a:rPr lang="ru-RU" sz="2800" b="1" dirty="0" smtClean="0"/>
              <a:t>«Чудо конструкторы»: </a:t>
            </a:r>
            <a:br>
              <a:rPr lang="ru-RU" sz="2800" b="1" dirty="0" smtClean="0"/>
            </a:br>
            <a:r>
              <a:rPr lang="ru-RU" sz="2800" b="1" dirty="0" smtClean="0"/>
              <a:t>«Чудо-соты» и «Чудо-цветик» </a:t>
            </a:r>
          </a:p>
        </p:txBody>
      </p:sp>
      <p:sp>
        <p:nvSpPr>
          <p:cNvPr id="40962" name="Текст 2"/>
          <p:cNvSpPr>
            <a:spLocks noGrp="1"/>
          </p:cNvSpPr>
          <p:nvPr>
            <p:ph type="body" idx="1"/>
          </p:nvPr>
        </p:nvSpPr>
        <p:spPr>
          <a:xfrm>
            <a:off x="251520" y="1341439"/>
            <a:ext cx="8640959" cy="2447601"/>
          </a:xfrm>
        </p:spPr>
        <p:txBody>
          <a:bodyPr/>
          <a:lstStyle/>
          <a:p>
            <a:pPr eaLnBrk="1" hangingPunct="1"/>
            <a:r>
              <a:rPr lang="ru-RU" dirty="0" smtClean="0"/>
              <a:t>В играх у детей развиваем:</a:t>
            </a:r>
            <a:endParaRPr lang="ru-RU" b="0" dirty="0" smtClean="0"/>
          </a:p>
          <a:p>
            <a:pPr eaLnBrk="1" hangingPunct="1"/>
            <a:r>
              <a:rPr lang="ru-RU" dirty="0" smtClean="0"/>
              <a:t>Математические представления </a:t>
            </a:r>
            <a:r>
              <a:rPr lang="ru-RU" b="0" dirty="0" smtClean="0"/>
              <a:t>(состав числа, </a:t>
            </a:r>
          </a:p>
          <a:p>
            <a:pPr eaLnBrk="1" hangingPunct="1"/>
            <a:r>
              <a:rPr lang="ru-RU" b="0" dirty="0" smtClean="0"/>
              <a:t>соотношение целого и части пространственные </a:t>
            </a:r>
          </a:p>
          <a:p>
            <a:pPr eaLnBrk="1" hangingPunct="1"/>
            <a:r>
              <a:rPr lang="ru-RU" b="0" dirty="0" smtClean="0"/>
              <a:t>отношения);</a:t>
            </a:r>
          </a:p>
          <a:p>
            <a:pPr eaLnBrk="1" hangingPunct="1"/>
            <a:r>
              <a:rPr lang="ru-RU" dirty="0" smtClean="0"/>
              <a:t>Творческие способности</a:t>
            </a:r>
            <a:r>
              <a:rPr lang="ru-RU" b="0" dirty="0" smtClean="0"/>
              <a:t>.</a:t>
            </a:r>
          </a:p>
          <a:p>
            <a:pPr eaLnBrk="1" hangingPunct="1"/>
            <a:r>
              <a:rPr lang="ru-RU" dirty="0" smtClean="0"/>
              <a:t>Мелкую моторику.</a:t>
            </a:r>
          </a:p>
        </p:txBody>
      </p:sp>
      <p:pic>
        <p:nvPicPr>
          <p:cNvPr id="6146" name="Picture 2" descr="C:\Users\USER\Desktop\IMG_20190307_1007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8" r="19473"/>
          <a:stretch/>
        </p:blipFill>
        <p:spPr bwMode="auto">
          <a:xfrm>
            <a:off x="4518038" y="2490397"/>
            <a:ext cx="2825567" cy="295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IMG_20190307_1004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4012704" cy="297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veti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2887" y="34995"/>
            <a:ext cx="1558868" cy="320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370" y="4930926"/>
            <a:ext cx="2234601" cy="183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912813"/>
          </a:xfrm>
        </p:spPr>
        <p:txBody>
          <a:bodyPr/>
          <a:lstStyle/>
          <a:p>
            <a:pPr eaLnBrk="1" hangingPunct="1"/>
            <a:r>
              <a:rPr lang="ru-RU" sz="6000" b="1" dirty="0" smtClean="0"/>
              <a:t>«Чудо-крестики»</a:t>
            </a: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03750" y="1828800"/>
            <a:ext cx="3778250" cy="3657600"/>
          </a:xfrm>
        </p:spPr>
        <p:txBody>
          <a:bodyPr/>
          <a:lstStyle/>
          <a:p>
            <a:pPr eaLnBrk="1" hangingPunct="1"/>
            <a:r>
              <a:rPr lang="ru-RU" sz="2800" smtClean="0"/>
              <a:t>                                          </a:t>
            </a:r>
          </a:p>
        </p:txBody>
      </p:sp>
      <p:pic>
        <p:nvPicPr>
          <p:cNvPr id="22532" name="Picture 5" descr="krest_1_283x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1196752"/>
            <a:ext cx="214709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4558995" y="1058253"/>
            <a:ext cx="439248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/>
              <a:t>В</a:t>
            </a:r>
            <a:r>
              <a:rPr lang="ru-RU" sz="2400" b="1" dirty="0" smtClean="0"/>
              <a:t>озраст</a:t>
            </a:r>
            <a:r>
              <a:rPr lang="ru-RU" sz="2400" b="1" dirty="0"/>
              <a:t> 2-4 </a:t>
            </a:r>
            <a:r>
              <a:rPr lang="ru-RU" sz="2400" b="1" dirty="0" smtClean="0"/>
              <a:t>года</a:t>
            </a:r>
          </a:p>
          <a:p>
            <a:pPr algn="ctr"/>
            <a:r>
              <a:rPr lang="ru-RU" sz="2400" b="1" dirty="0" smtClean="0"/>
              <a:t>Возраст 4-6 лет</a:t>
            </a:r>
          </a:p>
          <a:p>
            <a:pPr algn="ctr"/>
            <a:r>
              <a:rPr lang="ru-RU" sz="2400" b="1" dirty="0" smtClean="0"/>
              <a:t>Возраст 5-7 лет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Состав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• Рамка (147х208 мм, фанера, цветная пленка).</a:t>
            </a:r>
          </a:p>
          <a:p>
            <a:pPr algn="ctr"/>
            <a:r>
              <a:rPr lang="ru-RU" dirty="0"/>
              <a:t>• 7 фигур-вкладышей. 4 - в форме крестиков (фанера, пленка красного, синего, зеленого, желтого цветов): 1 целая и 3 составные (из двух, трех, четырех частей). Части – это геометрические фигуры: треугольник, квадрат и другие многоугольники. 3 фигуры-вкладыши – это круг и две его половины</a:t>
            </a:r>
            <a:br>
              <a:rPr lang="ru-RU" dirty="0"/>
            </a:br>
            <a:r>
              <a:rPr lang="ru-RU" dirty="0"/>
              <a:t>• Альбом фигурок (50 фигур).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033" y="1196752"/>
            <a:ext cx="2147094" cy="2436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826893"/>
            <a:ext cx="2188861" cy="264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1268"/>
            <a:ext cx="8686800" cy="8382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Вячеслав Вадимович </a:t>
            </a:r>
            <a:r>
              <a:rPr lang="ru-RU" sz="3200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Воскобович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979468"/>
            <a:ext cx="590465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5250"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Живет 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в Санкт-Петербурге. Им разработано более </a:t>
            </a: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50 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развивающих игр и пособий. В прошлом Вячеслав Вадимович инженер – физик</a:t>
            </a: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.</a:t>
            </a:r>
          </a:p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Calibri" pitchFamily="34" charset="0"/>
                <a:cs typeface="+mn-cs"/>
              </a:rPr>
              <a:t>В педагогику его привели собственные дети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  <a:cs typeface="+mn-cs"/>
              </a:rPr>
              <a:t>. Они послужили т</a:t>
            </a: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олчком 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к изобретению </a:t>
            </a: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игр. В эпоху Перестройки  </a:t>
            </a:r>
            <a:r>
              <a:rPr lang="ru-RU" sz="2000" b="1" dirty="0" err="1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Воскобович</a:t>
            </a:r>
            <a:r>
              <a:rPr lang="ru-RU" sz="2000" b="1" dirty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, пытаясь найти альтернативу обычным постсоветским </a:t>
            </a:r>
            <a:r>
              <a:rPr lang="ru-RU" sz="2000" b="1" dirty="0" smtClean="0">
                <a:solidFill>
                  <a:srgbClr val="000000"/>
                </a:solidFill>
                <a:latin typeface="Calibri" pitchFamily="34" charset="0"/>
                <a:ea typeface="Times New Roman"/>
                <a:cs typeface="Times New Roman"/>
              </a:rPr>
              <a:t>игрушкам, 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  <a:cs typeface="+mn-cs"/>
              </a:rPr>
              <a:t>познакомился 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  <a:cs typeface="+mn-cs"/>
              </a:rPr>
              <a:t>с опытом Б.П Никитина, 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  <a:cs typeface="+mn-cs"/>
              </a:rPr>
              <a:t>                М.А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  <a:cs typeface="+mn-cs"/>
              </a:rPr>
              <a:t>. </a:t>
            </a: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  <a:cs typeface="+mn-cs"/>
              </a:rPr>
              <a:t>Зайцева.</a:t>
            </a:r>
            <a:endParaRPr lang="ru-RU" sz="2000" b="1" dirty="0">
              <a:solidFill>
                <a:prstClr val="black"/>
              </a:solidFill>
              <a:latin typeface="Calibri" pitchFamily="34" charset="0"/>
              <a:cs typeface="+mn-cs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Calibri" pitchFamily="34" charset="0"/>
                <a:cs typeface="+mn-cs"/>
              </a:rPr>
              <a:t>Тогда и родилась методика </a:t>
            </a:r>
            <a:endParaRPr lang="ru-RU" sz="2000" b="1" dirty="0" smtClean="0">
              <a:solidFill>
                <a:prstClr val="black"/>
              </a:solidFill>
              <a:latin typeface="Calibri" pitchFamily="34" charset="0"/>
              <a:cs typeface="+mn-cs"/>
            </a:endParaRPr>
          </a:p>
          <a:p>
            <a:pPr lvl="0">
              <a:spcBef>
                <a:spcPct val="20000"/>
              </a:spcBef>
            </a:pPr>
            <a:r>
              <a:rPr lang="ru-RU" sz="2000" b="1" dirty="0" smtClean="0">
                <a:solidFill>
                  <a:prstClr val="black"/>
                </a:solidFill>
                <a:latin typeface="Calibri" pitchFamily="34" charset="0"/>
                <a:cs typeface="+mn-cs"/>
              </a:rPr>
              <a:t>В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  <a:cs typeface="+mn-cs"/>
              </a:rPr>
              <a:t>. </a:t>
            </a:r>
            <a:r>
              <a:rPr lang="ru-RU" sz="2000" b="1" dirty="0" err="1">
                <a:solidFill>
                  <a:prstClr val="black"/>
                </a:solidFill>
                <a:latin typeface="Calibri" pitchFamily="34" charset="0"/>
                <a:cs typeface="+mn-cs"/>
              </a:rPr>
              <a:t>Воскобовича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  <a:cs typeface="+mn-cs"/>
              </a:rPr>
              <a:t>. </a:t>
            </a:r>
          </a:p>
        </p:txBody>
      </p:sp>
      <p:pic>
        <p:nvPicPr>
          <p:cNvPr id="1026" name="Picture 2" descr="http://itd0.mycdn.me/image?id=881502258432&amp;t=20&amp;plc=WEB&amp;tkn=*GjMvqQ0ljTk5d_4L78dMxYfag7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53561"/>
            <a:ext cx="2807207" cy="281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43" y="978546"/>
            <a:ext cx="25431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9409" y="4815833"/>
            <a:ext cx="57743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000" b="1" dirty="0">
                <a:solidFill>
                  <a:prstClr val="black"/>
                </a:solidFill>
                <a:latin typeface="Calibri" pitchFamily="34" charset="0"/>
              </a:rPr>
              <a:t>Он организовал фирму по выпуску игр. В настоящий момент это ООО «Развивающие игры </a:t>
            </a:r>
            <a:r>
              <a:rPr lang="ru-RU" sz="2000" b="1" dirty="0" err="1">
                <a:solidFill>
                  <a:prstClr val="black"/>
                </a:solidFill>
                <a:latin typeface="Calibri" pitchFamily="34" charset="0"/>
              </a:rPr>
              <a:t>Воскобовича</a:t>
            </a:r>
            <a:r>
              <a:rPr lang="ru-RU" sz="2000" b="1" dirty="0">
                <a:solidFill>
                  <a:prstClr val="black"/>
                </a:solidFill>
                <a:latin typeface="Calibri" pitchFamily="34" charset="0"/>
              </a:rPr>
              <a:t>» -  единственный производитель увлекательных развивающих игр и пособий автора.</a:t>
            </a:r>
          </a:p>
        </p:txBody>
      </p:sp>
    </p:spTree>
    <p:extLst>
      <p:ext uri="{BB962C8B-B14F-4D97-AF65-F5344CB8AC3E}">
        <p14:creationId xmlns:p14="http://schemas.microsoft.com/office/powerpoint/2010/main" val="285452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260376"/>
          </a:xfrm>
        </p:spPr>
        <p:txBody>
          <a:bodyPr/>
          <a:lstStyle/>
          <a:p>
            <a:pPr eaLnBrk="1" hangingPunct="1"/>
            <a:r>
              <a:rPr lang="ru-RU" sz="5400" b="1" dirty="0" err="1" smtClean="0"/>
              <a:t>Логоформочки</a:t>
            </a:r>
            <a:r>
              <a:rPr lang="ru-RU" sz="5400" b="1" dirty="0" smtClean="0">
                <a:latin typeface="Arial" charset="0"/>
              </a:rPr>
              <a:t/>
            </a:r>
            <a:br>
              <a:rPr lang="ru-RU" sz="5400" b="1" dirty="0" smtClean="0">
                <a:latin typeface="Arial" charset="0"/>
              </a:rPr>
            </a:br>
            <a:r>
              <a:rPr lang="ru-RU" sz="3600" b="1" dirty="0" smtClean="0"/>
              <a:t>возраст – 3-5 лет.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5800" y="1828800"/>
            <a:ext cx="3778250" cy="1766888"/>
          </a:xfrm>
        </p:spPr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26627" name="Rectangle 4"/>
          <p:cNvSpPr>
            <a:spLocks noGrp="1" noChangeArrowheads="1"/>
          </p:cNvSpPr>
          <p:nvPr>
            <p:ph sz="quarter" idx="2"/>
          </p:nvPr>
        </p:nvSpPr>
        <p:spPr>
          <a:xfrm>
            <a:off x="685800" y="3717925"/>
            <a:ext cx="3778250" cy="1768475"/>
          </a:xfrm>
        </p:spPr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sz="half" idx="3"/>
          </p:nvPr>
        </p:nvSpPr>
        <p:spPr>
          <a:xfrm>
            <a:off x="4603750" y="1828800"/>
            <a:ext cx="3778250" cy="3657600"/>
          </a:xfrm>
        </p:spPr>
        <p:txBody>
          <a:bodyPr/>
          <a:lstStyle/>
          <a:p>
            <a:pPr eaLnBrk="1" hangingPunct="1"/>
            <a:endParaRPr lang="ru-RU" sz="2800" smtClean="0"/>
          </a:p>
        </p:txBody>
      </p:sp>
      <p:pic>
        <p:nvPicPr>
          <p:cNvPr id="26629" name="Picture 6" descr="logo_3_305x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752600"/>
            <a:ext cx="4191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 descr="logo_5_302x4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600200"/>
            <a:ext cx="36306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468313" y="404813"/>
            <a:ext cx="8229600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3200" b="1" dirty="0"/>
              <a:t>                          Что развивает:</a:t>
            </a:r>
            <a:endParaRPr lang="ru-RU" sz="3200" dirty="0"/>
          </a:p>
          <a:p>
            <a:pPr marL="342900" indent="-342900">
              <a:spcBef>
                <a:spcPct val="20000"/>
              </a:spcBef>
            </a:pPr>
            <a:r>
              <a:rPr lang="ru-RU" sz="3200" dirty="0"/>
              <a:t>   - освоение названий и структуры геометрических фигур, пространственных отношений (верх, низ, лево, право); </a:t>
            </a:r>
            <a:br>
              <a:rPr lang="ru-RU" sz="3200" dirty="0"/>
            </a:br>
            <a:r>
              <a:rPr lang="ru-RU" sz="3200" dirty="0"/>
              <a:t>- составление предметных силуэтов из частей;</a:t>
            </a:r>
            <a:br>
              <a:rPr lang="ru-RU" sz="3200" dirty="0"/>
            </a:br>
            <a:r>
              <a:rPr lang="ru-RU" sz="3200" dirty="0"/>
              <a:t>- внимание, память, воображение; </a:t>
            </a:r>
            <a:br>
              <a:rPr lang="ru-RU" sz="3200" dirty="0"/>
            </a:br>
            <a:r>
              <a:rPr lang="ru-RU" sz="3200" dirty="0"/>
              <a:t>- умение сравнивать, анализировать, синтезировать; </a:t>
            </a:r>
            <a:br>
              <a:rPr lang="ru-RU" sz="3200" dirty="0"/>
            </a:br>
            <a:r>
              <a:rPr lang="ru-RU" sz="3200" dirty="0"/>
              <a:t>- мелкую моторику рук.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900336"/>
          </a:xfrm>
        </p:spPr>
        <p:txBody>
          <a:bodyPr/>
          <a:lstStyle/>
          <a:p>
            <a:pPr eaLnBrk="1" hangingPunct="1"/>
            <a:r>
              <a:rPr lang="ru-RU" dirty="0" smtClean="0"/>
              <a:t>Игры для чтения </a:t>
            </a:r>
          </a:p>
        </p:txBody>
      </p:sp>
      <p:pic>
        <p:nvPicPr>
          <p:cNvPr id="57347" name="Picture 4" descr="phoca_thumb_l_d75b6a30a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1268760"/>
            <a:ext cx="26003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5" descr="phoca_thumb_l_006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1163985"/>
            <a:ext cx="24479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AutoShape 7" descr="000596638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7350" name="AutoShape 9" descr="000596638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57351" name="Picture 10" descr="ромаш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2" y="1268760"/>
            <a:ext cx="32337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979712" y="5301208"/>
            <a:ext cx="6696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Ребенок продевает шнурок сквозь отверстия, закручивает его вокруг отдельной буквы и из таких букв составляет слова. </a:t>
            </a:r>
            <a:endParaRPr lang="ru-RU" dirty="0" smtClean="0"/>
          </a:p>
          <a:p>
            <a:r>
              <a:rPr lang="ru-RU" dirty="0"/>
              <a:t>Рекомендованный возраст: 3-9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364504" cy="684312"/>
          </a:xfrm>
        </p:spPr>
        <p:txBody>
          <a:bodyPr/>
          <a:lstStyle/>
          <a:p>
            <a:pPr eaLnBrk="1" hangingPunct="1"/>
            <a:r>
              <a:rPr lang="ru-RU" b="1" dirty="0" smtClean="0"/>
              <a:t>«Теремки </a:t>
            </a:r>
            <a:r>
              <a:rPr lang="ru-RU" b="1" dirty="0" err="1" smtClean="0"/>
              <a:t>Воскобовича</a:t>
            </a:r>
            <a:r>
              <a:rPr lang="ru-RU" b="1" dirty="0" smtClean="0"/>
              <a:t>»</a:t>
            </a:r>
          </a:p>
        </p:txBody>
      </p:sp>
      <p:pic>
        <p:nvPicPr>
          <p:cNvPr id="5" name="Picture 4" descr="тере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24744"/>
            <a:ext cx="3744416" cy="3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188040" y="3140968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Играя в </a:t>
            </a:r>
            <a:r>
              <a:rPr lang="ru-RU" sz="2000" b="1" dirty="0"/>
              <a:t>"Теремки </a:t>
            </a:r>
            <a:r>
              <a:rPr lang="ru-RU" sz="2000" b="1" dirty="0" err="1"/>
              <a:t>Воскобовича</a:t>
            </a:r>
            <a:r>
              <a:rPr lang="ru-RU" sz="2000" b="1" dirty="0"/>
              <a:t>"</a:t>
            </a:r>
            <a:r>
              <a:rPr lang="ru-RU" sz="2000" dirty="0"/>
              <a:t>, ребенок конструирует слоги, вкладывая кубик в теремок; составляет слова, соединяя теремки с кубиками. </a:t>
            </a:r>
            <a:r>
              <a:rPr lang="ru-RU" sz="2000" dirty="0" smtClean="0"/>
              <a:t>В </a:t>
            </a:r>
            <a:r>
              <a:rPr lang="ru-RU" sz="2000" dirty="0"/>
              <a:t>комплекте: 12 кубиков-теремков </a:t>
            </a:r>
            <a:r>
              <a:rPr lang="ru-RU" sz="2000" dirty="0" smtClean="0"/>
              <a:t>с </a:t>
            </a:r>
            <a:r>
              <a:rPr lang="ru-RU" sz="2000" dirty="0"/>
              <a:t>согласными буквами черного, зеленого или синего цвета; 12 кубиков-вкладышей с гласными </a:t>
            </a:r>
            <a:r>
              <a:rPr lang="ru-RU" sz="2000" dirty="0" smtClean="0"/>
              <a:t>буквами; </a:t>
            </a:r>
            <a:r>
              <a:rPr lang="ru-RU" sz="2000" dirty="0"/>
              <a:t>инструкция.</a:t>
            </a:r>
          </a:p>
          <a:p>
            <a:r>
              <a:rPr lang="ru-RU" sz="2000" dirty="0"/>
              <a:t>Рекомендованный возраст: 2-8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3336126" y="274639"/>
            <a:ext cx="5350674" cy="634082"/>
          </a:xfrm>
        </p:spPr>
        <p:txBody>
          <a:bodyPr/>
          <a:lstStyle/>
          <a:p>
            <a:pPr eaLnBrk="1" hangingPunct="1"/>
            <a:r>
              <a:rPr lang="ru-RU" sz="3200" b="1" dirty="0" smtClean="0"/>
              <a:t>Игры с «</a:t>
            </a:r>
            <a:r>
              <a:rPr lang="ru-RU" sz="3200" b="1" dirty="0" err="1" smtClean="0"/>
              <a:t>Читайкой</a:t>
            </a:r>
            <a:r>
              <a:rPr lang="ru-RU" sz="3200" b="1" dirty="0" smtClean="0"/>
              <a:t>» </a:t>
            </a:r>
            <a:br>
              <a:rPr lang="ru-RU" sz="3200" b="1" dirty="0" smtClean="0"/>
            </a:br>
            <a:r>
              <a:rPr lang="ru-RU" sz="3200" b="1" dirty="0" smtClean="0"/>
              <a:t>на шариках</a:t>
            </a:r>
          </a:p>
        </p:txBody>
      </p:sp>
      <p:sp>
        <p:nvSpPr>
          <p:cNvPr id="43010" name="Текст 2"/>
          <p:cNvSpPr>
            <a:spLocks noGrp="1"/>
          </p:cNvSpPr>
          <p:nvPr>
            <p:ph type="body" idx="1"/>
          </p:nvPr>
        </p:nvSpPr>
        <p:spPr>
          <a:xfrm>
            <a:off x="3851920" y="980728"/>
            <a:ext cx="4824536" cy="2520280"/>
          </a:xfrm>
        </p:spPr>
        <p:txBody>
          <a:bodyPr/>
          <a:lstStyle/>
          <a:p>
            <a:pPr eaLnBrk="1" hangingPunct="1"/>
            <a:endParaRPr lang="ru-RU" dirty="0" smtClean="0"/>
          </a:p>
          <a:p>
            <a:pPr eaLnBrk="1" hangingPunct="1"/>
            <a:r>
              <a:rPr lang="ru-RU" b="0" dirty="0" smtClean="0"/>
              <a:t>Поиск шариков с одинаковыми буквами; слоговое чтение; поиск группы слов по обобщающему слову.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9218" name="Picture 2" descr="Ð§Ð¸ÑÐ°Ð¹ÐºÐ° Ð½Ð° ÑÐ°ÑÐ¸ÐºÐ°Ñ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81" y="116632"/>
            <a:ext cx="3168352" cy="320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64335" y="2996952"/>
            <a:ext cx="424847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Ребенок загибает один уголок с буквами и составляет слово. Загибает другой уголок с буквами, составляет новое слово. Таким образом с помощью данного пособия можно составить и прочитать 128 слов.</a:t>
            </a:r>
          </a:p>
          <a:p>
            <a:endParaRPr lang="ru-RU" sz="2000" dirty="0" smtClean="0"/>
          </a:p>
          <a:p>
            <a:r>
              <a:rPr lang="ru-RU" sz="2000" dirty="0" smtClean="0"/>
              <a:t>Возраст</a:t>
            </a:r>
            <a:r>
              <a:rPr lang="ru-RU" sz="2000" dirty="0"/>
              <a:t>: 3-9 лет.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8" y="3429000"/>
            <a:ext cx="3176468" cy="3227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357188" y="382588"/>
            <a:ext cx="8215312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Игры В. Воскобовича - необыкновенные пособия, которые соответствуют современным требованиям в развитии дошкольника. Их простота, незатейливость, большие возможности в плане решения воспитательных и образовательных задач неоценимы в работе с детьми Игры подобного рода психологически комфортны. Ребенок складывает, раскладывает, упражняется, экспериментирует, творит, не нанося ущерба себе и игрушке. Игры мобильны, многофункциональны, увлекательны для малыша. Играя в них, дети становятся  раскрепощенными,  уверенными в себе, подготовленными к обучению  в школе.</a:t>
            </a:r>
            <a:endParaRPr lang="ru-RU" sz="280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09625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</a:rPr>
              <a:t>Образовательные  области</a:t>
            </a:r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CCFF99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smtClean="0"/>
              <a:t>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/>
              <a:t>     Технология Воскобовича </a:t>
            </a:r>
            <a:r>
              <a:rPr lang="ru-RU" sz="2400" smtClean="0"/>
              <a:t>– это путь от практики к теории. С помощью одной игры можно решать большое количество образовательных задач. Незаметно для себя</a:t>
            </a:r>
            <a:r>
              <a:rPr lang="en-US" sz="2400" smtClean="0"/>
              <a:t> </a:t>
            </a:r>
            <a:r>
              <a:rPr lang="ru-RU" sz="2400" smtClean="0"/>
              <a:t>дети осваивают цифры и буквы; узнают и запоминают цвет, форму. Тренируют мелкую моторику рук; совершенствуют речь, мышление, память, воображение.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95288" y="3644900"/>
            <a:ext cx="3671887" cy="720725"/>
          </a:xfrm>
          <a:prstGeom prst="round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 познавательное </a:t>
            </a:r>
            <a:r>
              <a:rPr lang="ru-RU" b="1" dirty="0" smtClean="0">
                <a:solidFill>
                  <a:schemeClr val="tx1"/>
                </a:solidFill>
              </a:rPr>
              <a:t>развитие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363" y="3644900"/>
            <a:ext cx="3887787" cy="720725"/>
          </a:xfrm>
          <a:prstGeom prst="round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речевое </a:t>
            </a:r>
            <a:r>
              <a:rPr lang="ru-RU" b="1" dirty="0" smtClean="0">
                <a:solidFill>
                  <a:schemeClr val="tx1"/>
                </a:solidFill>
              </a:rPr>
              <a:t>развитие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8175" y="4508500"/>
            <a:ext cx="4967288" cy="792163"/>
          </a:xfrm>
          <a:prstGeom prst="roundRect">
            <a:avLst/>
          </a:prstGeom>
          <a:ln w="5715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художественно- эстетическое </a:t>
            </a:r>
            <a:r>
              <a:rPr lang="ru-RU" b="1" dirty="0" smtClean="0">
                <a:solidFill>
                  <a:schemeClr val="tx1"/>
                </a:solidFill>
              </a:rPr>
              <a:t>развитие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750" y="5517232"/>
            <a:ext cx="3887788" cy="863600"/>
          </a:xfrm>
          <a:prstGeom prst="roundRect">
            <a:avLst/>
          </a:prstGeom>
          <a:ln w="57150">
            <a:solidFill>
              <a:srgbClr val="3333C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социально </a:t>
            </a:r>
            <a:r>
              <a:rPr lang="ru-RU" b="1" dirty="0">
                <a:solidFill>
                  <a:schemeClr val="tx1"/>
                </a:solidFill>
              </a:rPr>
              <a:t>- коммуникативное </a:t>
            </a:r>
            <a:r>
              <a:rPr lang="ru-RU" b="1" dirty="0" smtClean="0">
                <a:solidFill>
                  <a:schemeClr val="tx1"/>
                </a:solidFill>
              </a:rPr>
              <a:t>развитие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32363" y="5517232"/>
            <a:ext cx="3816350" cy="792162"/>
          </a:xfrm>
          <a:prstGeom prst="roundRect">
            <a:avLst/>
          </a:prstGeom>
          <a:ln w="57150">
            <a:solidFill>
              <a:srgbClr val="FF66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физическое </a:t>
            </a:r>
            <a:r>
              <a:rPr lang="ru-RU" b="1" dirty="0" smtClean="0">
                <a:solidFill>
                  <a:schemeClr val="tx1"/>
                </a:solidFill>
              </a:rPr>
              <a:t>развитие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713" y="2636913"/>
            <a:ext cx="5545137" cy="792088"/>
          </a:xfrm>
          <a:prstGeom prst="round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</a:rPr>
              <a:t>Образовательные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"/>
            <a:ext cx="8686800" cy="1268760"/>
          </a:xfrm>
        </p:spPr>
        <p:txBody>
          <a:bodyPr/>
          <a:lstStyle/>
          <a:p>
            <a:pPr marL="0" indent="0">
              <a:spcAft>
                <a:spcPts val="1000"/>
              </a:spcAft>
              <a:buNone/>
            </a:pPr>
            <a:r>
              <a:rPr lang="ru-RU" b="1" i="1" dirty="0">
                <a:latin typeface="Georgia"/>
                <a:ea typeface="Times New Roman"/>
                <a:cs typeface="Tahoma"/>
              </a:rPr>
              <a:t>Что отличает </a:t>
            </a:r>
            <a:r>
              <a:rPr lang="ru-RU" b="1" i="1" dirty="0" smtClean="0">
                <a:latin typeface="Georgia"/>
                <a:ea typeface="Times New Roman"/>
                <a:cs typeface="Tahoma"/>
              </a:rPr>
              <a:t>игры В. </a:t>
            </a:r>
            <a:r>
              <a:rPr lang="ru-RU" b="1" i="1" dirty="0" err="1" smtClean="0">
                <a:latin typeface="Georgia"/>
                <a:ea typeface="Times New Roman"/>
                <a:cs typeface="Tahoma"/>
              </a:rPr>
              <a:t>Воскобовича</a:t>
            </a:r>
            <a:r>
              <a:rPr lang="ru-RU" b="1" i="1" dirty="0" smtClean="0">
                <a:latin typeface="Georgia"/>
                <a:ea typeface="Times New Roman"/>
                <a:cs typeface="Tahoma"/>
              </a:rPr>
              <a:t> </a:t>
            </a:r>
            <a:r>
              <a:rPr lang="ru-RU" b="1" i="1" dirty="0">
                <a:latin typeface="Georgia"/>
                <a:ea typeface="Times New Roman"/>
                <a:cs typeface="Tahoma"/>
              </a:rPr>
              <a:t>от всех остальных?</a:t>
            </a:r>
            <a:endParaRPr lang="ru-RU" b="1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24744"/>
            <a:ext cx="856895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Широкий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возрастной диапазон</a:t>
            </a:r>
          </a:p>
          <a:p>
            <a:pPr marL="457200" lvl="0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Многофункциональность</a:t>
            </a:r>
            <a:endParaRPr lang="ru-RU" sz="3000" dirty="0">
              <a:solidFill>
                <a:prstClr val="black"/>
              </a:solidFill>
              <a:latin typeface="Times New Roman" pitchFamily="18" charset="0"/>
              <a:cs typeface="+mn-cs"/>
            </a:endParaRPr>
          </a:p>
          <a:p>
            <a:pPr marL="457200" lvl="0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Вариативность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игровых заданий и  упражнений</a:t>
            </a:r>
          </a:p>
          <a:p>
            <a:pPr marL="457200" lvl="0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Творческий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потенциал</a:t>
            </a:r>
          </a:p>
          <a:p>
            <a:pPr marL="457200" lvl="0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Систематизированный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по возрастам </a:t>
            </a: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и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образовательным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задачам готовый  </a:t>
            </a: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развивающий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материал</a:t>
            </a:r>
            <a:endParaRPr lang="ru-RU" sz="3000" dirty="0">
              <a:solidFill>
                <a:prstClr val="black"/>
              </a:solidFill>
              <a:latin typeface="Times New Roman" pitchFamily="18" charset="0"/>
              <a:cs typeface="+mn-cs"/>
            </a:endParaRPr>
          </a:p>
          <a:p>
            <a:pPr marL="457200" lvl="0" indent="-4572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ru-RU" sz="3000" dirty="0" smtClean="0">
                <a:solidFill>
                  <a:prstClr val="black"/>
                </a:solidFill>
                <a:latin typeface="Times New Roman" pitchFamily="18" charset="0"/>
                <a:cs typeface="+mn-cs"/>
              </a:rPr>
              <a:t>Методическое </a:t>
            </a:r>
            <a:r>
              <a:rPr lang="ru-RU" sz="3000" dirty="0">
                <a:solidFill>
                  <a:prstClr val="black"/>
                </a:solidFill>
                <a:latin typeface="Times New Roman" pitchFamily="18" charset="0"/>
                <a:cs typeface="+mn-cs"/>
              </a:rPr>
              <a:t>сопровождение </a:t>
            </a:r>
          </a:p>
        </p:txBody>
      </p:sp>
    </p:spTree>
    <p:extLst>
      <p:ext uri="{BB962C8B-B14F-4D97-AF65-F5344CB8AC3E}">
        <p14:creationId xmlns:p14="http://schemas.microsoft.com/office/powerpoint/2010/main" val="205088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719361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</a:rPr>
              <a:t>Этапы освоения игр детьми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713288"/>
          </a:xfrm>
          <a:solidFill>
            <a:srgbClr val="CCFF99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400" dirty="0" smtClean="0"/>
              <a:t>   </a:t>
            </a:r>
            <a:r>
              <a:rPr lang="ru-RU" sz="2400" b="1" dirty="0" smtClean="0">
                <a:latin typeface="Times New Roman" pitchFamily="18" charset="0"/>
              </a:rPr>
              <a:t>1. Взрослый знакомит детей с персонажами сказок.    Подбирает игровые задания, играет и занимается вместе с ними. 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   2. Дети осваивают основные игровые приемы, приобретают навыки конструирования, выполняют задания, требующие волевых усилий, концентрации внимания.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    3. Развивают творчество и самостоятельность. </a:t>
            </a:r>
          </a:p>
          <a:p>
            <a:pPr eaLnBrk="1" hangingPunct="1">
              <a:buFont typeface="Arial" charset="0"/>
              <a:buNone/>
            </a:pPr>
            <a:r>
              <a:rPr lang="ru-RU" sz="2400" b="1" i="1" dirty="0" smtClean="0">
                <a:latin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</a:rPr>
              <a:t>Дети самостоятельно изобретают игровые задания,                           придумывают и конструируют предметные формы, составляют к ним схемы.</a:t>
            </a:r>
          </a:p>
          <a:p>
            <a:pPr eaLnBrk="1" hangingPunct="1">
              <a:buFont typeface="Arial" charset="0"/>
              <a:buNone/>
            </a:pPr>
            <a:r>
              <a:rPr lang="ru-RU" sz="2400" b="1" dirty="0" smtClean="0">
                <a:latin typeface="Times New Roman" pitchFamily="18" charset="0"/>
              </a:rPr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8532812" cy="563563"/>
          </a:xfrm>
          <a:solidFill>
            <a:srgbClr val="CCFF99"/>
          </a:solidFill>
        </p:spPr>
        <p:txBody>
          <a:bodyPr/>
          <a:lstStyle/>
          <a:p>
            <a:pPr eaLnBrk="1" hangingPunct="1"/>
            <a:r>
              <a:rPr lang="ru-RU" sz="3200" smtClean="0">
                <a:latin typeface="Times New Roman" pitchFamily="18" charset="0"/>
              </a:rPr>
              <a:t>Игровой комплекс «Коврограф «Ларчик»</a:t>
            </a:r>
          </a:p>
        </p:txBody>
      </p:sp>
      <p:pic>
        <p:nvPicPr>
          <p:cNvPr id="23554" name="Содержимое 4" descr="SAM_2415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989138"/>
            <a:ext cx="4403725" cy="3473450"/>
          </a:xfrm>
          <a:solidFill>
            <a:srgbClr val="92D050"/>
          </a:solidFill>
        </p:spPr>
      </p:pic>
      <p:sp>
        <p:nvSpPr>
          <p:cNvPr id="23555" name="Текст 10"/>
          <p:cNvSpPr>
            <a:spLocks noGrp="1"/>
          </p:cNvSpPr>
          <p:nvPr>
            <p:ph type="body" sz="half" idx="2"/>
          </p:nvPr>
        </p:nvSpPr>
        <p:spPr>
          <a:xfrm>
            <a:off x="250825" y="1125538"/>
            <a:ext cx="4105275" cy="5327650"/>
          </a:xfrm>
        </p:spPr>
        <p:txBody>
          <a:bodyPr/>
          <a:lstStyle/>
          <a:p>
            <a:pPr eaLnBrk="1" hangingPunct="1"/>
            <a:r>
              <a:rPr lang="ru-RU" sz="2400" dirty="0" smtClean="0"/>
              <a:t> </a:t>
            </a:r>
            <a:r>
              <a:rPr lang="ru-RU" sz="2400" b="1" dirty="0" err="1" smtClean="0"/>
              <a:t>Коврограф</a:t>
            </a:r>
            <a:r>
              <a:rPr lang="en-US" sz="2400" b="1" dirty="0" smtClean="0"/>
              <a:t> </a:t>
            </a:r>
            <a:r>
              <a:rPr lang="ru-RU" sz="2400" b="1" dirty="0" smtClean="0"/>
              <a:t>-</a:t>
            </a:r>
            <a:r>
              <a:rPr lang="en-US" sz="2400" b="1" dirty="0" smtClean="0"/>
              <a:t> </a:t>
            </a:r>
            <a:r>
              <a:rPr lang="ru-RU" sz="2400" b="1" dirty="0" smtClean="0"/>
              <a:t>это игровое поле из </a:t>
            </a:r>
            <a:r>
              <a:rPr lang="ru-RU" sz="2400" b="1" dirty="0" err="1" smtClean="0"/>
              <a:t>ковролина</a:t>
            </a:r>
            <a:r>
              <a:rPr lang="ru-RU" sz="2400" b="1" dirty="0" smtClean="0"/>
              <a:t> с нанесённой на нём сеткой. Сетка помогает знакомить с пространственными, количественными отношениями, облегчает построение</a:t>
            </a:r>
            <a:r>
              <a:rPr lang="en-US" sz="2400" b="1" dirty="0" smtClean="0"/>
              <a:t> </a:t>
            </a:r>
            <a:r>
              <a:rPr lang="ru-RU" sz="2400" b="1" dirty="0" smtClean="0"/>
              <a:t>различных геометрических контуров.</a:t>
            </a:r>
          </a:p>
          <a:p>
            <a:pPr eaLnBrk="1" hangingPunct="1"/>
            <a:r>
              <a:rPr lang="ru-RU" sz="2400" b="1" dirty="0" smtClean="0"/>
              <a:t>Зажимы, кармашки, кружки, верёвочки создают наглядность, динамизм игр и занятий. </a:t>
            </a:r>
            <a:endParaRPr lang="ru-RU" sz="2400" dirty="0" smtClean="0"/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6632"/>
            <a:ext cx="8496944" cy="612053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400" i="1" dirty="0" err="1" smtClean="0">
                <a:latin typeface="Arial" pitchFamily="34" charset="0"/>
                <a:cs typeface="Arial" pitchFamily="34" charset="0"/>
              </a:rPr>
              <a:t>Геоконт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»- резиновый конструктор. За счет растяжения резинка позволяет создавать множество геометрических форм. На доске находится 33 гвоздика, один черный в центре, остальные объединены в лучи. Белый луч и 7 лучей, которые соответствуют цветам радуги. Каждый луч обозначен буквой по названию цвета: с - синий и т.п. Дополнительно каждый гвоздик в луче имеет свой номер 1,2, 3 или 4. 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Получается, что каждому 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гвоздику можно дать имя: с1.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Игра знакомит с работой 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координатной сетки, учит 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конструировать на плоскости, 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развивает логику, воображение, </a:t>
            </a:r>
          </a:p>
          <a:p>
            <a:pPr marL="0" indent="0" eaLnBrk="1" hangingPunct="1">
              <a:buNone/>
            </a:pP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развивает наблюдательность.</a:t>
            </a:r>
          </a:p>
        </p:txBody>
      </p:sp>
      <p:pic>
        <p:nvPicPr>
          <p:cNvPr id="4" name="Picture 4" descr="геоконтвелика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5240" y="3573016"/>
            <a:ext cx="3841664" cy="313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Текст 2"/>
          <p:cNvSpPr>
            <a:spLocks noGrp="1"/>
          </p:cNvSpPr>
          <p:nvPr>
            <p:ph type="body" idx="1"/>
          </p:nvPr>
        </p:nvSpPr>
        <p:spPr>
          <a:xfrm>
            <a:off x="179512" y="476672"/>
            <a:ext cx="4968875" cy="5256583"/>
          </a:xfrm>
        </p:spPr>
        <p:txBody>
          <a:bodyPr/>
          <a:lstStyle/>
          <a:p>
            <a:pPr eaLnBrk="1" hangingPunct="1"/>
            <a:r>
              <a:rPr lang="ru-RU" sz="3200" b="0" dirty="0" smtClean="0"/>
              <a:t>Игра способствует:        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ru-RU" sz="2000" dirty="0" smtClean="0"/>
              <a:t>Развитию сенсорных способностей (цвет,  форма,  величина)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2000" dirty="0" smtClean="0"/>
              <a:t>Совершенствованию интеллекта (внимания,   памяти, воображения, речи).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2000" dirty="0" smtClean="0"/>
              <a:t>Тренировке мелкой моторики кисти и пальцев рук.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2000" dirty="0" smtClean="0"/>
              <a:t>Освоению геометрических представлений,                                  пространственных отношений, букв, цифр. </a:t>
            </a:r>
          </a:p>
          <a:p>
            <a:pPr marL="285750" indent="-285750" algn="just" eaLnBrk="1" hangingPunct="1">
              <a:buFont typeface="Arial" pitchFamily="34" charset="0"/>
              <a:buChar char="•"/>
            </a:pPr>
            <a:r>
              <a:rPr lang="ru-RU" sz="2000" dirty="0" smtClean="0"/>
              <a:t>Развитию творческих способностей.</a:t>
            </a:r>
          </a:p>
        </p:txBody>
      </p:sp>
      <p:pic>
        <p:nvPicPr>
          <p:cNvPr id="28675" name="Содержимое 6" descr="SAM_249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36096" y="836712"/>
            <a:ext cx="3319462" cy="2393950"/>
          </a:xfrm>
        </p:spPr>
      </p:pic>
      <p:sp>
        <p:nvSpPr>
          <p:cNvPr id="28676" name="Текст 4"/>
          <p:cNvSpPr>
            <a:spLocks noGrp="1"/>
          </p:cNvSpPr>
          <p:nvPr>
            <p:ph type="body" sz="quarter" idx="3"/>
          </p:nvPr>
        </p:nvSpPr>
        <p:spPr>
          <a:xfrm>
            <a:off x="5435600" y="1535113"/>
            <a:ext cx="3251200" cy="2109787"/>
          </a:xfrm>
        </p:spPr>
        <p:txBody>
          <a:bodyPr/>
          <a:lstStyle/>
          <a:p>
            <a:pPr eaLnBrk="1" hangingPunct="1"/>
            <a:r>
              <a:rPr lang="ru-RU" smtClean="0"/>
              <a:t>           </a:t>
            </a:r>
          </a:p>
        </p:txBody>
      </p:sp>
      <p:pic>
        <p:nvPicPr>
          <p:cNvPr id="28677" name="Содержимое 7" descr="SAM_2438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436096" y="3853150"/>
            <a:ext cx="3313236" cy="23299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0" y="273050"/>
            <a:ext cx="9144000" cy="491654"/>
          </a:xfrm>
        </p:spPr>
        <p:txBody>
          <a:bodyPr/>
          <a:lstStyle/>
          <a:p>
            <a:pPr algn="ctr" eaLnBrk="1" hangingPunct="1"/>
            <a:r>
              <a:rPr lang="ru-RU" sz="3200" dirty="0" smtClean="0"/>
              <a:t>Игровой графический тренажёр «</a:t>
            </a:r>
            <a:r>
              <a:rPr lang="ru-RU" sz="3200" dirty="0" err="1" smtClean="0"/>
              <a:t>Игровизор</a:t>
            </a:r>
            <a:r>
              <a:rPr lang="ru-RU" sz="3200" dirty="0" smtClean="0"/>
              <a:t>»</a:t>
            </a:r>
          </a:p>
        </p:txBody>
      </p:sp>
      <p:sp>
        <p:nvSpPr>
          <p:cNvPr id="36867" name="Текст 9"/>
          <p:cNvSpPr>
            <a:spLocks noGrp="1"/>
          </p:cNvSpPr>
          <p:nvPr>
            <p:ph type="body" sz="half" idx="2"/>
          </p:nvPr>
        </p:nvSpPr>
        <p:spPr>
          <a:xfrm>
            <a:off x="107504" y="764704"/>
            <a:ext cx="5400600" cy="4248472"/>
          </a:xfrm>
        </p:spPr>
        <p:txBody>
          <a:bodyPr/>
          <a:lstStyle/>
          <a:p>
            <a:pPr eaLnBrk="1" hangingPunct="1"/>
            <a:r>
              <a:rPr lang="ru-RU" sz="2400" dirty="0" smtClean="0"/>
              <a:t>На подложку «</a:t>
            </a:r>
            <a:r>
              <a:rPr lang="ru-RU" sz="2400" dirty="0" err="1"/>
              <a:t>И</a:t>
            </a:r>
            <a:r>
              <a:rPr lang="ru-RU" sz="2400" dirty="0" err="1" smtClean="0"/>
              <a:t>гровизора</a:t>
            </a:r>
            <a:r>
              <a:rPr lang="ru-RU" sz="2400" dirty="0" smtClean="0"/>
              <a:t>» нанесена сетка, с помощью которой можно предлагать детям:</a:t>
            </a:r>
          </a:p>
          <a:p>
            <a:pPr eaLnBrk="1" hangingPunct="1"/>
            <a:r>
              <a:rPr lang="ru-RU" sz="2400" b="1" dirty="0"/>
              <a:t>г</a:t>
            </a:r>
            <a:r>
              <a:rPr lang="ru-RU" sz="2400" b="1" dirty="0" smtClean="0"/>
              <a:t>рафические диктанты: </a:t>
            </a:r>
          </a:p>
          <a:p>
            <a:pPr eaLnBrk="1" hangingPunct="1">
              <a:buFontTx/>
              <a:buChar char="-"/>
            </a:pPr>
            <a:r>
              <a:rPr lang="ru-RU" sz="2400" dirty="0"/>
              <a:t>н</a:t>
            </a:r>
            <a:r>
              <a:rPr lang="ru-RU" sz="2400" dirty="0" smtClean="0"/>
              <a:t>а ориентировку в пространстве листа;</a:t>
            </a:r>
          </a:p>
          <a:p>
            <a:pPr eaLnBrk="1" hangingPunct="1">
              <a:buFontTx/>
              <a:buChar char="-"/>
            </a:pPr>
            <a:r>
              <a:rPr lang="ru-RU" sz="2400" dirty="0" smtClean="0"/>
              <a:t> изображение любых фигур.</a:t>
            </a:r>
          </a:p>
          <a:p>
            <a:pPr eaLnBrk="1" hangingPunct="1"/>
            <a:r>
              <a:rPr lang="ru-RU" sz="2400" b="1" dirty="0" smtClean="0"/>
              <a:t>Перенос изображения по клеточкам и т. д.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077072"/>
            <a:ext cx="8784976" cy="2488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/>
              <a:t>Достоинство «</a:t>
            </a:r>
            <a:r>
              <a:rPr lang="ru-RU" sz="2800" dirty="0" err="1"/>
              <a:t>Игровизора</a:t>
            </a:r>
            <a:r>
              <a:rPr lang="ru-RU" sz="2800" dirty="0"/>
              <a:t>»:          </a:t>
            </a:r>
            <a:br>
              <a:rPr lang="ru-RU" sz="2800" dirty="0"/>
            </a:br>
            <a:r>
              <a:rPr lang="ru-RU" sz="2000" b="1" dirty="0" smtClean="0"/>
              <a:t>Экономичность</a:t>
            </a:r>
            <a:r>
              <a:rPr lang="ru-RU" dirty="0"/>
              <a:t>. Листы с заданиями используются многократно.</a:t>
            </a:r>
            <a:br>
              <a:rPr lang="ru-RU" dirty="0"/>
            </a:br>
            <a:r>
              <a:rPr lang="ru-RU" sz="2000" b="1" dirty="0" smtClean="0"/>
              <a:t>Вариативность</a:t>
            </a:r>
            <a:r>
              <a:rPr lang="ru-RU" sz="2000" dirty="0"/>
              <a:t>. </a:t>
            </a:r>
            <a:r>
              <a:rPr lang="ru-RU" dirty="0"/>
              <a:t>Один и тот же лист используется для решения различных заданий.</a:t>
            </a:r>
            <a:br>
              <a:rPr lang="ru-RU" dirty="0"/>
            </a:br>
            <a:r>
              <a:rPr lang="ru-RU" sz="2000" b="1" dirty="0" smtClean="0"/>
              <a:t>Самоконтроль</a:t>
            </a:r>
            <a:r>
              <a:rPr lang="ru-RU" sz="2000" b="1" dirty="0"/>
              <a:t>. </a:t>
            </a:r>
            <a:r>
              <a:rPr lang="ru-RU" dirty="0"/>
              <a:t>Возможность проверить себя и исправить ошибку. </a:t>
            </a:r>
          </a:p>
        </p:txBody>
      </p:sp>
      <p:pic>
        <p:nvPicPr>
          <p:cNvPr id="8" name="Picture 4" descr="https://azbukivedia-h-926085.c.cdn77.org/wa-data/public/shop/products/52/23/2352/images/7866/7866.970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96752"/>
            <a:ext cx="300037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Arial"/>
      </a:majorFont>
      <a:minorFont>
        <a:latin typeface="Comic Sans MS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7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8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6_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1763</TotalTime>
  <Words>1207</Words>
  <Application>Microsoft Office PowerPoint</Application>
  <PresentationFormat>Экран (4:3)</PresentationFormat>
  <Paragraphs>144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25</vt:i4>
      </vt:variant>
    </vt:vector>
  </HeadingPairs>
  <TitlesOfParts>
    <vt:vector size="38" baseType="lpstr">
      <vt:lpstr>Пастель</vt:lpstr>
      <vt:lpstr>Трек</vt:lpstr>
      <vt:lpstr>1_Трек</vt:lpstr>
      <vt:lpstr>1_Тема Office</vt:lpstr>
      <vt:lpstr>4_Тема Office</vt:lpstr>
      <vt:lpstr>Тема Office</vt:lpstr>
      <vt:lpstr>3_Тема Office</vt:lpstr>
      <vt:lpstr>5_Тема Office</vt:lpstr>
      <vt:lpstr>6_Тема Office</vt:lpstr>
      <vt:lpstr>7_Тема Office</vt:lpstr>
      <vt:lpstr>8_Тема Office</vt:lpstr>
      <vt:lpstr>11_Тема Office</vt:lpstr>
      <vt:lpstr>12_Тема Office</vt:lpstr>
      <vt:lpstr>Презентация PowerPoint</vt:lpstr>
      <vt:lpstr>Вячеслав Вадимович Воскобович</vt:lpstr>
      <vt:lpstr>Образовательные  области</vt:lpstr>
      <vt:lpstr>Презентация PowerPoint</vt:lpstr>
      <vt:lpstr>Этапы освоения игр детьми</vt:lpstr>
      <vt:lpstr>Игровой комплекс «Коврограф «Ларчик»</vt:lpstr>
      <vt:lpstr>Презентация PowerPoint</vt:lpstr>
      <vt:lpstr>Презентация PowerPoint</vt:lpstr>
      <vt:lpstr>Игровой графический тренажёр «Игровизор»</vt:lpstr>
      <vt:lpstr>Комплект «Игровой квадрат»</vt:lpstr>
      <vt:lpstr>Презентация PowerPoint</vt:lpstr>
      <vt:lpstr>Презентация PowerPoint</vt:lpstr>
      <vt:lpstr>Презентация PowerPoint</vt:lpstr>
      <vt:lpstr>Знаковый конструктор «Волшебная       восьмёрка»</vt:lpstr>
      <vt:lpstr>Прозрачная цифра Воскобовича</vt:lpstr>
      <vt:lpstr>Кораблик «Брызг - брызг» и «Плюх - плюх» </vt:lpstr>
      <vt:lpstr>Счетовозик</vt:lpstr>
      <vt:lpstr>«Чудо конструкторы»:  «Чудо-соты» и «Чудо-цветик» </vt:lpstr>
      <vt:lpstr>«Чудо-крестики»</vt:lpstr>
      <vt:lpstr>Логоформочки возраст – 3-5 лет.</vt:lpstr>
      <vt:lpstr>Презентация PowerPoint</vt:lpstr>
      <vt:lpstr>Игры для чтения </vt:lpstr>
      <vt:lpstr>«Теремки Воскобовича»</vt:lpstr>
      <vt:lpstr>Игры с «Читайкой»  на шариках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User</cp:lastModifiedBy>
  <cp:revision>139</cp:revision>
  <dcterms:created xsi:type="dcterms:W3CDTF">2012-03-22T17:06:57Z</dcterms:created>
  <dcterms:modified xsi:type="dcterms:W3CDTF">2021-09-21T07:30:18Z</dcterms:modified>
</cp:coreProperties>
</file>