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1" r:id="rId6"/>
    <p:sldId id="262" r:id="rId7"/>
    <p:sldId id="264" r:id="rId8"/>
    <p:sldId id="270" r:id="rId9"/>
    <p:sldId id="266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5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3286116" cy="3207249"/>
          </a:xfrm>
          <a:prstGeom prst="rect">
            <a:avLst/>
          </a:prstGeom>
          <a:noFill/>
        </p:spPr>
      </p:pic>
      <p:sp>
        <p:nvSpPr>
          <p:cNvPr id="8" name="Блок-схема: альтернативный процесс 7"/>
          <p:cNvSpPr/>
          <p:nvPr userDrawn="1"/>
        </p:nvSpPr>
        <p:spPr>
          <a:xfrm>
            <a:off x="4500562" y="4857760"/>
            <a:ext cx="4214842" cy="1643074"/>
          </a:xfrm>
          <a:prstGeom prst="flowChartAlternateProcess">
            <a:avLst/>
          </a:prstGeom>
          <a:solidFill>
            <a:srgbClr val="FF0000">
              <a:alpha val="22000"/>
            </a:srgbClr>
          </a:solidFill>
          <a:ln w="31750">
            <a:solidFill>
              <a:srgbClr val="FF0000">
                <a:alpha val="5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альтернативный процесс 6"/>
          <p:cNvSpPr/>
          <p:nvPr userDrawn="1"/>
        </p:nvSpPr>
        <p:spPr>
          <a:xfrm>
            <a:off x="642910" y="2500306"/>
            <a:ext cx="7858180" cy="1357322"/>
          </a:xfrm>
          <a:prstGeom prst="flowChartAlternateProcess">
            <a:avLst/>
          </a:prstGeom>
          <a:solidFill>
            <a:schemeClr val="bg1">
              <a:alpha val="51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00306"/>
            <a:ext cx="7772400" cy="135732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857760"/>
            <a:ext cx="4214842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20482" name="AutoShape 2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8" descr="http://www.promopharma.it/wp-content/uploads/2014/11/margh-lacrimilla-2.png"/>
          <p:cNvPicPr>
            <a:picLocks noChangeAspect="1" noChangeArrowheads="1"/>
          </p:cNvPicPr>
          <p:nvPr userDrawn="1"/>
        </p:nvPicPr>
        <p:blipFill>
          <a:blip r:embed="rId3"/>
          <a:srcRect b="13333"/>
          <a:stretch>
            <a:fillRect/>
          </a:stretch>
        </p:blipFill>
        <p:spPr bwMode="auto">
          <a:xfrm>
            <a:off x="0" y="5000636"/>
            <a:ext cx="2857488" cy="185736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4929198"/>
            <a:ext cx="1145825" cy="1130748"/>
          </a:xfrm>
          <a:prstGeom prst="rect">
            <a:avLst/>
          </a:prstGeom>
          <a:noFill/>
        </p:spPr>
      </p:pic>
      <p:sp>
        <p:nvSpPr>
          <p:cNvPr id="7" name="Блок-схема: альтернативный процесс 6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46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584376"/>
            <a:ext cx="1290606" cy="1273624"/>
          </a:xfrm>
          <a:prstGeom prst="rect">
            <a:avLst/>
          </a:prstGeom>
          <a:noFill/>
        </p:spPr>
      </p:pic>
      <p:pic>
        <p:nvPicPr>
          <p:cNvPr id="1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 userDrawn="1"/>
        </p:nvSpPr>
        <p:spPr>
          <a:xfrm>
            <a:off x="714348" y="2928934"/>
            <a:ext cx="7786742" cy="1428760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000372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9000"/>
          </a:blip>
          <a:srcRect/>
          <a:stretch>
            <a:fillRect/>
          </a:stretch>
        </p:blipFill>
        <p:spPr bwMode="auto">
          <a:xfrm>
            <a:off x="0" y="0"/>
            <a:ext cx="3286116" cy="3207249"/>
          </a:xfrm>
          <a:prstGeom prst="rect">
            <a:avLst/>
          </a:prstGeom>
          <a:noFill/>
        </p:spPr>
      </p:pic>
      <p:pic>
        <p:nvPicPr>
          <p:cNvPr id="9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29198"/>
            <a:ext cx="1145825" cy="1130748"/>
          </a:xfrm>
          <a:prstGeom prst="rect">
            <a:avLst/>
          </a:prstGeom>
          <a:noFill/>
        </p:spPr>
      </p:pic>
      <p:pic>
        <p:nvPicPr>
          <p:cNvPr id="1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5584376"/>
            <a:ext cx="1290606" cy="1273624"/>
          </a:xfrm>
          <a:prstGeom prst="rect">
            <a:avLst/>
          </a:prstGeom>
          <a:noFill/>
        </p:spPr>
      </p:pic>
      <p:pic>
        <p:nvPicPr>
          <p:cNvPr id="11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альтернативный процесс 7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149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149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6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74"/>
            <a:ext cx="1145825" cy="1130748"/>
          </a:xfrm>
          <a:prstGeom prst="rect">
            <a:avLst/>
          </a:prstGeom>
          <a:noFill/>
        </p:spPr>
      </p:pic>
      <p:pic>
        <p:nvPicPr>
          <p:cNvPr id="7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584376"/>
            <a:ext cx="1290606" cy="1273624"/>
          </a:xfrm>
          <a:prstGeom prst="rect">
            <a:avLst/>
          </a:prstGeom>
          <a:noFill/>
        </p:spPr>
      </p:pic>
      <p:pic>
        <p:nvPicPr>
          <p:cNvPr id="9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62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альтернативный процесс 9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 userDrawn="1"/>
        </p:nvSpPr>
        <p:spPr>
          <a:xfrm>
            <a:off x="4643438" y="1571612"/>
            <a:ext cx="4071966" cy="571504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альтернативный процесс 10"/>
          <p:cNvSpPr/>
          <p:nvPr userDrawn="1"/>
        </p:nvSpPr>
        <p:spPr>
          <a:xfrm>
            <a:off x="428596" y="1571612"/>
            <a:ext cx="4071966" cy="571504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285991"/>
            <a:ext cx="4040188" cy="44291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285991"/>
            <a:ext cx="4041775" cy="44291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3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29198"/>
            <a:ext cx="1145825" cy="1130748"/>
          </a:xfrm>
          <a:prstGeom prst="rect">
            <a:avLst/>
          </a:prstGeom>
          <a:noFill/>
        </p:spPr>
      </p:pic>
      <p:pic>
        <p:nvPicPr>
          <p:cNvPr id="14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584376"/>
            <a:ext cx="1290606" cy="1273624"/>
          </a:xfrm>
          <a:prstGeom prst="rect">
            <a:avLst/>
          </a:prstGeom>
          <a:noFill/>
        </p:spPr>
      </p:pic>
      <p:pic>
        <p:nvPicPr>
          <p:cNvPr id="15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6000" contrast="-24000"/>
          </a:blip>
          <a:srcRect/>
          <a:stretch>
            <a:fillRect/>
          </a:stretch>
        </p:blipFill>
        <p:spPr bwMode="auto">
          <a:xfrm>
            <a:off x="0" y="1"/>
            <a:ext cx="2214546" cy="3286123"/>
          </a:xfrm>
          <a:prstGeom prst="rect">
            <a:avLst/>
          </a:prstGeom>
          <a:noFill/>
        </p:spPr>
      </p:pic>
      <p:sp>
        <p:nvSpPr>
          <p:cNvPr id="6" name="Блок-схема: альтернативный процесс 5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9" name="Picture 8" descr="http://www.promopharma.it/wp-content/uploads/2014/11/margh-lacrimilla-2.png"/>
          <p:cNvPicPr>
            <a:picLocks noChangeAspect="1" noChangeArrowheads="1"/>
          </p:cNvPicPr>
          <p:nvPr userDrawn="1"/>
        </p:nvPicPr>
        <p:blipFill>
          <a:blip r:embed="rId3">
            <a:lum bright="7000"/>
          </a:blip>
          <a:srcRect b="20000"/>
          <a:stretch>
            <a:fillRect/>
          </a:stretch>
        </p:blipFill>
        <p:spPr bwMode="auto">
          <a:xfrm>
            <a:off x="0" y="5143512"/>
            <a:ext cx="2857488" cy="17144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 l="12472" t="-6318"/>
          <a:stretch>
            <a:fillRect/>
          </a:stretch>
        </p:blipFill>
        <p:spPr bwMode="auto">
          <a:xfrm>
            <a:off x="0" y="5000636"/>
            <a:ext cx="1002917" cy="1202186"/>
          </a:xfrm>
          <a:prstGeom prst="rect">
            <a:avLst/>
          </a:prstGeom>
          <a:noFill/>
        </p:spPr>
      </p:pic>
      <p:pic>
        <p:nvPicPr>
          <p:cNvPr id="4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 b="21475"/>
          <a:stretch>
            <a:fillRect/>
          </a:stretch>
        </p:blipFill>
        <p:spPr bwMode="auto">
          <a:xfrm>
            <a:off x="285720" y="5857892"/>
            <a:ext cx="1290606" cy="1000108"/>
          </a:xfrm>
          <a:prstGeom prst="rect">
            <a:avLst/>
          </a:prstGeom>
          <a:noFill/>
        </p:spPr>
      </p:pic>
      <p:pic>
        <p:nvPicPr>
          <p:cNvPr id="5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5730032"/>
            <a:ext cx="1143008" cy="1127968"/>
          </a:xfrm>
          <a:prstGeom prst="rect">
            <a:avLst/>
          </a:prstGeom>
          <a:noFill/>
        </p:spPr>
      </p:pic>
      <p:pic>
        <p:nvPicPr>
          <p:cNvPr id="6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 r="12503" b="11335"/>
          <a:stretch>
            <a:fillRect/>
          </a:stretch>
        </p:blipFill>
        <p:spPr bwMode="auto">
          <a:xfrm>
            <a:off x="8143900" y="5857892"/>
            <a:ext cx="1000100" cy="100010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5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6AxlAw-j2XWf5BsacC12UKy7fLPNH9-6/view?usp=drive_link" TargetMode="Externa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428868"/>
            <a:ext cx="7772400" cy="1357322"/>
          </a:xfrm>
        </p:spPr>
        <p:txBody>
          <a:bodyPr>
            <a:noAutofit/>
          </a:bodyPr>
          <a:lstStyle/>
          <a:p>
            <a:r>
              <a:rPr lang="ru-RU" b="1" dirty="0" smtClean="0"/>
              <a:t>«</a:t>
            </a:r>
            <a:r>
              <a:rPr lang="ru-RU" sz="7200" b="1" dirty="0" smtClean="0"/>
              <a:t>О</a:t>
            </a:r>
            <a:r>
              <a:rPr lang="ru-RU" b="1" dirty="0" smtClean="0"/>
              <a:t>НИ </a:t>
            </a:r>
            <a:r>
              <a:rPr lang="ru-RU" sz="6000" b="1" dirty="0" smtClean="0"/>
              <a:t>НЕ</a:t>
            </a:r>
            <a:r>
              <a:rPr lang="ru-RU" b="1" dirty="0" smtClean="0"/>
              <a:t> НУЖДАЮТСЯ  В  СЛ_ВЕ…»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929198"/>
            <a:ext cx="4143404" cy="157163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3600" b="1" dirty="0" smtClean="0">
                <a:solidFill>
                  <a:srgbClr val="C00000"/>
                </a:solidFill>
              </a:rPr>
              <a:t>КЛАССНЫЙ ЧАС</a:t>
            </a:r>
          </a:p>
          <a:p>
            <a:pPr>
              <a:spcBef>
                <a:spcPts val="0"/>
              </a:spcBef>
            </a:pPr>
            <a:r>
              <a:rPr lang="ru-RU" sz="3600" b="1" dirty="0" smtClean="0">
                <a:solidFill>
                  <a:srgbClr val="C00000"/>
                </a:solidFill>
              </a:rPr>
              <a:t>В 4 КЛАССЕ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194" name="AutoShape 2" descr="Клубок ниток на прозрачном фоне — 3mu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Клубок ниток на прозрачном фоне — 3mu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Клубок ниток на прозрачном фоне — 3mu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klubok-nitok-na-prozrachnom-fo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4572008"/>
            <a:ext cx="1500198" cy="153853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</a:t>
            </a:r>
            <a:endParaRPr lang="ru-RU" dirty="0"/>
          </a:p>
        </p:txBody>
      </p:sp>
      <p:pic>
        <p:nvPicPr>
          <p:cNvPr id="9" name="Содержимое 8" descr="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628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qOdda7PALO8/maxresdefault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576200" cy="482453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02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357166"/>
          <a:ext cx="7739074" cy="630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78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1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90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" name="Рисунок 2" descr="image033-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2500306"/>
            <a:ext cx="857255" cy="1550976"/>
          </a:xfrm>
          <a:prstGeom prst="rect">
            <a:avLst/>
          </a:prstGeom>
        </p:spPr>
      </p:pic>
      <p:pic>
        <p:nvPicPr>
          <p:cNvPr id="4" name="Рисунок 3" descr="3d0aac07e18401a6bf7fa13576f1ac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53328" y="2500306"/>
            <a:ext cx="2193690" cy="1643074"/>
          </a:xfrm>
          <a:prstGeom prst="rect">
            <a:avLst/>
          </a:prstGeom>
        </p:spPr>
      </p:pic>
      <p:pic>
        <p:nvPicPr>
          <p:cNvPr id="5" name="Рисунок 4" descr="bogdanova-elizaveta-9-let-zashhitniki-vrachi.-42h30-czvetye-karandashi-prep.-zhukovskaya-e.s.-e158956897935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4572008"/>
            <a:ext cx="2571768" cy="1769464"/>
          </a:xfrm>
          <a:prstGeom prst="rect">
            <a:avLst/>
          </a:prstGeom>
        </p:spPr>
      </p:pic>
      <p:pic>
        <p:nvPicPr>
          <p:cNvPr id="6" name="Рисунок 5" descr="Без назван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2" y="500042"/>
            <a:ext cx="1785950" cy="1793923"/>
          </a:xfrm>
          <a:prstGeom prst="rect">
            <a:avLst/>
          </a:prstGeom>
        </p:spPr>
      </p:pic>
      <p:pic>
        <p:nvPicPr>
          <p:cNvPr id="7" name="Рисунок 6" descr="politseiskie-geroi-rossii-foto-i-nagrady-2.jpg"/>
          <p:cNvPicPr>
            <a:picLocks noChangeAspect="1"/>
          </p:cNvPicPr>
          <p:nvPr/>
        </p:nvPicPr>
        <p:blipFill>
          <a:blip r:embed="rId6"/>
          <a:srcRect l="3261" t="2611" b="8628"/>
          <a:stretch>
            <a:fillRect/>
          </a:stretch>
        </p:blipFill>
        <p:spPr>
          <a:xfrm>
            <a:off x="6643702" y="4500570"/>
            <a:ext cx="1762119" cy="2019525"/>
          </a:xfrm>
          <a:prstGeom prst="rect">
            <a:avLst/>
          </a:prstGeom>
        </p:spPr>
      </p:pic>
      <p:pic>
        <p:nvPicPr>
          <p:cNvPr id="8" name="Рисунок 7" descr="Untitled-5 (2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00" y="4572008"/>
            <a:ext cx="2567122" cy="1857388"/>
          </a:xfrm>
          <a:prstGeom prst="rect">
            <a:avLst/>
          </a:prstGeom>
        </p:spPr>
      </p:pic>
      <p:pic>
        <p:nvPicPr>
          <p:cNvPr id="9" name="Рисунок 8" descr="Супергерои 2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86248" y="285728"/>
            <a:ext cx="2143140" cy="2143140"/>
          </a:xfrm>
          <a:prstGeom prst="rect">
            <a:avLst/>
          </a:prstGeom>
        </p:spPr>
      </p:pic>
      <p:pic>
        <p:nvPicPr>
          <p:cNvPr id="10" name="Рисунок 9" descr="6189f2254fdde85436bfa33a82350ac2.jpg"/>
          <p:cNvPicPr>
            <a:picLocks noChangeAspect="1"/>
          </p:cNvPicPr>
          <p:nvPr/>
        </p:nvPicPr>
        <p:blipFill rotWithShape="1">
          <a:blip r:embed="rId9"/>
          <a:srcRect r="4356"/>
          <a:stretch/>
        </p:blipFill>
        <p:spPr>
          <a:xfrm>
            <a:off x="981946" y="2500306"/>
            <a:ext cx="2554203" cy="1768794"/>
          </a:xfrm>
          <a:prstGeom prst="rect">
            <a:avLst/>
          </a:prstGeom>
        </p:spPr>
      </p:pic>
      <p:pic>
        <p:nvPicPr>
          <p:cNvPr id="11" name="Рисунок 10" descr="v_yaroslavle_pozharnye_vynesli_iz_ognya_dvukh_zhenshchin_i_rebenka.jpg"/>
          <p:cNvPicPr>
            <a:picLocks noChangeAspect="1"/>
          </p:cNvPicPr>
          <p:nvPr/>
        </p:nvPicPr>
        <p:blipFill rotWithShape="1">
          <a:blip r:embed="rId10"/>
          <a:srcRect l="2940" r="-1"/>
          <a:stretch/>
        </p:blipFill>
        <p:spPr>
          <a:xfrm>
            <a:off x="971600" y="428604"/>
            <a:ext cx="2610596" cy="178595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857620" y="2500306"/>
            <a:ext cx="2428892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ГЕРОЙ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357166"/>
            <a:ext cx="8643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Подвиг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героический поступок, </a:t>
            </a: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совершённый в опасных условиях, </a:t>
            </a: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связанный с риском.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143116"/>
            <a:ext cx="8643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Подвиг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героический поступок человека, совершая подвиг, человек проявляет смелость, самоотверженность.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3929066"/>
            <a:ext cx="86439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Подвиг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мера добра, любви, внутренней честности перед собой и людьми.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ПОРТРЕТ    ГЕРОЯ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Внешность;</a:t>
            </a:r>
          </a:p>
          <a:p>
            <a:r>
              <a:rPr lang="ru-RU" dirty="0" smtClean="0"/>
              <a:t>Возраст;</a:t>
            </a:r>
          </a:p>
          <a:p>
            <a:r>
              <a:rPr lang="ru-RU" dirty="0" smtClean="0"/>
              <a:t>Профессия;</a:t>
            </a:r>
          </a:p>
          <a:p>
            <a:r>
              <a:rPr lang="ru-RU" dirty="0" smtClean="0"/>
              <a:t>Воспитание;</a:t>
            </a:r>
          </a:p>
          <a:p>
            <a:r>
              <a:rPr lang="ru-RU" dirty="0" smtClean="0"/>
              <a:t>Место рождения;</a:t>
            </a:r>
          </a:p>
          <a:p>
            <a:r>
              <a:rPr lang="ru-RU" dirty="0" smtClean="0"/>
              <a:t>Качества  характера.</a:t>
            </a:r>
            <a:endParaRPr lang="ru-RU" dirty="0"/>
          </a:p>
        </p:txBody>
      </p:sp>
      <p:pic>
        <p:nvPicPr>
          <p:cNvPr id="5" name="Рисунок 4" descr="image033-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1928802"/>
            <a:ext cx="857255" cy="155097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«Волшебные сказки </a:t>
            </a:r>
            <a:r>
              <a:rPr lang="ru-RU" sz="3600" b="1" smtClean="0"/>
              <a:t>о детях - героях»</a:t>
            </a:r>
            <a:endParaRPr lang="ru-RU" sz="3600" b="1" dirty="0"/>
          </a:p>
        </p:txBody>
      </p:sp>
      <p:pic>
        <p:nvPicPr>
          <p:cNvPr id="9" name="Содержимое 8" descr="604307306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7752" y="1571612"/>
            <a:ext cx="3321844" cy="4429125"/>
          </a:xfrm>
        </p:spPr>
      </p:pic>
      <p:pic>
        <p:nvPicPr>
          <p:cNvPr id="11" name="Рисунок 10" descr="60076141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571612"/>
            <a:ext cx="3286148" cy="43611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71538" y="6072206"/>
            <a:ext cx="6485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декабре 2019 года впервые в России вышла уникальная книга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«Волшебные сказки о героях – детях».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14348" y="3000372"/>
            <a:ext cx="7772400" cy="13620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8" t="9333" r="3784" b="23531"/>
          <a:stretch/>
        </p:blipFill>
        <p:spPr>
          <a:xfrm>
            <a:off x="-28992" y="14847"/>
            <a:ext cx="9172992" cy="516788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05436" y="5544622"/>
            <a:ext cx="38457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hlinkClick r:id="rId3"/>
              </a:rPr>
              <a:t>Ссылка на репортаж</a:t>
            </a:r>
            <a:endParaRPr lang="ru-RU" sz="3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bb887dd3099d16648d2b80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0"/>
            <a:ext cx="6696749" cy="5962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25574_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268" y="-1880"/>
            <a:ext cx="2752884" cy="207566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67544" y="1844824"/>
            <a:ext cx="83181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57400" indent="-2057400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строка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существительное;</a:t>
            </a:r>
          </a:p>
          <a:p>
            <a:pPr marL="2057400" indent="-2057400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прилагательных,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57400" indent="-2057400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глагола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показывающих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действие понятия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57400" indent="-2057400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Четвертая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короткое предложение, в котором автор высказывает свое отношение.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57400" indent="-2057400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Пятая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одно слово, обычно существительное, через которое человек выражает свои чувства, ассоциации, связанные с данным понятием.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252536" y="229348"/>
            <a:ext cx="8229600" cy="1143000"/>
          </a:xfrm>
        </p:spPr>
        <p:txBody>
          <a:bodyPr/>
          <a:lstStyle/>
          <a:p>
            <a:r>
              <a:rPr lang="ru-RU" dirty="0" err="1" smtClean="0"/>
              <a:t>Синквейн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53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08x557_cmsv2_4b934e5a-0775-55ad-9be8-780a8d695c66-65285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8497659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163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«ОНИ НЕ НУЖДАЮТСЯ  В  СЛ_ВЕ…»</vt:lpstr>
      <vt:lpstr>Презентация PowerPoint</vt:lpstr>
      <vt:lpstr>Презентация PowerPoint</vt:lpstr>
      <vt:lpstr>ПОРТРЕТ    ГЕРОЯ</vt:lpstr>
      <vt:lpstr>«Волшебные сказки о детях - героях»</vt:lpstr>
      <vt:lpstr>Презентация PowerPoint</vt:lpstr>
      <vt:lpstr>Презентация PowerPoint</vt:lpstr>
      <vt:lpstr>Синквейн</vt:lpstr>
      <vt:lpstr>Презентация PowerPoint</vt:lpstr>
      <vt:lpstr>Источники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45</cp:revision>
  <dcterms:modified xsi:type="dcterms:W3CDTF">2025-04-04T16:12:33Z</dcterms:modified>
</cp:coreProperties>
</file>