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68" r:id="rId12"/>
    <p:sldId id="280" r:id="rId13"/>
    <p:sldId id="266" r:id="rId14"/>
    <p:sldId id="281" r:id="rId15"/>
    <p:sldId id="272" r:id="rId16"/>
    <p:sldId id="282" r:id="rId17"/>
    <p:sldId id="283" r:id="rId18"/>
    <p:sldId id="275" r:id="rId19"/>
    <p:sldId id="284" r:id="rId20"/>
    <p:sldId id="286" r:id="rId21"/>
    <p:sldId id="278" r:id="rId22"/>
    <p:sldId id="28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515E4-2C22-4CF6-BC65-FA4550B42E1F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B3716-37C4-4E1B-9350-55D29BFAC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 пути попадание на эту клетку.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 пути попадание на эту клетку.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 пути попадание на эту клетку.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 пути попадание на эту клетку.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 пути попадание на эту клетку.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 пути попадание на эту клетку.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 пути попадание на эту клетку.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9CC-06ED-49E1-9E34-C4A66FA5F7F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5A9CC-06ED-49E1-9E34-C4A66FA5F7F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C1DB3-4282-4D53-9237-A182066CE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15.jpeg"/><Relationship Id="rId18" Type="http://schemas.openxmlformats.org/officeDocument/2006/relationships/image" Target="../media/image42.jpeg"/><Relationship Id="rId3" Type="http://schemas.openxmlformats.org/officeDocument/2006/relationships/image" Target="../media/image33.jpeg"/><Relationship Id="rId21" Type="http://schemas.openxmlformats.org/officeDocument/2006/relationships/image" Target="../media/image45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0.jpeg"/><Relationship Id="rId20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39.jpeg"/><Relationship Id="rId5" Type="http://schemas.openxmlformats.org/officeDocument/2006/relationships/image" Target="../media/image35.jpeg"/><Relationship Id="rId15" Type="http://schemas.openxmlformats.org/officeDocument/2006/relationships/image" Target="../media/image1.jpeg"/><Relationship Id="rId23" Type="http://schemas.openxmlformats.org/officeDocument/2006/relationships/image" Target="../media/image32.jpeg"/><Relationship Id="rId10" Type="http://schemas.openxmlformats.org/officeDocument/2006/relationships/image" Target="../media/image38.jpeg"/><Relationship Id="rId19" Type="http://schemas.openxmlformats.org/officeDocument/2006/relationships/image" Target="../media/image43.jpeg"/><Relationship Id="rId4" Type="http://schemas.openxmlformats.org/officeDocument/2006/relationships/image" Target="../media/image34.jpeg"/><Relationship Id="rId9" Type="http://schemas.openxmlformats.org/officeDocument/2006/relationships/image" Target="../media/image8.jpeg"/><Relationship Id="rId14" Type="http://schemas.openxmlformats.org/officeDocument/2006/relationships/image" Target="../media/image16.png"/><Relationship Id="rId22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15.jpeg"/><Relationship Id="rId18" Type="http://schemas.openxmlformats.org/officeDocument/2006/relationships/image" Target="../media/image42.jpeg"/><Relationship Id="rId3" Type="http://schemas.openxmlformats.org/officeDocument/2006/relationships/image" Target="../media/image33.jpeg"/><Relationship Id="rId21" Type="http://schemas.openxmlformats.org/officeDocument/2006/relationships/image" Target="../media/image45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0.jpeg"/><Relationship Id="rId20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39.jpeg"/><Relationship Id="rId24" Type="http://schemas.openxmlformats.org/officeDocument/2006/relationships/slide" Target="slide19.xml"/><Relationship Id="rId5" Type="http://schemas.openxmlformats.org/officeDocument/2006/relationships/image" Target="../media/image35.jpeg"/><Relationship Id="rId15" Type="http://schemas.openxmlformats.org/officeDocument/2006/relationships/image" Target="../media/image1.jpeg"/><Relationship Id="rId23" Type="http://schemas.openxmlformats.org/officeDocument/2006/relationships/image" Target="../media/image32.jpeg"/><Relationship Id="rId10" Type="http://schemas.openxmlformats.org/officeDocument/2006/relationships/image" Target="../media/image38.jpeg"/><Relationship Id="rId19" Type="http://schemas.openxmlformats.org/officeDocument/2006/relationships/image" Target="../media/image43.jpeg"/><Relationship Id="rId4" Type="http://schemas.openxmlformats.org/officeDocument/2006/relationships/image" Target="../media/image34.jpeg"/><Relationship Id="rId9" Type="http://schemas.openxmlformats.org/officeDocument/2006/relationships/image" Target="../media/image8.jpeg"/><Relationship Id="rId14" Type="http://schemas.openxmlformats.org/officeDocument/2006/relationships/image" Target="../media/image16.png"/><Relationship Id="rId22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15.jpeg"/><Relationship Id="rId18" Type="http://schemas.openxmlformats.org/officeDocument/2006/relationships/image" Target="../media/image42.jpeg"/><Relationship Id="rId3" Type="http://schemas.openxmlformats.org/officeDocument/2006/relationships/image" Target="../media/image33.jpeg"/><Relationship Id="rId21" Type="http://schemas.openxmlformats.org/officeDocument/2006/relationships/image" Target="../media/image45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40.jpeg"/><Relationship Id="rId20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39.jpeg"/><Relationship Id="rId24" Type="http://schemas.openxmlformats.org/officeDocument/2006/relationships/image" Target="../media/image47.jpeg"/><Relationship Id="rId5" Type="http://schemas.openxmlformats.org/officeDocument/2006/relationships/image" Target="../media/image35.jpeg"/><Relationship Id="rId15" Type="http://schemas.openxmlformats.org/officeDocument/2006/relationships/image" Target="../media/image1.jpeg"/><Relationship Id="rId23" Type="http://schemas.openxmlformats.org/officeDocument/2006/relationships/image" Target="../media/image32.jpeg"/><Relationship Id="rId10" Type="http://schemas.openxmlformats.org/officeDocument/2006/relationships/image" Target="../media/image38.jpeg"/><Relationship Id="rId19" Type="http://schemas.openxmlformats.org/officeDocument/2006/relationships/image" Target="../media/image43.jpeg"/><Relationship Id="rId4" Type="http://schemas.openxmlformats.org/officeDocument/2006/relationships/image" Target="../media/image34.jpeg"/><Relationship Id="rId9" Type="http://schemas.openxmlformats.org/officeDocument/2006/relationships/image" Target="../media/image8.jpeg"/><Relationship Id="rId14" Type="http://schemas.openxmlformats.org/officeDocument/2006/relationships/image" Target="../media/image16.png"/><Relationship Id="rId22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15.jpeg"/><Relationship Id="rId18" Type="http://schemas.openxmlformats.org/officeDocument/2006/relationships/image" Target="../media/image42.jpeg"/><Relationship Id="rId3" Type="http://schemas.openxmlformats.org/officeDocument/2006/relationships/image" Target="../media/image33.jpeg"/><Relationship Id="rId21" Type="http://schemas.openxmlformats.org/officeDocument/2006/relationships/image" Target="../media/image45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41.png"/><Relationship Id="rId25" Type="http://schemas.openxmlformats.org/officeDocument/2006/relationships/slide" Target="slide10.xml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40.jpeg"/><Relationship Id="rId20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39.jpeg"/><Relationship Id="rId24" Type="http://schemas.openxmlformats.org/officeDocument/2006/relationships/image" Target="../media/image47.jpeg"/><Relationship Id="rId5" Type="http://schemas.openxmlformats.org/officeDocument/2006/relationships/image" Target="../media/image35.jpeg"/><Relationship Id="rId15" Type="http://schemas.openxmlformats.org/officeDocument/2006/relationships/image" Target="../media/image1.jpeg"/><Relationship Id="rId23" Type="http://schemas.openxmlformats.org/officeDocument/2006/relationships/image" Target="../media/image32.jpeg"/><Relationship Id="rId10" Type="http://schemas.openxmlformats.org/officeDocument/2006/relationships/image" Target="../media/image38.jpeg"/><Relationship Id="rId19" Type="http://schemas.openxmlformats.org/officeDocument/2006/relationships/image" Target="../media/image43.jpeg"/><Relationship Id="rId4" Type="http://schemas.openxmlformats.org/officeDocument/2006/relationships/image" Target="../media/image34.jpeg"/><Relationship Id="rId9" Type="http://schemas.openxmlformats.org/officeDocument/2006/relationships/image" Target="../media/image8.jpeg"/><Relationship Id="rId14" Type="http://schemas.openxmlformats.org/officeDocument/2006/relationships/image" Target="../media/image16.png"/><Relationship Id="rId22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15.jpeg"/><Relationship Id="rId18" Type="http://schemas.openxmlformats.org/officeDocument/2006/relationships/image" Target="../media/image42.jpeg"/><Relationship Id="rId3" Type="http://schemas.openxmlformats.org/officeDocument/2006/relationships/image" Target="../media/image33.jpeg"/><Relationship Id="rId21" Type="http://schemas.openxmlformats.org/officeDocument/2006/relationships/image" Target="../media/image45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41.png"/><Relationship Id="rId25" Type="http://schemas.openxmlformats.org/officeDocument/2006/relationships/image" Target="../media/image49.jpe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0.jpeg"/><Relationship Id="rId20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39.jpeg"/><Relationship Id="rId24" Type="http://schemas.openxmlformats.org/officeDocument/2006/relationships/image" Target="../media/image47.jpeg"/><Relationship Id="rId5" Type="http://schemas.openxmlformats.org/officeDocument/2006/relationships/image" Target="../media/image35.jpeg"/><Relationship Id="rId15" Type="http://schemas.openxmlformats.org/officeDocument/2006/relationships/image" Target="../media/image1.jpeg"/><Relationship Id="rId23" Type="http://schemas.openxmlformats.org/officeDocument/2006/relationships/image" Target="../media/image32.jpeg"/><Relationship Id="rId10" Type="http://schemas.openxmlformats.org/officeDocument/2006/relationships/image" Target="../media/image38.jpeg"/><Relationship Id="rId19" Type="http://schemas.openxmlformats.org/officeDocument/2006/relationships/image" Target="../media/image43.jpeg"/><Relationship Id="rId4" Type="http://schemas.openxmlformats.org/officeDocument/2006/relationships/image" Target="../media/image34.jpeg"/><Relationship Id="rId9" Type="http://schemas.openxmlformats.org/officeDocument/2006/relationships/image" Target="../media/image8.jpeg"/><Relationship Id="rId14" Type="http://schemas.openxmlformats.org/officeDocument/2006/relationships/image" Target="../media/image16.png"/><Relationship Id="rId22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50ds.ru/logoped/1980-igra-pomogi-natashe-razlozhit-veshchi-po-mestam--zakrepit-ponimanie-i-upotreblenie-glagolov.html" TargetMode="External"/><Relationship Id="rId2" Type="http://schemas.openxmlformats.org/officeDocument/2006/relationships/hyperlink" Target="http://50ds.ru/psiholog/7698-razvivaem-poznavatelnyy-interes--konspekty-zanyatiy-po-femp-s-ispolzovaniem-blokov-denesha.htm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15.jpeg"/><Relationship Id="rId18" Type="http://schemas.openxmlformats.org/officeDocument/2006/relationships/image" Target="../media/image42.jpeg"/><Relationship Id="rId3" Type="http://schemas.openxmlformats.org/officeDocument/2006/relationships/image" Target="../media/image33.jpeg"/><Relationship Id="rId21" Type="http://schemas.openxmlformats.org/officeDocument/2006/relationships/image" Target="../media/image45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41.png"/><Relationship Id="rId25" Type="http://schemas.openxmlformats.org/officeDocument/2006/relationships/image" Target="../media/image49.jpe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40.jpeg"/><Relationship Id="rId20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39.jpeg"/><Relationship Id="rId24" Type="http://schemas.openxmlformats.org/officeDocument/2006/relationships/image" Target="../media/image47.jpeg"/><Relationship Id="rId5" Type="http://schemas.openxmlformats.org/officeDocument/2006/relationships/image" Target="../media/image35.jpeg"/><Relationship Id="rId15" Type="http://schemas.openxmlformats.org/officeDocument/2006/relationships/image" Target="../media/image1.jpeg"/><Relationship Id="rId23" Type="http://schemas.openxmlformats.org/officeDocument/2006/relationships/image" Target="../media/image32.jpeg"/><Relationship Id="rId10" Type="http://schemas.openxmlformats.org/officeDocument/2006/relationships/image" Target="../media/image38.jpeg"/><Relationship Id="rId19" Type="http://schemas.openxmlformats.org/officeDocument/2006/relationships/image" Target="../media/image43.jpeg"/><Relationship Id="rId4" Type="http://schemas.openxmlformats.org/officeDocument/2006/relationships/image" Target="../media/image34.jpeg"/><Relationship Id="rId9" Type="http://schemas.openxmlformats.org/officeDocument/2006/relationships/image" Target="../media/image8.jpeg"/><Relationship Id="rId14" Type="http://schemas.openxmlformats.org/officeDocument/2006/relationships/image" Target="../media/image16.png"/><Relationship Id="rId22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15.jpeg"/><Relationship Id="rId18" Type="http://schemas.openxmlformats.org/officeDocument/2006/relationships/image" Target="../media/image42.jpeg"/><Relationship Id="rId26" Type="http://schemas.openxmlformats.org/officeDocument/2006/relationships/image" Target="../media/image56.jpeg"/><Relationship Id="rId3" Type="http://schemas.openxmlformats.org/officeDocument/2006/relationships/image" Target="../media/image33.jpeg"/><Relationship Id="rId21" Type="http://schemas.openxmlformats.org/officeDocument/2006/relationships/image" Target="../media/image45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41.png"/><Relationship Id="rId25" Type="http://schemas.openxmlformats.org/officeDocument/2006/relationships/image" Target="../media/image49.jpe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40.jpeg"/><Relationship Id="rId20" Type="http://schemas.openxmlformats.org/officeDocument/2006/relationships/image" Target="../media/image44.jpeg"/><Relationship Id="rId29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39.jpeg"/><Relationship Id="rId24" Type="http://schemas.openxmlformats.org/officeDocument/2006/relationships/image" Target="../media/image47.jpeg"/><Relationship Id="rId5" Type="http://schemas.openxmlformats.org/officeDocument/2006/relationships/image" Target="../media/image35.jpeg"/><Relationship Id="rId15" Type="http://schemas.openxmlformats.org/officeDocument/2006/relationships/image" Target="../media/image1.jpeg"/><Relationship Id="rId23" Type="http://schemas.openxmlformats.org/officeDocument/2006/relationships/image" Target="../media/image32.jpeg"/><Relationship Id="rId28" Type="http://schemas.openxmlformats.org/officeDocument/2006/relationships/image" Target="../media/image58.jpeg"/><Relationship Id="rId10" Type="http://schemas.openxmlformats.org/officeDocument/2006/relationships/image" Target="../media/image38.jpeg"/><Relationship Id="rId19" Type="http://schemas.openxmlformats.org/officeDocument/2006/relationships/image" Target="../media/image43.jpeg"/><Relationship Id="rId31" Type="http://schemas.openxmlformats.org/officeDocument/2006/relationships/image" Target="../media/image61.jpeg"/><Relationship Id="rId4" Type="http://schemas.openxmlformats.org/officeDocument/2006/relationships/image" Target="../media/image34.jpeg"/><Relationship Id="rId9" Type="http://schemas.openxmlformats.org/officeDocument/2006/relationships/image" Target="../media/image8.jpeg"/><Relationship Id="rId14" Type="http://schemas.openxmlformats.org/officeDocument/2006/relationships/image" Target="../media/image16.png"/><Relationship Id="rId22" Type="http://schemas.openxmlformats.org/officeDocument/2006/relationships/image" Target="../media/image46.jpeg"/><Relationship Id="rId27" Type="http://schemas.openxmlformats.org/officeDocument/2006/relationships/image" Target="../media/image57.jpeg"/><Relationship Id="rId30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slide" Target="slide9.xml"/><Relationship Id="rId4" Type="http://schemas.openxmlformats.org/officeDocument/2006/relationships/slide" Target="slide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" Target="slide2.xml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0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1.jpeg"/><Relationship Id="rId10" Type="http://schemas.openxmlformats.org/officeDocument/2006/relationships/image" Target="../media/image25.jpeg"/><Relationship Id="rId4" Type="http://schemas.openxmlformats.org/officeDocument/2006/relationships/image" Target="../media/image8.jpe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129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ТРИЗ- игра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«Чудесный экран»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latin typeface="Cambria" pitchFamily="18" charset="0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Cambria" pitchFamily="18" charset="0"/>
              </a:rPr>
            </a:br>
            <a:endParaRPr lang="ru-RU" b="1" i="1" dirty="0">
              <a:solidFill>
                <a:srgbClr val="7030A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358214" y="6072206"/>
            <a:ext cx="642910" cy="6429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85720" y="4357694"/>
            <a:ext cx="47315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Тут играем и поём,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Дружно, весело живём.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Каждый день сюда идём,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Здесь, друзья, второй наш дом.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Ждет с утра он всех ребят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 весёлый...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psichologvsadu.ru/images/2015/zanyatiya-s-detmi/1/zanyatie-chto-gde-kogd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57166"/>
            <a:ext cx="3429024" cy="373380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20484" name="Picture 4" descr="http://holidaydays.ru/wp-content/uploads/2015/03/%D0%9F%D0%B5%D0%B4%D0%B0%D0%B3%D0%BE%D0%B3-%D0%B2%D0%BE%D1%81%D0%BF%D0%B8%D1%82%D0%B0%D1%82%D0%B5%D0%BB%D1%8C-400x26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000108"/>
            <a:ext cx="3881438" cy="4214842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572000" y="5643578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«Назови принадлежности в детском саду, сделанные из бумаги»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429652" y="6143644"/>
            <a:ext cx="571504" cy="542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4071942"/>
            <a:ext cx="32369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этом заведении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 перебывали.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Двоечники, гении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Отметки получали.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Учились здесь артисты,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Певцы, артиллеристы.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Сюда пойду  и я,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все, мои друзья.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direct-press.ru/images/cache/05cc6201b4eb685b0c17f74c84ee0599_w600_h400_c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4"/>
            <a:ext cx="3786214" cy="335758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21508" name="Picture 4" descr="http://img2.ntv.ru/home/news/20150901/6_Schoo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428868"/>
            <a:ext cx="3786214" cy="342900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785786" y="6286520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«Назови школьные принадлежности, сделанные из бумаги»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3214686"/>
            <a:ext cx="4000528" cy="3000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8434" name="Picture 2" descr="https://go1.imgsmail.ru/imgpreview?key=16a1b939e9fb8c5b&amp;mb=imgdb_preview_6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857364"/>
            <a:ext cx="3357586" cy="4214842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57158" y="4857761"/>
            <a:ext cx="35004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огромный шумный мир,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нем четыреста квартир,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Пять подъездов,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домофоны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Остекленные балконы 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7" name="Picture 5" descr="http://go1.imgsmail.ru/imgpreview?key=71bfaccb026b1ab7&amp;mb=imgdb_preview_5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4357718" cy="4214842"/>
          </a:xfrm>
          <a:prstGeom prst="rect">
            <a:avLst/>
          </a:prstGeom>
          <a:noFill/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1071538" y="6155528"/>
            <a:ext cx="74295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«Назови домашние  принадлежности, сделанные из бумаги» 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7" name="Picture 2" descr="http://ped-kopilka.ru/upload/blogs/15020_177ac384f76c101de30065745a869443.jp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357430"/>
            <a:ext cx="785817" cy="928694"/>
          </a:xfrm>
          <a:prstGeom prst="rect">
            <a:avLst/>
          </a:prstGeom>
          <a:noFill/>
        </p:spPr>
      </p:pic>
      <p:pic>
        <p:nvPicPr>
          <p:cNvPr id="18" name="Picture 4" descr="http://stabilo4kids.ru/imgt/master_klass/priroda/sosna_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2357430"/>
            <a:ext cx="714380" cy="928694"/>
          </a:xfrm>
          <a:prstGeom prst="rect">
            <a:avLst/>
          </a:prstGeom>
          <a:noFill/>
        </p:spPr>
      </p:pic>
      <p:pic>
        <p:nvPicPr>
          <p:cNvPr id="19" name="Picture 6" descr="https://fs00.infourok.ru/images/doc/178/204377/hello_html_m571bb8e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785918" y="3429000"/>
            <a:ext cx="642941" cy="714380"/>
          </a:xfrm>
          <a:prstGeom prst="rect">
            <a:avLst/>
          </a:prstGeom>
          <a:noFill/>
        </p:spPr>
      </p:pic>
      <p:pic>
        <p:nvPicPr>
          <p:cNvPr id="20" name="Picture 8" descr="http://st.depositphotos.com/2658533/3110/i/450/depositphotos_31101435-Poplar-tree-isolated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286124"/>
            <a:ext cx="857256" cy="785818"/>
          </a:xfrm>
          <a:prstGeom prst="rect">
            <a:avLst/>
          </a:prstGeom>
          <a:noFill/>
        </p:spPr>
      </p:pic>
      <p:pic>
        <p:nvPicPr>
          <p:cNvPr id="21" name="Picture 2" descr="https://cs7060.vk.me/c623418/v623418912/39673/FolKqmfo1_w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2357430"/>
            <a:ext cx="500066" cy="785818"/>
          </a:xfrm>
          <a:prstGeom prst="rect">
            <a:avLst/>
          </a:prstGeom>
          <a:noFill/>
        </p:spPr>
      </p:pic>
      <p:pic>
        <p:nvPicPr>
          <p:cNvPr id="22" name="Picture 4" descr="http://augustnews.ru/wp-content/uploads/2014/11/kvitantciia-kvartplata-kapremont-deng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50" y="2357430"/>
            <a:ext cx="500066" cy="785818"/>
          </a:xfrm>
          <a:prstGeom prst="rect">
            <a:avLst/>
          </a:prstGeom>
          <a:noFill/>
        </p:spPr>
      </p:pic>
      <p:pic>
        <p:nvPicPr>
          <p:cNvPr id="37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00892" y="2357430"/>
            <a:ext cx="500066" cy="71438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8" name="Picture 6" descr="http://tisyachasovetov.ru/wp-content/uploads/2014/10/%D0%BA%D0%BB%D0%B5%D0%B8%D1%82%D1%8C-%D0%B1%D1%83%D0%BC%D0%B0%D0%B6%D0%BD-%D0%BE%D0%B1%D0%BE%D0%B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5008" y="3357562"/>
            <a:ext cx="500066" cy="785818"/>
          </a:xfrm>
          <a:prstGeom prst="rect">
            <a:avLst/>
          </a:prstGeom>
          <a:noFill/>
        </p:spPr>
      </p:pic>
      <p:pic>
        <p:nvPicPr>
          <p:cNvPr id="39" name="Picture 8" descr="http://origami-blog.net/wp-content/uploads/2012/12/box-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57950" y="3429000"/>
            <a:ext cx="571504" cy="642942"/>
          </a:xfrm>
          <a:prstGeom prst="rect">
            <a:avLst/>
          </a:prstGeom>
          <a:noFill/>
        </p:spPr>
      </p:pic>
      <p:pic>
        <p:nvPicPr>
          <p:cNvPr id="40" name="Picture 10" descr="http://go4.imgsmail.ru/imgpreview?key=2c45f6bcea01ec7d&amp;mb=imgdb_preview_22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00892" y="3357562"/>
            <a:ext cx="500066" cy="785818"/>
          </a:xfrm>
          <a:prstGeom prst="rect">
            <a:avLst/>
          </a:prstGeom>
          <a:noFill/>
        </p:spPr>
      </p:pic>
      <p:pic>
        <p:nvPicPr>
          <p:cNvPr id="41" name="Picture 2" descr="http://go4.imgsmail.ru/imgpreview?key=26734168c5fae5d2&amp;mb=imgdb_preview_346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357694"/>
            <a:ext cx="1000132" cy="714380"/>
          </a:xfrm>
          <a:prstGeom prst="rect">
            <a:avLst/>
          </a:prstGeom>
          <a:noFill/>
        </p:spPr>
      </p:pic>
      <p:pic>
        <p:nvPicPr>
          <p:cNvPr id="42" name="Picture 4" descr="http://www.ua.all.biz/img/ua/catalog/middle/11470835.jpe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816C29"/>
              </a:clrFrom>
              <a:clrTo>
                <a:srgbClr val="816C2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5214951"/>
            <a:ext cx="928694" cy="785818"/>
          </a:xfrm>
          <a:prstGeom prst="rect">
            <a:avLst/>
          </a:prstGeom>
          <a:noFill/>
        </p:spPr>
      </p:pic>
      <p:pic>
        <p:nvPicPr>
          <p:cNvPr id="43" name="Picture 3" descr="C:\Users\comp\Desktop\008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571868" y="2357430"/>
            <a:ext cx="2000264" cy="185738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26" name="Picture 8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643307" y="428604"/>
            <a:ext cx="642942" cy="857267"/>
          </a:xfrm>
          <a:prstGeom prst="rect">
            <a:avLst/>
          </a:prstGeom>
          <a:noFill/>
        </p:spPr>
      </p:pic>
      <p:pic>
        <p:nvPicPr>
          <p:cNvPr id="27" name="Picture 2" descr="http://faktorprint.ru/images/gazety/gazeta2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357686" y="428604"/>
            <a:ext cx="500066" cy="8572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28" name="Picture 6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00628" y="428604"/>
            <a:ext cx="500066" cy="857256"/>
          </a:xfrm>
          <a:prstGeom prst="rect">
            <a:avLst/>
          </a:prstGeom>
          <a:noFill/>
        </p:spPr>
      </p:pic>
      <p:pic>
        <p:nvPicPr>
          <p:cNvPr id="29" name="Picture 10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643306" y="1428736"/>
            <a:ext cx="571504" cy="804880"/>
          </a:xfrm>
          <a:prstGeom prst="rect">
            <a:avLst/>
          </a:prstGeom>
          <a:noFill/>
        </p:spPr>
      </p:pic>
      <p:pic>
        <p:nvPicPr>
          <p:cNvPr id="30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6248" y="1428736"/>
            <a:ext cx="571504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1" name="Picture 18" descr="https://static-eu.insales.ru/images/products/1/2619/81594939/large_%D0%BF%D0%BB%D0%B0%D1%82%D0%BE%D1%87%D0%BA%D0%B8_%D1%88%D0%B5%D0%BB%D0%BA_10%D0%A510.jpg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1428736"/>
            <a:ext cx="571504" cy="785818"/>
          </a:xfrm>
          <a:prstGeom prst="rect">
            <a:avLst/>
          </a:prstGeom>
          <a:noFill/>
        </p:spPr>
      </p:pic>
      <p:pic>
        <p:nvPicPr>
          <p:cNvPr id="32" name="Picture 4" descr="http://holidaydays.ru/wp-content/uploads/2015/03/%D0%9F%D0%B5%D0%B4%D0%B0%D0%B3%D0%BE%D0%B3-%D0%B2%D0%BE%D1%81%D0%BF%D0%B8%D1%82%D0%B0%D1%82%D0%B5%D0%BB%D1%8C-400x266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715008" y="500042"/>
            <a:ext cx="928694" cy="7143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44" name="Picture 4" descr="http://img2.ntv.ru/home/news/20150901/6_School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715008" y="1428736"/>
            <a:ext cx="928694" cy="6429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45" name="Picture 5" descr="http://go1.imgsmail.ru/imgpreview?key=71bfaccb026b1ab7&amp;mb=imgdb_preview_535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6786578" y="857232"/>
            <a:ext cx="785818" cy="10001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7" name="Picture 2" descr="http://ped-kopilka.ru/upload/blogs/15020_177ac384f76c101de30065745a869443.jp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357430"/>
            <a:ext cx="785817" cy="928694"/>
          </a:xfrm>
          <a:prstGeom prst="rect">
            <a:avLst/>
          </a:prstGeom>
          <a:noFill/>
        </p:spPr>
      </p:pic>
      <p:pic>
        <p:nvPicPr>
          <p:cNvPr id="18" name="Picture 4" descr="http://stabilo4kids.ru/imgt/master_klass/priroda/sosna_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2357430"/>
            <a:ext cx="714380" cy="928694"/>
          </a:xfrm>
          <a:prstGeom prst="rect">
            <a:avLst/>
          </a:prstGeom>
          <a:noFill/>
        </p:spPr>
      </p:pic>
      <p:pic>
        <p:nvPicPr>
          <p:cNvPr id="19" name="Picture 6" descr="https://fs00.infourok.ru/images/doc/178/204377/hello_html_m571bb8e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785918" y="3429000"/>
            <a:ext cx="642941" cy="714380"/>
          </a:xfrm>
          <a:prstGeom prst="rect">
            <a:avLst/>
          </a:prstGeom>
          <a:noFill/>
        </p:spPr>
      </p:pic>
      <p:pic>
        <p:nvPicPr>
          <p:cNvPr id="20" name="Picture 8" descr="http://st.depositphotos.com/2658533/3110/i/450/depositphotos_31101435-Poplar-tree-isolated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286124"/>
            <a:ext cx="857256" cy="785818"/>
          </a:xfrm>
          <a:prstGeom prst="rect">
            <a:avLst/>
          </a:prstGeom>
          <a:noFill/>
        </p:spPr>
      </p:pic>
      <p:pic>
        <p:nvPicPr>
          <p:cNvPr id="21" name="Picture 2" descr="https://cs7060.vk.me/c623418/v623418912/39673/FolKqmfo1_w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2357430"/>
            <a:ext cx="500066" cy="785818"/>
          </a:xfrm>
          <a:prstGeom prst="rect">
            <a:avLst/>
          </a:prstGeom>
          <a:noFill/>
        </p:spPr>
      </p:pic>
      <p:pic>
        <p:nvPicPr>
          <p:cNvPr id="22" name="Picture 4" descr="http://augustnews.ru/wp-content/uploads/2014/11/kvitantciia-kvartplata-kapremont-deng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50" y="2357430"/>
            <a:ext cx="500066" cy="785818"/>
          </a:xfrm>
          <a:prstGeom prst="rect">
            <a:avLst/>
          </a:prstGeom>
          <a:noFill/>
        </p:spPr>
      </p:pic>
      <p:pic>
        <p:nvPicPr>
          <p:cNvPr id="37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00892" y="2357430"/>
            <a:ext cx="500066" cy="71438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8" name="Picture 6" descr="http://tisyachasovetov.ru/wp-content/uploads/2014/10/%D0%BA%D0%BB%D0%B5%D0%B8%D1%82%D1%8C-%D0%B1%D1%83%D0%BC%D0%B0%D0%B6%D0%BD-%D0%BE%D0%B1%D0%BE%D0%B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5008" y="3357562"/>
            <a:ext cx="500066" cy="785818"/>
          </a:xfrm>
          <a:prstGeom prst="rect">
            <a:avLst/>
          </a:prstGeom>
          <a:noFill/>
        </p:spPr>
      </p:pic>
      <p:pic>
        <p:nvPicPr>
          <p:cNvPr id="39" name="Picture 8" descr="http://origami-blog.net/wp-content/uploads/2012/12/box-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57950" y="3429000"/>
            <a:ext cx="571504" cy="642942"/>
          </a:xfrm>
          <a:prstGeom prst="rect">
            <a:avLst/>
          </a:prstGeom>
          <a:noFill/>
        </p:spPr>
      </p:pic>
      <p:pic>
        <p:nvPicPr>
          <p:cNvPr id="40" name="Picture 10" descr="http://go4.imgsmail.ru/imgpreview?key=2c45f6bcea01ec7d&amp;mb=imgdb_preview_22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00892" y="3357562"/>
            <a:ext cx="500066" cy="785818"/>
          </a:xfrm>
          <a:prstGeom prst="rect">
            <a:avLst/>
          </a:prstGeom>
          <a:noFill/>
        </p:spPr>
      </p:pic>
      <p:pic>
        <p:nvPicPr>
          <p:cNvPr id="41" name="Picture 2" descr="http://go4.imgsmail.ru/imgpreview?key=26734168c5fae5d2&amp;mb=imgdb_preview_346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357694"/>
            <a:ext cx="1000132" cy="714380"/>
          </a:xfrm>
          <a:prstGeom prst="rect">
            <a:avLst/>
          </a:prstGeom>
          <a:noFill/>
        </p:spPr>
      </p:pic>
      <p:pic>
        <p:nvPicPr>
          <p:cNvPr id="42" name="Picture 4" descr="http://www.ua.all.biz/img/ua/catalog/middle/11470835.jpe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816C29"/>
              </a:clrFrom>
              <a:clrTo>
                <a:srgbClr val="816C2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5214951"/>
            <a:ext cx="928694" cy="785818"/>
          </a:xfrm>
          <a:prstGeom prst="rect">
            <a:avLst/>
          </a:prstGeom>
          <a:noFill/>
        </p:spPr>
      </p:pic>
      <p:pic>
        <p:nvPicPr>
          <p:cNvPr id="43" name="Picture 3" descr="C:\Users\comp\Desktop\008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571868" y="2357430"/>
            <a:ext cx="2000264" cy="185738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26" name="Picture 8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643307" y="428604"/>
            <a:ext cx="642942" cy="857267"/>
          </a:xfrm>
          <a:prstGeom prst="rect">
            <a:avLst/>
          </a:prstGeom>
          <a:noFill/>
        </p:spPr>
      </p:pic>
      <p:pic>
        <p:nvPicPr>
          <p:cNvPr id="27" name="Picture 2" descr="http://faktorprint.ru/images/gazety/gazeta2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357686" y="428604"/>
            <a:ext cx="500066" cy="8572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28" name="Picture 6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00628" y="428604"/>
            <a:ext cx="500066" cy="857256"/>
          </a:xfrm>
          <a:prstGeom prst="rect">
            <a:avLst/>
          </a:prstGeom>
          <a:noFill/>
        </p:spPr>
      </p:pic>
      <p:pic>
        <p:nvPicPr>
          <p:cNvPr id="29" name="Picture 10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643306" y="1428736"/>
            <a:ext cx="571504" cy="804880"/>
          </a:xfrm>
          <a:prstGeom prst="rect">
            <a:avLst/>
          </a:prstGeom>
          <a:noFill/>
        </p:spPr>
      </p:pic>
      <p:pic>
        <p:nvPicPr>
          <p:cNvPr id="30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6248" y="1428736"/>
            <a:ext cx="571504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1" name="Picture 18" descr="https://static-eu.insales.ru/images/products/1/2619/81594939/large_%D0%BF%D0%BB%D0%B0%D1%82%D0%BE%D1%87%D0%BA%D0%B8_%D1%88%D0%B5%D0%BB%D0%BA_10%D0%A510.jpg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1428736"/>
            <a:ext cx="571504" cy="785818"/>
          </a:xfrm>
          <a:prstGeom prst="rect">
            <a:avLst/>
          </a:prstGeom>
          <a:noFill/>
        </p:spPr>
      </p:pic>
      <p:pic>
        <p:nvPicPr>
          <p:cNvPr id="32" name="Picture 4" descr="http://holidaydays.ru/wp-content/uploads/2015/03/%D0%9F%D0%B5%D0%B4%D0%B0%D0%B3%D0%BE%D0%B3-%D0%B2%D0%BE%D1%81%D0%BF%D0%B8%D1%82%D0%B0%D1%82%D0%B5%D0%BB%D1%8C-400x266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715008" y="500042"/>
            <a:ext cx="928694" cy="7143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44" name="Picture 4" descr="http://img2.ntv.ru/home/news/20150901/6_School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715008" y="1428736"/>
            <a:ext cx="928694" cy="6429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45" name="Picture 5" descr="http://go1.imgsmail.ru/imgpreview?key=71bfaccb026b1ab7&amp;mb=imgdb_preview_535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6786578" y="857232"/>
            <a:ext cx="785818" cy="1000132"/>
          </a:xfrm>
          <a:prstGeom prst="rect">
            <a:avLst/>
          </a:prstGeom>
          <a:noFill/>
        </p:spPr>
      </p:pic>
      <p:sp>
        <p:nvSpPr>
          <p:cNvPr id="25" name="Стрелка влево 24">
            <a:hlinkClick r:id="rId24" action="ppaction://hlinksldjump"/>
          </p:cNvPr>
          <p:cNvSpPr/>
          <p:nvPr/>
        </p:nvSpPr>
        <p:spPr>
          <a:xfrm>
            <a:off x="2928926" y="1142984"/>
            <a:ext cx="62121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верх 32">
            <a:hlinkClick r:id="rId24" action="ppaction://hlinksldjump"/>
          </p:cNvPr>
          <p:cNvSpPr/>
          <p:nvPr/>
        </p:nvSpPr>
        <p:spPr>
          <a:xfrm>
            <a:off x="2285984" y="1643050"/>
            <a:ext cx="484632" cy="62121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cdn01.ru/files/users/images/54/ed/54ed1c1ce8ecf5d2cde4834e1f1a44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071546"/>
            <a:ext cx="6000792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7" name="Picture 2" descr="http://ped-kopilka.ru/upload/blogs/15020_177ac384f76c101de30065745a869443.jp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357430"/>
            <a:ext cx="785817" cy="928694"/>
          </a:xfrm>
          <a:prstGeom prst="rect">
            <a:avLst/>
          </a:prstGeom>
          <a:noFill/>
        </p:spPr>
      </p:pic>
      <p:pic>
        <p:nvPicPr>
          <p:cNvPr id="18" name="Picture 4" descr="http://stabilo4kids.ru/imgt/master_klass/priroda/sosna_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2357430"/>
            <a:ext cx="714380" cy="928694"/>
          </a:xfrm>
          <a:prstGeom prst="rect">
            <a:avLst/>
          </a:prstGeom>
          <a:noFill/>
        </p:spPr>
      </p:pic>
      <p:pic>
        <p:nvPicPr>
          <p:cNvPr id="19" name="Picture 6" descr="https://fs00.infourok.ru/images/doc/178/204377/hello_html_m571bb8e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785918" y="3429000"/>
            <a:ext cx="642941" cy="714380"/>
          </a:xfrm>
          <a:prstGeom prst="rect">
            <a:avLst/>
          </a:prstGeom>
          <a:noFill/>
        </p:spPr>
      </p:pic>
      <p:pic>
        <p:nvPicPr>
          <p:cNvPr id="20" name="Picture 8" descr="http://st.depositphotos.com/2658533/3110/i/450/depositphotos_31101435-Poplar-tree-isolated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286124"/>
            <a:ext cx="857256" cy="785818"/>
          </a:xfrm>
          <a:prstGeom prst="rect">
            <a:avLst/>
          </a:prstGeom>
          <a:noFill/>
        </p:spPr>
      </p:pic>
      <p:pic>
        <p:nvPicPr>
          <p:cNvPr id="21" name="Picture 2" descr="https://cs7060.vk.me/c623418/v623418912/39673/FolKqmfo1_w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2357430"/>
            <a:ext cx="500066" cy="785818"/>
          </a:xfrm>
          <a:prstGeom prst="rect">
            <a:avLst/>
          </a:prstGeom>
          <a:noFill/>
        </p:spPr>
      </p:pic>
      <p:pic>
        <p:nvPicPr>
          <p:cNvPr id="22" name="Picture 4" descr="http://augustnews.ru/wp-content/uploads/2014/11/kvitantciia-kvartplata-kapremont-deng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50" y="2357430"/>
            <a:ext cx="500066" cy="785818"/>
          </a:xfrm>
          <a:prstGeom prst="rect">
            <a:avLst/>
          </a:prstGeom>
          <a:noFill/>
        </p:spPr>
      </p:pic>
      <p:pic>
        <p:nvPicPr>
          <p:cNvPr id="37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00892" y="2357430"/>
            <a:ext cx="500066" cy="71438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8" name="Picture 6" descr="http://tisyachasovetov.ru/wp-content/uploads/2014/10/%D0%BA%D0%BB%D0%B5%D0%B8%D1%82%D1%8C-%D0%B1%D1%83%D0%BC%D0%B0%D0%B6%D0%BD-%D0%BE%D0%B1%D0%BE%D0%B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5008" y="3357562"/>
            <a:ext cx="500066" cy="785818"/>
          </a:xfrm>
          <a:prstGeom prst="rect">
            <a:avLst/>
          </a:prstGeom>
          <a:noFill/>
        </p:spPr>
      </p:pic>
      <p:pic>
        <p:nvPicPr>
          <p:cNvPr id="39" name="Picture 8" descr="http://origami-blog.net/wp-content/uploads/2012/12/box-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57950" y="3429000"/>
            <a:ext cx="571504" cy="642942"/>
          </a:xfrm>
          <a:prstGeom prst="rect">
            <a:avLst/>
          </a:prstGeom>
          <a:noFill/>
        </p:spPr>
      </p:pic>
      <p:pic>
        <p:nvPicPr>
          <p:cNvPr id="40" name="Picture 10" descr="http://go4.imgsmail.ru/imgpreview?key=2c45f6bcea01ec7d&amp;mb=imgdb_preview_22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00892" y="3357562"/>
            <a:ext cx="500066" cy="785818"/>
          </a:xfrm>
          <a:prstGeom prst="rect">
            <a:avLst/>
          </a:prstGeom>
          <a:noFill/>
        </p:spPr>
      </p:pic>
      <p:pic>
        <p:nvPicPr>
          <p:cNvPr id="41" name="Picture 2" descr="http://go4.imgsmail.ru/imgpreview?key=26734168c5fae5d2&amp;mb=imgdb_preview_346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357694"/>
            <a:ext cx="1000132" cy="714380"/>
          </a:xfrm>
          <a:prstGeom prst="rect">
            <a:avLst/>
          </a:prstGeom>
          <a:noFill/>
        </p:spPr>
      </p:pic>
      <p:pic>
        <p:nvPicPr>
          <p:cNvPr id="42" name="Picture 4" descr="http://www.ua.all.biz/img/ua/catalog/middle/11470835.jpe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816C29"/>
              </a:clrFrom>
              <a:clrTo>
                <a:srgbClr val="816C2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5214951"/>
            <a:ext cx="928694" cy="785818"/>
          </a:xfrm>
          <a:prstGeom prst="rect">
            <a:avLst/>
          </a:prstGeom>
          <a:noFill/>
        </p:spPr>
      </p:pic>
      <p:pic>
        <p:nvPicPr>
          <p:cNvPr id="43" name="Picture 3" descr="C:\Users\comp\Desktop\008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571868" y="2357430"/>
            <a:ext cx="2000264" cy="185738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26" name="Picture 8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643307" y="428604"/>
            <a:ext cx="642942" cy="857267"/>
          </a:xfrm>
          <a:prstGeom prst="rect">
            <a:avLst/>
          </a:prstGeom>
          <a:noFill/>
        </p:spPr>
      </p:pic>
      <p:pic>
        <p:nvPicPr>
          <p:cNvPr id="27" name="Picture 2" descr="http://faktorprint.ru/images/gazety/gazeta2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357686" y="428604"/>
            <a:ext cx="500066" cy="8572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28" name="Picture 6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00628" y="428604"/>
            <a:ext cx="500066" cy="857256"/>
          </a:xfrm>
          <a:prstGeom prst="rect">
            <a:avLst/>
          </a:prstGeom>
          <a:noFill/>
        </p:spPr>
      </p:pic>
      <p:pic>
        <p:nvPicPr>
          <p:cNvPr id="29" name="Picture 10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643306" y="1428736"/>
            <a:ext cx="571504" cy="804880"/>
          </a:xfrm>
          <a:prstGeom prst="rect">
            <a:avLst/>
          </a:prstGeom>
          <a:noFill/>
        </p:spPr>
      </p:pic>
      <p:pic>
        <p:nvPicPr>
          <p:cNvPr id="30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6248" y="1428736"/>
            <a:ext cx="571504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1" name="Picture 18" descr="https://static-eu.insales.ru/images/products/1/2619/81594939/large_%D0%BF%D0%BB%D0%B0%D1%82%D0%BE%D1%87%D0%BA%D0%B8_%D1%88%D0%B5%D0%BB%D0%BA_10%D0%A510.jpg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1428736"/>
            <a:ext cx="571504" cy="785818"/>
          </a:xfrm>
          <a:prstGeom prst="rect">
            <a:avLst/>
          </a:prstGeom>
          <a:noFill/>
        </p:spPr>
      </p:pic>
      <p:pic>
        <p:nvPicPr>
          <p:cNvPr id="32" name="Picture 4" descr="http://holidaydays.ru/wp-content/uploads/2015/03/%D0%9F%D0%B5%D0%B4%D0%B0%D0%B3%D0%BE%D0%B3-%D0%B2%D0%BE%D1%81%D0%BF%D0%B8%D1%82%D0%B0%D1%82%D0%B5%D0%BB%D1%8C-400x266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715008" y="500042"/>
            <a:ext cx="928694" cy="7143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44" name="Picture 4" descr="http://img2.ntv.ru/home/news/20150901/6_School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715008" y="1428736"/>
            <a:ext cx="928694" cy="6429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45" name="Picture 5" descr="http://go1.imgsmail.ru/imgpreview?key=71bfaccb026b1ab7&amp;mb=imgdb_preview_535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6786578" y="857232"/>
            <a:ext cx="785818" cy="1000132"/>
          </a:xfrm>
          <a:prstGeom prst="rect">
            <a:avLst/>
          </a:prstGeom>
          <a:noFill/>
        </p:spPr>
      </p:pic>
      <p:pic>
        <p:nvPicPr>
          <p:cNvPr id="35" name="Picture 4" descr="http://cdn01.ru/files/users/images/54/ed/54ed1c1ce8ecf5d2cde4834e1f1a4441.jpg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1857356" y="571480"/>
            <a:ext cx="1357322" cy="14287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7" name="Picture 2" descr="http://ped-kopilka.ru/upload/blogs/15020_177ac384f76c101de30065745a869443.jp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357430"/>
            <a:ext cx="785817" cy="928694"/>
          </a:xfrm>
          <a:prstGeom prst="rect">
            <a:avLst/>
          </a:prstGeom>
          <a:noFill/>
        </p:spPr>
      </p:pic>
      <p:pic>
        <p:nvPicPr>
          <p:cNvPr id="18" name="Picture 4" descr="http://stabilo4kids.ru/imgt/master_klass/priroda/sosna_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2357430"/>
            <a:ext cx="714380" cy="928694"/>
          </a:xfrm>
          <a:prstGeom prst="rect">
            <a:avLst/>
          </a:prstGeom>
          <a:noFill/>
        </p:spPr>
      </p:pic>
      <p:pic>
        <p:nvPicPr>
          <p:cNvPr id="19" name="Picture 6" descr="https://fs00.infourok.ru/images/doc/178/204377/hello_html_m571bb8e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785918" y="3429000"/>
            <a:ext cx="642941" cy="714380"/>
          </a:xfrm>
          <a:prstGeom prst="rect">
            <a:avLst/>
          </a:prstGeom>
          <a:noFill/>
        </p:spPr>
      </p:pic>
      <p:pic>
        <p:nvPicPr>
          <p:cNvPr id="20" name="Picture 8" descr="http://st.depositphotos.com/2658533/3110/i/450/depositphotos_31101435-Poplar-tree-isolated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286124"/>
            <a:ext cx="857256" cy="785818"/>
          </a:xfrm>
          <a:prstGeom prst="rect">
            <a:avLst/>
          </a:prstGeom>
          <a:noFill/>
        </p:spPr>
      </p:pic>
      <p:pic>
        <p:nvPicPr>
          <p:cNvPr id="21" name="Picture 2" descr="https://cs7060.vk.me/c623418/v623418912/39673/FolKqmfo1_w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2357430"/>
            <a:ext cx="500066" cy="785818"/>
          </a:xfrm>
          <a:prstGeom prst="rect">
            <a:avLst/>
          </a:prstGeom>
          <a:noFill/>
        </p:spPr>
      </p:pic>
      <p:pic>
        <p:nvPicPr>
          <p:cNvPr id="22" name="Picture 4" descr="http://augustnews.ru/wp-content/uploads/2014/11/kvitantciia-kvartplata-kapremont-deng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50" y="2357430"/>
            <a:ext cx="500066" cy="785818"/>
          </a:xfrm>
          <a:prstGeom prst="rect">
            <a:avLst/>
          </a:prstGeom>
          <a:noFill/>
        </p:spPr>
      </p:pic>
      <p:pic>
        <p:nvPicPr>
          <p:cNvPr id="37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00892" y="2357430"/>
            <a:ext cx="500066" cy="71438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8" name="Picture 6" descr="http://tisyachasovetov.ru/wp-content/uploads/2014/10/%D0%BA%D0%BB%D0%B5%D0%B8%D1%82%D1%8C-%D0%B1%D1%83%D0%BC%D0%B0%D0%B6%D0%BD-%D0%BE%D0%B1%D0%BE%D0%B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5008" y="3357562"/>
            <a:ext cx="500066" cy="785818"/>
          </a:xfrm>
          <a:prstGeom prst="rect">
            <a:avLst/>
          </a:prstGeom>
          <a:noFill/>
        </p:spPr>
      </p:pic>
      <p:pic>
        <p:nvPicPr>
          <p:cNvPr id="39" name="Picture 8" descr="http://origami-blog.net/wp-content/uploads/2012/12/box-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57950" y="3429000"/>
            <a:ext cx="571504" cy="642942"/>
          </a:xfrm>
          <a:prstGeom prst="rect">
            <a:avLst/>
          </a:prstGeom>
          <a:noFill/>
        </p:spPr>
      </p:pic>
      <p:pic>
        <p:nvPicPr>
          <p:cNvPr id="40" name="Picture 10" descr="http://go4.imgsmail.ru/imgpreview?key=2c45f6bcea01ec7d&amp;mb=imgdb_preview_22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00892" y="3357562"/>
            <a:ext cx="500066" cy="785818"/>
          </a:xfrm>
          <a:prstGeom prst="rect">
            <a:avLst/>
          </a:prstGeom>
          <a:noFill/>
        </p:spPr>
      </p:pic>
      <p:pic>
        <p:nvPicPr>
          <p:cNvPr id="41" name="Picture 2" descr="http://go4.imgsmail.ru/imgpreview?key=26734168c5fae5d2&amp;mb=imgdb_preview_346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357694"/>
            <a:ext cx="1000132" cy="714380"/>
          </a:xfrm>
          <a:prstGeom prst="rect">
            <a:avLst/>
          </a:prstGeom>
          <a:noFill/>
        </p:spPr>
      </p:pic>
      <p:pic>
        <p:nvPicPr>
          <p:cNvPr id="42" name="Picture 4" descr="http://www.ua.all.biz/img/ua/catalog/middle/11470835.jpe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816C29"/>
              </a:clrFrom>
              <a:clrTo>
                <a:srgbClr val="816C2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5214951"/>
            <a:ext cx="928694" cy="785818"/>
          </a:xfrm>
          <a:prstGeom prst="rect">
            <a:avLst/>
          </a:prstGeom>
          <a:noFill/>
        </p:spPr>
      </p:pic>
      <p:pic>
        <p:nvPicPr>
          <p:cNvPr id="43" name="Picture 3" descr="C:\Users\comp\Desktop\008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571868" y="2357430"/>
            <a:ext cx="2000264" cy="185738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26" name="Picture 8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643307" y="428604"/>
            <a:ext cx="642942" cy="857267"/>
          </a:xfrm>
          <a:prstGeom prst="rect">
            <a:avLst/>
          </a:prstGeom>
          <a:noFill/>
        </p:spPr>
      </p:pic>
      <p:pic>
        <p:nvPicPr>
          <p:cNvPr id="27" name="Picture 2" descr="http://faktorprint.ru/images/gazety/gazeta2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357686" y="428604"/>
            <a:ext cx="500066" cy="8572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28" name="Picture 6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00628" y="428604"/>
            <a:ext cx="500066" cy="857256"/>
          </a:xfrm>
          <a:prstGeom prst="rect">
            <a:avLst/>
          </a:prstGeom>
          <a:noFill/>
        </p:spPr>
      </p:pic>
      <p:pic>
        <p:nvPicPr>
          <p:cNvPr id="29" name="Picture 10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643306" y="1428736"/>
            <a:ext cx="571504" cy="804880"/>
          </a:xfrm>
          <a:prstGeom prst="rect">
            <a:avLst/>
          </a:prstGeom>
          <a:noFill/>
        </p:spPr>
      </p:pic>
      <p:pic>
        <p:nvPicPr>
          <p:cNvPr id="30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6248" y="1428736"/>
            <a:ext cx="571504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1" name="Picture 18" descr="https://static-eu.insales.ru/images/products/1/2619/81594939/large_%D0%BF%D0%BB%D0%B0%D1%82%D0%BE%D1%87%D0%BA%D0%B8_%D1%88%D0%B5%D0%BB%D0%BA_10%D0%A510.jpg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1428736"/>
            <a:ext cx="571504" cy="785818"/>
          </a:xfrm>
          <a:prstGeom prst="rect">
            <a:avLst/>
          </a:prstGeom>
          <a:noFill/>
        </p:spPr>
      </p:pic>
      <p:pic>
        <p:nvPicPr>
          <p:cNvPr id="32" name="Picture 4" descr="http://holidaydays.ru/wp-content/uploads/2015/03/%D0%9F%D0%B5%D0%B4%D0%B0%D0%B3%D0%BE%D0%B3-%D0%B2%D0%BE%D1%81%D0%BF%D0%B8%D1%82%D0%B0%D1%82%D0%B5%D0%BB%D1%8C-400x266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715008" y="500042"/>
            <a:ext cx="928694" cy="7143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44" name="Picture 4" descr="http://img2.ntv.ru/home/news/20150901/6_School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715008" y="1428736"/>
            <a:ext cx="928694" cy="6429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45" name="Picture 5" descr="http://go1.imgsmail.ru/imgpreview?key=71bfaccb026b1ab7&amp;mb=imgdb_preview_535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6786578" y="857232"/>
            <a:ext cx="785818" cy="1000132"/>
          </a:xfrm>
          <a:prstGeom prst="rect">
            <a:avLst/>
          </a:prstGeom>
          <a:noFill/>
        </p:spPr>
      </p:pic>
      <p:pic>
        <p:nvPicPr>
          <p:cNvPr id="35" name="Picture 4" descr="http://cdn01.ru/files/users/images/54/ed/54ed1c1ce8ecf5d2cde4834e1f1a4441.jpg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1857356" y="571480"/>
            <a:ext cx="1357322" cy="1428760"/>
          </a:xfrm>
          <a:prstGeom prst="rect">
            <a:avLst/>
          </a:prstGeom>
          <a:noFill/>
        </p:spPr>
      </p:pic>
      <p:sp>
        <p:nvSpPr>
          <p:cNvPr id="33" name="Стрелка вниз 32">
            <a:hlinkClick r:id="rId25" action="ppaction://hlinksldjump"/>
          </p:cNvPr>
          <p:cNvSpPr/>
          <p:nvPr/>
        </p:nvSpPr>
        <p:spPr>
          <a:xfrm>
            <a:off x="2285984" y="4214818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лево 33">
            <a:hlinkClick r:id="rId25" action="ppaction://hlinksldjump"/>
          </p:cNvPr>
          <p:cNvSpPr/>
          <p:nvPr/>
        </p:nvSpPr>
        <p:spPr>
          <a:xfrm>
            <a:off x="2928926" y="5000636"/>
            <a:ext cx="62121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2357422" y="6429396"/>
            <a:ext cx="45566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Куда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идут бумажки?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они узнают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ped-kopilka.ru/upload/blogs2/2016/10/47333_4a86cb01985c311d5f4c107c008c70b9.png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428736"/>
            <a:ext cx="3838575" cy="484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3714744" y="4643446"/>
            <a:ext cx="2071702" cy="64294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857884" y="478632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корень</a:t>
            </a:r>
            <a:endParaRPr lang="ru-RU" b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2928926" y="4214818"/>
            <a:ext cx="2857520" cy="7143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57884" y="407194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ствол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4000496" y="3643314"/>
            <a:ext cx="1714512" cy="14287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857884" y="3571876"/>
            <a:ext cx="1006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ветки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4357686" y="2571744"/>
            <a:ext cx="1785950" cy="28575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215074" y="271462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листья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7" name="Picture 2" descr="http://ped-kopilka.ru/upload/blogs/15020_177ac384f76c101de30065745a869443.jp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357430"/>
            <a:ext cx="785817" cy="928694"/>
          </a:xfrm>
          <a:prstGeom prst="rect">
            <a:avLst/>
          </a:prstGeom>
          <a:noFill/>
        </p:spPr>
      </p:pic>
      <p:pic>
        <p:nvPicPr>
          <p:cNvPr id="18" name="Picture 4" descr="http://stabilo4kids.ru/imgt/master_klass/priroda/sosna_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2357430"/>
            <a:ext cx="714380" cy="928694"/>
          </a:xfrm>
          <a:prstGeom prst="rect">
            <a:avLst/>
          </a:prstGeom>
          <a:noFill/>
        </p:spPr>
      </p:pic>
      <p:pic>
        <p:nvPicPr>
          <p:cNvPr id="19" name="Picture 6" descr="https://fs00.infourok.ru/images/doc/178/204377/hello_html_m571bb8e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785918" y="3429000"/>
            <a:ext cx="642941" cy="714380"/>
          </a:xfrm>
          <a:prstGeom prst="rect">
            <a:avLst/>
          </a:prstGeom>
          <a:noFill/>
        </p:spPr>
      </p:pic>
      <p:pic>
        <p:nvPicPr>
          <p:cNvPr id="20" name="Picture 8" descr="http://st.depositphotos.com/2658533/3110/i/450/depositphotos_31101435-Poplar-tree-isolated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286124"/>
            <a:ext cx="857256" cy="785818"/>
          </a:xfrm>
          <a:prstGeom prst="rect">
            <a:avLst/>
          </a:prstGeom>
          <a:noFill/>
        </p:spPr>
      </p:pic>
      <p:pic>
        <p:nvPicPr>
          <p:cNvPr id="21" name="Picture 2" descr="https://cs7060.vk.me/c623418/v623418912/39673/FolKqmfo1_w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2357430"/>
            <a:ext cx="500066" cy="785818"/>
          </a:xfrm>
          <a:prstGeom prst="rect">
            <a:avLst/>
          </a:prstGeom>
          <a:noFill/>
        </p:spPr>
      </p:pic>
      <p:pic>
        <p:nvPicPr>
          <p:cNvPr id="22" name="Picture 4" descr="http://augustnews.ru/wp-content/uploads/2014/11/kvitantciia-kvartplata-kapremont-deng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50" y="2357430"/>
            <a:ext cx="500066" cy="785818"/>
          </a:xfrm>
          <a:prstGeom prst="rect">
            <a:avLst/>
          </a:prstGeom>
          <a:noFill/>
        </p:spPr>
      </p:pic>
      <p:pic>
        <p:nvPicPr>
          <p:cNvPr id="37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00892" y="2357430"/>
            <a:ext cx="500066" cy="71438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8" name="Picture 6" descr="http://tisyachasovetov.ru/wp-content/uploads/2014/10/%D0%BA%D0%BB%D0%B5%D0%B8%D1%82%D1%8C-%D0%B1%D1%83%D0%BC%D0%B0%D0%B6%D0%BD-%D0%BE%D0%B1%D0%BE%D0%B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5008" y="3357562"/>
            <a:ext cx="500066" cy="785818"/>
          </a:xfrm>
          <a:prstGeom prst="rect">
            <a:avLst/>
          </a:prstGeom>
          <a:noFill/>
        </p:spPr>
      </p:pic>
      <p:pic>
        <p:nvPicPr>
          <p:cNvPr id="39" name="Picture 8" descr="http://origami-blog.net/wp-content/uploads/2012/12/box-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57950" y="3429000"/>
            <a:ext cx="571504" cy="642942"/>
          </a:xfrm>
          <a:prstGeom prst="rect">
            <a:avLst/>
          </a:prstGeom>
          <a:noFill/>
        </p:spPr>
      </p:pic>
      <p:pic>
        <p:nvPicPr>
          <p:cNvPr id="40" name="Picture 10" descr="http://go4.imgsmail.ru/imgpreview?key=2c45f6bcea01ec7d&amp;mb=imgdb_preview_22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00892" y="3357562"/>
            <a:ext cx="500066" cy="785818"/>
          </a:xfrm>
          <a:prstGeom prst="rect">
            <a:avLst/>
          </a:prstGeom>
          <a:noFill/>
        </p:spPr>
      </p:pic>
      <p:pic>
        <p:nvPicPr>
          <p:cNvPr id="41" name="Picture 2" descr="http://go4.imgsmail.ru/imgpreview?key=26734168c5fae5d2&amp;mb=imgdb_preview_346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357694"/>
            <a:ext cx="1000132" cy="714380"/>
          </a:xfrm>
          <a:prstGeom prst="rect">
            <a:avLst/>
          </a:prstGeom>
          <a:noFill/>
        </p:spPr>
      </p:pic>
      <p:pic>
        <p:nvPicPr>
          <p:cNvPr id="42" name="Picture 4" descr="http://www.ua.all.biz/img/ua/catalog/middle/11470835.jpe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816C29"/>
              </a:clrFrom>
              <a:clrTo>
                <a:srgbClr val="816C2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5214951"/>
            <a:ext cx="928694" cy="785818"/>
          </a:xfrm>
          <a:prstGeom prst="rect">
            <a:avLst/>
          </a:prstGeom>
          <a:noFill/>
        </p:spPr>
      </p:pic>
      <p:pic>
        <p:nvPicPr>
          <p:cNvPr id="43" name="Picture 3" descr="C:\Users\comp\Desktop\008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571868" y="2357430"/>
            <a:ext cx="2000264" cy="185738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26" name="Picture 8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643307" y="428604"/>
            <a:ext cx="642942" cy="857267"/>
          </a:xfrm>
          <a:prstGeom prst="rect">
            <a:avLst/>
          </a:prstGeom>
          <a:noFill/>
        </p:spPr>
      </p:pic>
      <p:pic>
        <p:nvPicPr>
          <p:cNvPr id="27" name="Picture 2" descr="http://faktorprint.ru/images/gazety/gazeta2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357686" y="428604"/>
            <a:ext cx="500066" cy="8572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28" name="Picture 6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00628" y="428604"/>
            <a:ext cx="500066" cy="857256"/>
          </a:xfrm>
          <a:prstGeom prst="rect">
            <a:avLst/>
          </a:prstGeom>
          <a:noFill/>
        </p:spPr>
      </p:pic>
      <p:pic>
        <p:nvPicPr>
          <p:cNvPr id="29" name="Picture 10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643306" y="1428736"/>
            <a:ext cx="571504" cy="804880"/>
          </a:xfrm>
          <a:prstGeom prst="rect">
            <a:avLst/>
          </a:prstGeom>
          <a:noFill/>
        </p:spPr>
      </p:pic>
      <p:pic>
        <p:nvPicPr>
          <p:cNvPr id="30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6248" y="1428736"/>
            <a:ext cx="571504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1" name="Picture 18" descr="https://static-eu.insales.ru/images/products/1/2619/81594939/large_%D0%BF%D0%BB%D0%B0%D1%82%D0%BE%D1%87%D0%BA%D0%B8_%D1%88%D0%B5%D0%BB%D0%BA_10%D0%A510.jpg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1428736"/>
            <a:ext cx="571504" cy="785818"/>
          </a:xfrm>
          <a:prstGeom prst="rect">
            <a:avLst/>
          </a:prstGeom>
          <a:noFill/>
        </p:spPr>
      </p:pic>
      <p:pic>
        <p:nvPicPr>
          <p:cNvPr id="32" name="Picture 4" descr="http://holidaydays.ru/wp-content/uploads/2015/03/%D0%9F%D0%B5%D0%B4%D0%B0%D0%B3%D0%BE%D0%B3-%D0%B2%D0%BE%D1%81%D0%BF%D0%B8%D1%82%D0%B0%D1%82%D0%B5%D0%BB%D1%8C-400x266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715008" y="500042"/>
            <a:ext cx="928694" cy="7143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44" name="Picture 4" descr="http://img2.ntv.ru/home/news/20150901/6_School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715008" y="1428736"/>
            <a:ext cx="928694" cy="6429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45" name="Picture 5" descr="http://go1.imgsmail.ru/imgpreview?key=71bfaccb026b1ab7&amp;mb=imgdb_preview_535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6786578" y="857232"/>
            <a:ext cx="785818" cy="1000132"/>
          </a:xfrm>
          <a:prstGeom prst="rect">
            <a:avLst/>
          </a:prstGeom>
          <a:noFill/>
        </p:spPr>
      </p:pic>
      <p:pic>
        <p:nvPicPr>
          <p:cNvPr id="35" name="Picture 4" descr="http://cdn01.ru/files/users/images/54/ed/54ed1c1ce8ecf5d2cde4834e1f1a4441.jpg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1857356" y="571480"/>
            <a:ext cx="1357322" cy="142876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2357422" y="6429396"/>
            <a:ext cx="45566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Куда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идут бумажки?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они узнают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" name="Рисунок 45" descr="http://ped-kopilka.ru/upload/blogs2/2016/10/47333_4a86cb01985c311d5f4c107c008c70b9.png.jpg"/>
          <p:cNvPicPr/>
          <p:nvPr/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4429132"/>
            <a:ext cx="142876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981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Тема: «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БУМАГА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b="1" u="sng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effectLst/>
                <a:latin typeface="Times New Roman" pitchFamily="18" charset="0"/>
                <a:cs typeface="Times New Roman" pitchFamily="18" charset="0"/>
              </a:rPr>
              <a:t>Цель: развивать системное мышление</a:t>
            </a:r>
            <a:endParaRPr lang="ru-RU" sz="28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45475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2800" dirty="0" smtClean="0">
              <a:effectLst/>
            </a:endParaRPr>
          </a:p>
          <a:p>
            <a:pPr>
              <a:buNone/>
            </a:pPr>
            <a:r>
              <a:rPr lang="ru-RU" sz="2800" dirty="0" smtClean="0">
                <a:effectLst/>
              </a:rPr>
              <a:t>Задачи:</a:t>
            </a:r>
          </a:p>
          <a:p>
            <a:pPr lvl="0"/>
            <a:r>
              <a:rPr lang="ru-RU" sz="2800" dirty="0" smtClean="0"/>
              <a:t>формировать </a:t>
            </a:r>
            <a:r>
              <a:rPr lang="ru-RU" sz="2800" dirty="0" smtClean="0">
                <a:hlinkClick r:id="rId2"/>
              </a:rPr>
              <a:t>познавательный интерес</a:t>
            </a:r>
            <a:r>
              <a:rPr lang="ru-RU" sz="2800" dirty="0" smtClean="0"/>
              <a:t> к окружающему миру;</a:t>
            </a:r>
          </a:p>
          <a:p>
            <a:pPr lvl="0"/>
            <a:r>
              <a:rPr lang="ru-RU" sz="2800" dirty="0" smtClean="0">
                <a:hlinkClick r:id="rId3"/>
              </a:rPr>
              <a:t>закрепить</a:t>
            </a:r>
            <a:r>
              <a:rPr lang="ru-RU" sz="2800" dirty="0" smtClean="0"/>
              <a:t> знания детей о строении  бумаги, о видах  бумажной продукции, о значении  бумаги в жизни человека;</a:t>
            </a:r>
          </a:p>
          <a:p>
            <a:pPr lvl="0"/>
            <a:r>
              <a:rPr lang="ru-RU" sz="2800" dirty="0" smtClean="0"/>
              <a:t>учить образовывать слова с помощью суффиксов –(е)  </a:t>
            </a:r>
            <a:r>
              <a:rPr lang="ru-RU" sz="2800" dirty="0" err="1" smtClean="0"/>
              <a:t>чк</a:t>
            </a:r>
            <a:r>
              <a:rPr lang="ru-RU" sz="2800" dirty="0" smtClean="0"/>
              <a:t>;</a:t>
            </a:r>
          </a:p>
          <a:p>
            <a:pPr lvl="0"/>
            <a:r>
              <a:rPr lang="ru-RU" sz="2800" dirty="0" smtClean="0"/>
              <a:t>продолжать учить ориентироваться на плоскости: вверх, вниз, вправо, влево.</a:t>
            </a:r>
          </a:p>
          <a:p>
            <a:pPr>
              <a:buNone/>
            </a:pPr>
            <a:endParaRPr lang="ru-RU" sz="2800" dirty="0" smtClean="0">
              <a:effectLst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7" name="Picture 2" descr="http://ped-kopilka.ru/upload/blogs/15020_177ac384f76c101de30065745a869443.jp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357430"/>
            <a:ext cx="785817" cy="928694"/>
          </a:xfrm>
          <a:prstGeom prst="rect">
            <a:avLst/>
          </a:prstGeom>
          <a:noFill/>
        </p:spPr>
      </p:pic>
      <p:pic>
        <p:nvPicPr>
          <p:cNvPr id="18" name="Picture 4" descr="http://stabilo4kids.ru/imgt/master_klass/priroda/sosna_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2357430"/>
            <a:ext cx="714380" cy="928694"/>
          </a:xfrm>
          <a:prstGeom prst="rect">
            <a:avLst/>
          </a:prstGeom>
          <a:noFill/>
        </p:spPr>
      </p:pic>
      <p:pic>
        <p:nvPicPr>
          <p:cNvPr id="19" name="Picture 6" descr="https://fs00.infourok.ru/images/doc/178/204377/hello_html_m571bb8e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785918" y="3429000"/>
            <a:ext cx="642941" cy="714380"/>
          </a:xfrm>
          <a:prstGeom prst="rect">
            <a:avLst/>
          </a:prstGeom>
          <a:noFill/>
        </p:spPr>
      </p:pic>
      <p:pic>
        <p:nvPicPr>
          <p:cNvPr id="20" name="Picture 8" descr="http://st.depositphotos.com/2658533/3110/i/450/depositphotos_31101435-Poplar-tree-isolated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286124"/>
            <a:ext cx="857256" cy="785818"/>
          </a:xfrm>
          <a:prstGeom prst="rect">
            <a:avLst/>
          </a:prstGeom>
          <a:noFill/>
        </p:spPr>
      </p:pic>
      <p:pic>
        <p:nvPicPr>
          <p:cNvPr id="21" name="Picture 2" descr="https://cs7060.vk.me/c623418/v623418912/39673/FolKqmfo1_w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2357430"/>
            <a:ext cx="500066" cy="785818"/>
          </a:xfrm>
          <a:prstGeom prst="rect">
            <a:avLst/>
          </a:prstGeom>
          <a:noFill/>
        </p:spPr>
      </p:pic>
      <p:pic>
        <p:nvPicPr>
          <p:cNvPr id="22" name="Picture 4" descr="http://augustnews.ru/wp-content/uploads/2014/11/kvitantciia-kvartplata-kapremont-deng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50" y="2357430"/>
            <a:ext cx="500066" cy="785818"/>
          </a:xfrm>
          <a:prstGeom prst="rect">
            <a:avLst/>
          </a:prstGeom>
          <a:noFill/>
        </p:spPr>
      </p:pic>
      <p:pic>
        <p:nvPicPr>
          <p:cNvPr id="37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00892" y="2357430"/>
            <a:ext cx="500066" cy="71438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8" name="Picture 6" descr="http://tisyachasovetov.ru/wp-content/uploads/2014/10/%D0%BA%D0%BB%D0%B5%D0%B8%D1%82%D1%8C-%D0%B1%D1%83%D0%BC%D0%B0%D0%B6%D0%BD-%D0%BE%D0%B1%D0%BE%D0%B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5008" y="3357562"/>
            <a:ext cx="500066" cy="785818"/>
          </a:xfrm>
          <a:prstGeom prst="rect">
            <a:avLst/>
          </a:prstGeom>
          <a:noFill/>
        </p:spPr>
      </p:pic>
      <p:pic>
        <p:nvPicPr>
          <p:cNvPr id="39" name="Picture 8" descr="http://origami-blog.net/wp-content/uploads/2012/12/box-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57950" y="3429000"/>
            <a:ext cx="571504" cy="642942"/>
          </a:xfrm>
          <a:prstGeom prst="rect">
            <a:avLst/>
          </a:prstGeom>
          <a:noFill/>
        </p:spPr>
      </p:pic>
      <p:pic>
        <p:nvPicPr>
          <p:cNvPr id="40" name="Picture 10" descr="http://go4.imgsmail.ru/imgpreview?key=2c45f6bcea01ec7d&amp;mb=imgdb_preview_22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00892" y="3357562"/>
            <a:ext cx="500066" cy="785818"/>
          </a:xfrm>
          <a:prstGeom prst="rect">
            <a:avLst/>
          </a:prstGeom>
          <a:noFill/>
        </p:spPr>
      </p:pic>
      <p:pic>
        <p:nvPicPr>
          <p:cNvPr id="41" name="Picture 2" descr="http://go4.imgsmail.ru/imgpreview?key=26734168c5fae5d2&amp;mb=imgdb_preview_346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357694"/>
            <a:ext cx="1000132" cy="714380"/>
          </a:xfrm>
          <a:prstGeom prst="rect">
            <a:avLst/>
          </a:prstGeom>
          <a:noFill/>
        </p:spPr>
      </p:pic>
      <p:pic>
        <p:nvPicPr>
          <p:cNvPr id="42" name="Picture 4" descr="http://www.ua.all.biz/img/ua/catalog/middle/11470835.jpe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816C29"/>
              </a:clrFrom>
              <a:clrTo>
                <a:srgbClr val="816C2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5214951"/>
            <a:ext cx="928694" cy="785818"/>
          </a:xfrm>
          <a:prstGeom prst="rect">
            <a:avLst/>
          </a:prstGeom>
          <a:noFill/>
        </p:spPr>
      </p:pic>
      <p:pic>
        <p:nvPicPr>
          <p:cNvPr id="43" name="Picture 3" descr="C:\Users\comp\Desktop\008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571868" y="2357430"/>
            <a:ext cx="2000264" cy="185738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26" name="Picture 8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643307" y="428604"/>
            <a:ext cx="642942" cy="857267"/>
          </a:xfrm>
          <a:prstGeom prst="rect">
            <a:avLst/>
          </a:prstGeom>
          <a:noFill/>
        </p:spPr>
      </p:pic>
      <p:pic>
        <p:nvPicPr>
          <p:cNvPr id="27" name="Picture 2" descr="http://faktorprint.ru/images/gazety/gazeta2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357686" y="428604"/>
            <a:ext cx="500066" cy="8572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28" name="Picture 6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00628" y="428604"/>
            <a:ext cx="500066" cy="857256"/>
          </a:xfrm>
          <a:prstGeom prst="rect">
            <a:avLst/>
          </a:prstGeom>
          <a:noFill/>
        </p:spPr>
      </p:pic>
      <p:pic>
        <p:nvPicPr>
          <p:cNvPr id="29" name="Picture 10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643306" y="1428736"/>
            <a:ext cx="571504" cy="804880"/>
          </a:xfrm>
          <a:prstGeom prst="rect">
            <a:avLst/>
          </a:prstGeom>
          <a:noFill/>
        </p:spPr>
      </p:pic>
      <p:pic>
        <p:nvPicPr>
          <p:cNvPr id="30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6248" y="1428736"/>
            <a:ext cx="571504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1" name="Picture 18" descr="https://static-eu.insales.ru/images/products/1/2619/81594939/large_%D0%BF%D0%BB%D0%B0%D1%82%D0%BE%D1%87%D0%BA%D0%B8_%D1%88%D0%B5%D0%BB%D0%BA_10%D0%A510.jpg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1428736"/>
            <a:ext cx="571504" cy="785818"/>
          </a:xfrm>
          <a:prstGeom prst="rect">
            <a:avLst/>
          </a:prstGeom>
          <a:noFill/>
        </p:spPr>
      </p:pic>
      <p:pic>
        <p:nvPicPr>
          <p:cNvPr id="32" name="Picture 4" descr="http://holidaydays.ru/wp-content/uploads/2015/03/%D0%9F%D0%B5%D0%B4%D0%B0%D0%B3%D0%BE%D0%B3-%D0%B2%D0%BE%D1%81%D0%BF%D0%B8%D1%82%D0%B0%D1%82%D0%B5%D0%BB%D1%8C-400x266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715008" y="500042"/>
            <a:ext cx="928694" cy="7143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44" name="Picture 4" descr="http://img2.ntv.ru/home/news/20150901/6_School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715008" y="1428736"/>
            <a:ext cx="928694" cy="6429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45" name="Picture 5" descr="http://go1.imgsmail.ru/imgpreview?key=71bfaccb026b1ab7&amp;mb=imgdb_preview_535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6786578" y="857232"/>
            <a:ext cx="785818" cy="1000132"/>
          </a:xfrm>
          <a:prstGeom prst="rect">
            <a:avLst/>
          </a:prstGeom>
          <a:noFill/>
        </p:spPr>
      </p:pic>
      <p:pic>
        <p:nvPicPr>
          <p:cNvPr id="35" name="Picture 4" descr="http://cdn01.ru/files/users/images/54/ed/54ed1c1ce8ecf5d2cde4834e1f1a4441.jpg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1857356" y="571480"/>
            <a:ext cx="1357322" cy="142876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2357422" y="6429396"/>
            <a:ext cx="45566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Куда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идут бумажки?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они узнают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" name="Рисунок 45" descr="http://ped-kopilka.ru/upload/blogs2/2016/10/47333_4a86cb01985c311d5f4c107c008c70b9.png.jpg"/>
          <p:cNvPicPr/>
          <p:nvPr/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4429132"/>
            <a:ext cx="142876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Стрелка вниз 32"/>
          <p:cNvSpPr/>
          <p:nvPr/>
        </p:nvSpPr>
        <p:spPr>
          <a:xfrm>
            <a:off x="6357950" y="4214818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>
            <a:off x="5643570" y="4929198"/>
            <a:ext cx="64294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lifeglobe.net/x/entry/6822/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2928958" cy="2571768"/>
          </a:xfrm>
          <a:prstGeom prst="rect">
            <a:avLst/>
          </a:prstGeom>
          <a:noFill/>
        </p:spPr>
      </p:pic>
      <p:pic>
        <p:nvPicPr>
          <p:cNvPr id="3076" name="Picture 4" descr="http://www.i-staple.ru/wp-content/uploads/2013/01/dratz1-500x3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85728"/>
            <a:ext cx="2571768" cy="278605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428728" y="3357562"/>
            <a:ext cx="7246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мост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868" y="3357562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ко-дом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 descr="http://static.novate.ru/files/masha/paper_bin_concept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214291"/>
            <a:ext cx="2357454" cy="278608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357950" y="3286124"/>
            <a:ext cx="2454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ешки для мусора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0" name="Picture 8" descr="http://img1.liveinternet.ru/images/foto/c/0/apps/3/838/3838133_dsc0064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1" y="3857628"/>
            <a:ext cx="2571768" cy="2357454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357686" y="6357958"/>
            <a:ext cx="1357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одежда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2" name="Picture 10" descr="http://poremontu.ru/media/ck/blogs/images/133809487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3857628"/>
            <a:ext cx="2571768" cy="2357454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857224" y="6357958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мебель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4" name="Picture 12" descr="http://comfort-kitchen.ru/wp-content/uploads/2013/11/bumazhnaja-odnorazovaja-posuda-300x250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DF0DD"/>
              </a:clrFrom>
              <a:clrTo>
                <a:srgbClr val="FDF0D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4071942"/>
            <a:ext cx="2286016" cy="2095498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7072330" y="6357958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посуда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7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2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7" name="Picture 2" descr="http://ped-kopilka.ru/upload/blogs/15020_177ac384f76c101de30065745a869443.jp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357430"/>
            <a:ext cx="785817" cy="928694"/>
          </a:xfrm>
          <a:prstGeom prst="rect">
            <a:avLst/>
          </a:prstGeom>
          <a:noFill/>
        </p:spPr>
      </p:pic>
      <p:pic>
        <p:nvPicPr>
          <p:cNvPr id="18" name="Picture 4" descr="http://stabilo4kids.ru/imgt/master_klass/priroda/sosna_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2357430"/>
            <a:ext cx="714380" cy="928694"/>
          </a:xfrm>
          <a:prstGeom prst="rect">
            <a:avLst/>
          </a:prstGeom>
          <a:noFill/>
        </p:spPr>
      </p:pic>
      <p:pic>
        <p:nvPicPr>
          <p:cNvPr id="19" name="Picture 6" descr="https://fs00.infourok.ru/images/doc/178/204377/hello_html_m571bb8e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785918" y="3429000"/>
            <a:ext cx="642941" cy="714380"/>
          </a:xfrm>
          <a:prstGeom prst="rect">
            <a:avLst/>
          </a:prstGeom>
          <a:noFill/>
        </p:spPr>
      </p:pic>
      <p:pic>
        <p:nvPicPr>
          <p:cNvPr id="20" name="Picture 8" descr="http://st.depositphotos.com/2658533/3110/i/450/depositphotos_31101435-Poplar-tree-isolated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286124"/>
            <a:ext cx="857256" cy="785818"/>
          </a:xfrm>
          <a:prstGeom prst="rect">
            <a:avLst/>
          </a:prstGeom>
          <a:noFill/>
        </p:spPr>
      </p:pic>
      <p:pic>
        <p:nvPicPr>
          <p:cNvPr id="21" name="Picture 2" descr="https://cs7060.vk.me/c623418/v623418912/39673/FolKqmfo1_w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2357430"/>
            <a:ext cx="500066" cy="785818"/>
          </a:xfrm>
          <a:prstGeom prst="rect">
            <a:avLst/>
          </a:prstGeom>
          <a:noFill/>
        </p:spPr>
      </p:pic>
      <p:pic>
        <p:nvPicPr>
          <p:cNvPr id="22" name="Picture 4" descr="http://augustnews.ru/wp-content/uploads/2014/11/kvitantciia-kvartplata-kapremont-deng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50" y="2357430"/>
            <a:ext cx="500066" cy="785818"/>
          </a:xfrm>
          <a:prstGeom prst="rect">
            <a:avLst/>
          </a:prstGeom>
          <a:noFill/>
        </p:spPr>
      </p:pic>
      <p:pic>
        <p:nvPicPr>
          <p:cNvPr id="37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00892" y="2357430"/>
            <a:ext cx="500066" cy="71438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8" name="Picture 6" descr="http://tisyachasovetov.ru/wp-content/uploads/2014/10/%D0%BA%D0%BB%D0%B5%D0%B8%D1%82%D1%8C-%D0%B1%D1%83%D0%BC%D0%B0%D0%B6%D0%BD-%D0%BE%D0%B1%D0%BE%D0%B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5008" y="3357562"/>
            <a:ext cx="500066" cy="785818"/>
          </a:xfrm>
          <a:prstGeom prst="rect">
            <a:avLst/>
          </a:prstGeom>
          <a:noFill/>
        </p:spPr>
      </p:pic>
      <p:pic>
        <p:nvPicPr>
          <p:cNvPr id="39" name="Picture 8" descr="http://origami-blog.net/wp-content/uploads/2012/12/box-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57950" y="3429000"/>
            <a:ext cx="571504" cy="642942"/>
          </a:xfrm>
          <a:prstGeom prst="rect">
            <a:avLst/>
          </a:prstGeom>
          <a:noFill/>
        </p:spPr>
      </p:pic>
      <p:pic>
        <p:nvPicPr>
          <p:cNvPr id="40" name="Picture 10" descr="http://go4.imgsmail.ru/imgpreview?key=2c45f6bcea01ec7d&amp;mb=imgdb_preview_22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00892" y="3357562"/>
            <a:ext cx="500066" cy="785818"/>
          </a:xfrm>
          <a:prstGeom prst="rect">
            <a:avLst/>
          </a:prstGeom>
          <a:noFill/>
        </p:spPr>
      </p:pic>
      <p:pic>
        <p:nvPicPr>
          <p:cNvPr id="41" name="Picture 2" descr="http://go4.imgsmail.ru/imgpreview?key=26734168c5fae5d2&amp;mb=imgdb_preview_346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357694"/>
            <a:ext cx="1000132" cy="714380"/>
          </a:xfrm>
          <a:prstGeom prst="rect">
            <a:avLst/>
          </a:prstGeom>
          <a:noFill/>
        </p:spPr>
      </p:pic>
      <p:pic>
        <p:nvPicPr>
          <p:cNvPr id="42" name="Picture 4" descr="http://www.ua.all.biz/img/ua/catalog/middle/11470835.jpe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816C29"/>
              </a:clrFrom>
              <a:clrTo>
                <a:srgbClr val="816C2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5214951"/>
            <a:ext cx="928694" cy="785818"/>
          </a:xfrm>
          <a:prstGeom prst="rect">
            <a:avLst/>
          </a:prstGeom>
          <a:noFill/>
        </p:spPr>
      </p:pic>
      <p:pic>
        <p:nvPicPr>
          <p:cNvPr id="43" name="Picture 3" descr="C:\Users\comp\Desktop\008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571868" y="2357430"/>
            <a:ext cx="2000264" cy="185738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26" name="Picture 8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643307" y="428604"/>
            <a:ext cx="642942" cy="857267"/>
          </a:xfrm>
          <a:prstGeom prst="rect">
            <a:avLst/>
          </a:prstGeom>
          <a:noFill/>
        </p:spPr>
      </p:pic>
      <p:pic>
        <p:nvPicPr>
          <p:cNvPr id="27" name="Picture 2" descr="http://faktorprint.ru/images/gazety/gazeta2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357686" y="428604"/>
            <a:ext cx="500066" cy="8572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28" name="Picture 6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00628" y="428604"/>
            <a:ext cx="500066" cy="857256"/>
          </a:xfrm>
          <a:prstGeom prst="rect">
            <a:avLst/>
          </a:prstGeom>
          <a:noFill/>
        </p:spPr>
      </p:pic>
      <p:pic>
        <p:nvPicPr>
          <p:cNvPr id="29" name="Picture 10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643306" y="1428736"/>
            <a:ext cx="571504" cy="804880"/>
          </a:xfrm>
          <a:prstGeom prst="rect">
            <a:avLst/>
          </a:prstGeom>
          <a:noFill/>
        </p:spPr>
      </p:pic>
      <p:pic>
        <p:nvPicPr>
          <p:cNvPr id="30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6248" y="1428736"/>
            <a:ext cx="571504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1" name="Picture 18" descr="https://static-eu.insales.ru/images/products/1/2619/81594939/large_%D0%BF%D0%BB%D0%B0%D1%82%D0%BE%D1%87%D0%BA%D0%B8_%D1%88%D0%B5%D0%BB%D0%BA_10%D0%A510.jpg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1428736"/>
            <a:ext cx="571504" cy="785818"/>
          </a:xfrm>
          <a:prstGeom prst="rect">
            <a:avLst/>
          </a:prstGeom>
          <a:noFill/>
        </p:spPr>
      </p:pic>
      <p:pic>
        <p:nvPicPr>
          <p:cNvPr id="32" name="Picture 4" descr="http://holidaydays.ru/wp-content/uploads/2015/03/%D0%9F%D0%B5%D0%B4%D0%B0%D0%B3%D0%BE%D0%B3-%D0%B2%D0%BE%D1%81%D0%BF%D0%B8%D1%82%D0%B0%D1%82%D0%B5%D0%BB%D1%8C-400x266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715008" y="500042"/>
            <a:ext cx="928694" cy="7143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44" name="Picture 4" descr="http://img2.ntv.ru/home/news/20150901/6_School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715008" y="1428736"/>
            <a:ext cx="928694" cy="6429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45" name="Picture 5" descr="http://go1.imgsmail.ru/imgpreview?key=71bfaccb026b1ab7&amp;mb=imgdb_preview_535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6786578" y="857232"/>
            <a:ext cx="785818" cy="1000132"/>
          </a:xfrm>
          <a:prstGeom prst="rect">
            <a:avLst/>
          </a:prstGeom>
          <a:noFill/>
        </p:spPr>
      </p:pic>
      <p:pic>
        <p:nvPicPr>
          <p:cNvPr id="35" name="Picture 4" descr="http://cdn01.ru/files/users/images/54/ed/54ed1c1ce8ecf5d2cde4834e1f1a4441.jpg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1857356" y="571480"/>
            <a:ext cx="1357322" cy="1428760"/>
          </a:xfrm>
          <a:prstGeom prst="rect">
            <a:avLst/>
          </a:prstGeom>
          <a:noFill/>
        </p:spPr>
      </p:pic>
      <p:pic>
        <p:nvPicPr>
          <p:cNvPr id="46" name="Рисунок 45" descr="http://ped-kopilka.ru/upload/blogs2/2016/10/47333_4a86cb01985c311d5f4c107c008c70b9.png.jpg"/>
          <p:cNvPicPr/>
          <p:nvPr/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4429132"/>
            <a:ext cx="142876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2" descr="http://lifeglobe.net/x/entry/6822/1a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5643570" y="4286256"/>
            <a:ext cx="571504" cy="642942"/>
          </a:xfrm>
          <a:prstGeom prst="rect">
            <a:avLst/>
          </a:prstGeom>
          <a:noFill/>
        </p:spPr>
      </p:pic>
      <p:pic>
        <p:nvPicPr>
          <p:cNvPr id="48" name="Picture 4" descr="http://www.i-staple.ru/wp-content/uploads/2013/01/dratz1-500x375.jp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6357950" y="4286257"/>
            <a:ext cx="571504" cy="642942"/>
          </a:xfrm>
          <a:prstGeom prst="rect">
            <a:avLst/>
          </a:prstGeom>
          <a:noFill/>
        </p:spPr>
      </p:pic>
      <p:pic>
        <p:nvPicPr>
          <p:cNvPr id="49" name="Picture 6" descr="http://static.novate.ru/files/masha/paper_bin_concept.jpg"/>
          <p:cNvPicPr>
            <a:picLocks noChangeAspect="1" noChangeArrowheads="1"/>
          </p:cNvPicPr>
          <p:nvPr/>
        </p:nvPicPr>
        <p:blipFill>
          <a:blip r:embed="rId28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4286256"/>
            <a:ext cx="500066" cy="642942"/>
          </a:xfrm>
          <a:prstGeom prst="rect">
            <a:avLst/>
          </a:prstGeom>
          <a:noFill/>
        </p:spPr>
      </p:pic>
      <p:pic>
        <p:nvPicPr>
          <p:cNvPr id="50" name="Picture 10" descr="http://poremontu.ru/media/ck/blogs/images/1338094874.JPG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5643570" y="5143512"/>
            <a:ext cx="500066" cy="1000132"/>
          </a:xfrm>
          <a:prstGeom prst="rect">
            <a:avLst/>
          </a:prstGeom>
          <a:noFill/>
        </p:spPr>
      </p:pic>
      <p:pic>
        <p:nvPicPr>
          <p:cNvPr id="51" name="Picture 8" descr="http://img1.liveinternet.ru/images/foto/c/0/apps/3/838/3838133_dsc00646.jpg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6286512" y="5143512"/>
            <a:ext cx="642942" cy="1000132"/>
          </a:xfrm>
          <a:prstGeom prst="rect">
            <a:avLst/>
          </a:prstGeom>
          <a:noFill/>
        </p:spPr>
      </p:pic>
      <p:pic>
        <p:nvPicPr>
          <p:cNvPr id="52" name="Picture 12" descr="http://comfort-kitchen.ru/wp-content/uploads/2013/11/bumazhnaja-odnorazovaja-posuda-300x250.jpg"/>
          <p:cNvPicPr>
            <a:picLocks noChangeAspect="1" noChangeArrowheads="1"/>
          </p:cNvPicPr>
          <p:nvPr/>
        </p:nvPicPr>
        <p:blipFill>
          <a:blip r:embed="rId31" cstate="print">
            <a:clrChange>
              <a:clrFrom>
                <a:srgbClr val="FDF0DD"/>
              </a:clrFrom>
              <a:clrTo>
                <a:srgbClr val="FDF0D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5143512"/>
            <a:ext cx="571504" cy="10001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357167"/>
          <a:ext cx="6096000" cy="600079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032000"/>
                <a:gridCol w="2032000"/>
                <a:gridCol w="2032000"/>
              </a:tblGrid>
              <a:tr h="2000264">
                <a:tc>
                  <a:txBody>
                    <a:bodyPr/>
                    <a:lstStyle/>
                    <a:p>
                      <a:pPr algn="l"/>
                      <a:endParaRPr lang="ru-RU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Частью чего объект являлся в прошлом?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объекта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Где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используется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объект?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000264">
                <a:tc>
                  <a:txBody>
                    <a:bodyPr/>
                    <a:lstStyle/>
                    <a:p>
                      <a:pPr algn="l"/>
                      <a:endParaRPr lang="ru-RU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чего сделан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объект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Объект</a:t>
                      </a:r>
                    </a:p>
                    <a:p>
                      <a:pPr algn="ctr"/>
                      <a:endParaRPr lang="ru-RU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Свойства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Функции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Для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чего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может быть использован  объект?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000264">
                <a:tc>
                  <a:txBody>
                    <a:bodyPr/>
                    <a:lstStyle/>
                    <a:p>
                      <a:pPr algn="l"/>
                      <a:endParaRPr lang="ru-RU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каких частей объект состоял в прошлом?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каких частей объект состоит?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Каким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может быть объект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285728"/>
          <a:ext cx="6096000" cy="6000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20002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0002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0002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Управляющая кнопка: справка 2">
            <a:hlinkClick r:id="" action="ppaction://hlinkshowjump?jump=nextslide" highlightClick="1"/>
          </p:cNvPr>
          <p:cNvSpPr/>
          <p:nvPr/>
        </p:nvSpPr>
        <p:spPr>
          <a:xfrm>
            <a:off x="3929058" y="2571744"/>
            <a:ext cx="1357322" cy="135732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628652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Склеите корабль, солдата, паровоз, машину, шпагу.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поможет вам, ребята, разноцветная…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428603"/>
          <a:ext cx="6096000" cy="6072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20240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0240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0240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Стрелка влево 6">
            <a:hlinkClick r:id="rId2" action="ppaction://hlinksldjump"/>
          </p:cNvPr>
          <p:cNvSpPr/>
          <p:nvPr/>
        </p:nvSpPr>
        <p:spPr>
          <a:xfrm>
            <a:off x="2857488" y="3357562"/>
            <a:ext cx="692656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9" name="Стрелка вправо 8">
            <a:hlinkClick r:id="rId3" action="ppaction://hlinksldjump"/>
          </p:cNvPr>
          <p:cNvSpPr/>
          <p:nvPr/>
        </p:nvSpPr>
        <p:spPr>
          <a:xfrm>
            <a:off x="5572132" y="3357562"/>
            <a:ext cx="64294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0" name="Стрелка вниз 9">
            <a:hlinkClick r:id="rId4" action="ppaction://hlinksldjump"/>
          </p:cNvPr>
          <p:cNvSpPr/>
          <p:nvPr/>
        </p:nvSpPr>
        <p:spPr>
          <a:xfrm>
            <a:off x="4357686" y="4500570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11" name="Стрелка вверх 10">
            <a:hlinkClick r:id="rId5" action="ppaction://hlinksldjump"/>
          </p:cNvPr>
          <p:cNvSpPr/>
          <p:nvPr/>
        </p:nvSpPr>
        <p:spPr>
          <a:xfrm>
            <a:off x="4286248" y="1785926"/>
            <a:ext cx="484632" cy="62121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6396335"/>
            <a:ext cx="7481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Покажите  Бумажкам  комнаты в их волшебном домике.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3" descr="C:\Users\comp\Desktop\00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2500306"/>
            <a:ext cx="2000264" cy="19288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358214" y="6072206"/>
            <a:ext cx="542350" cy="6137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4282" y="6143644"/>
            <a:ext cx="3369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чего сделана бумага?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ped-kopilka.ru/upload/blogs/15020_177ac384f76c101de30065745a869443.jpg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9" y="285727"/>
            <a:ext cx="2214578" cy="2857521"/>
          </a:xfrm>
          <a:prstGeom prst="rect">
            <a:avLst/>
          </a:prstGeom>
          <a:noFill/>
        </p:spPr>
      </p:pic>
      <p:pic>
        <p:nvPicPr>
          <p:cNvPr id="26628" name="Picture 4" descr="http://stabilo4kids.ru/imgt/master_klass/priroda/sosna_5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85728"/>
            <a:ext cx="2571768" cy="2786082"/>
          </a:xfrm>
          <a:prstGeom prst="rect">
            <a:avLst/>
          </a:prstGeom>
          <a:noFill/>
        </p:spPr>
      </p:pic>
      <p:pic>
        <p:nvPicPr>
          <p:cNvPr id="26630" name="Picture 6" descr="https://fs00.infourok.ru/images/doc/178/204377/hello_html_m571bb8e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357166"/>
            <a:ext cx="2751121" cy="2786082"/>
          </a:xfrm>
          <a:prstGeom prst="rect">
            <a:avLst/>
          </a:prstGeom>
          <a:noFill/>
        </p:spPr>
      </p:pic>
      <p:pic>
        <p:nvPicPr>
          <p:cNvPr id="26632" name="Picture 8" descr="http://st.depositphotos.com/2658533/3110/i/450/depositphotos_31101435-Poplar-tree-isolated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3357562"/>
            <a:ext cx="3071834" cy="27860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2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358214" y="6072206"/>
            <a:ext cx="642942" cy="6137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14282" y="6215082"/>
            <a:ext cx="4237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чего используется бумага?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s://cs7060.vk.me/c623418/v623418912/39673/FolKqmfo1_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857232"/>
            <a:ext cx="2466975" cy="1857376"/>
          </a:xfrm>
          <a:prstGeom prst="rect">
            <a:avLst/>
          </a:prstGeom>
          <a:noFill/>
        </p:spPr>
      </p:pic>
      <p:pic>
        <p:nvPicPr>
          <p:cNvPr id="25604" name="Picture 4" descr="http://augustnews.ru/wp-content/uploads/2014/11/kvitantciia-kvartplata-kapremont-deng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714356"/>
            <a:ext cx="2586011" cy="1928850"/>
          </a:xfrm>
          <a:prstGeom prst="rect">
            <a:avLst/>
          </a:prstGeom>
          <a:noFill/>
        </p:spPr>
      </p:pic>
      <p:pic>
        <p:nvPicPr>
          <p:cNvPr id="12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1142984"/>
            <a:ext cx="2857520" cy="192882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25606" name="Picture 6" descr="http://tisyachasovetov.ru/wp-content/uploads/2014/10/%D0%BA%D0%BB%D0%B5%D0%B8%D1%82%D1%8C-%D0%B1%D1%83%D0%BC%D0%B0%D0%B6%D0%BD-%D0%BE%D0%B1%D0%BE%D0%B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3429000"/>
            <a:ext cx="2428892" cy="1785950"/>
          </a:xfrm>
          <a:prstGeom prst="rect">
            <a:avLst/>
          </a:prstGeom>
          <a:noFill/>
        </p:spPr>
      </p:pic>
      <p:pic>
        <p:nvPicPr>
          <p:cNvPr id="25608" name="Picture 8" descr="http://origami-blog.net/wp-content/uploads/2012/12/box-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2" y="3786190"/>
            <a:ext cx="2857520" cy="1695467"/>
          </a:xfrm>
          <a:prstGeom prst="rect">
            <a:avLst/>
          </a:prstGeom>
          <a:noFill/>
        </p:spPr>
      </p:pic>
      <p:pic>
        <p:nvPicPr>
          <p:cNvPr id="25610" name="Picture 10" descr="http://go4.imgsmail.ru/imgpreview?key=2c45f6bcea01ec7d&amp;mb=imgdb_preview_22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72264" y="3429000"/>
            <a:ext cx="2286016" cy="171451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714876" y="5500702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Игра «Подбери слова»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Бумажный ……</a:t>
            </a:r>
          </a:p>
          <a:p>
            <a:r>
              <a:rPr lang="ru-RU" dirty="0" smtClean="0"/>
              <a:t>Бумажная ……</a:t>
            </a:r>
          </a:p>
          <a:p>
            <a:r>
              <a:rPr lang="ru-RU" dirty="0" smtClean="0"/>
              <a:t>Бумажные …….</a:t>
            </a:r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685226" cy="542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14348" y="6027003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каких частей состоит  бумага?</a:t>
            </a:r>
          </a:p>
        </p:txBody>
      </p:sp>
      <p:pic>
        <p:nvPicPr>
          <p:cNvPr id="5" name="Рисунок 4" descr="Варка древесины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242889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ропитка целлюлозы наполнителем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214554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Добавление красителей к целлюлозе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4286256"/>
            <a:ext cx="242889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http://go4.imgsmail.ru/imgpreview?key=26734168c5fae5d2&amp;mb=imgdb_preview_34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500042"/>
            <a:ext cx="2643206" cy="1543051"/>
          </a:xfrm>
          <a:prstGeom prst="rect">
            <a:avLst/>
          </a:prstGeom>
          <a:noFill/>
        </p:spPr>
      </p:pic>
      <p:pic>
        <p:nvPicPr>
          <p:cNvPr id="24580" name="Picture 4" descr="http://www.ua.all.biz/img/ua/catalog/middle/11470835.jpe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816C29"/>
              </a:clrFrom>
              <a:clrTo>
                <a:srgbClr val="816C2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4000504"/>
            <a:ext cx="2286000" cy="152400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715140" y="2071678"/>
            <a:ext cx="16430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1500166" y="1857364"/>
            <a:ext cx="357190" cy="50006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1428728" y="3857628"/>
            <a:ext cx="357190" cy="50006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Сетка бумагоделательной машины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86116" y="4357694"/>
            <a:ext cx="2381250" cy="13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Сушка бумажного полотна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86116" y="2214554"/>
            <a:ext cx="2381250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трелка вправо 15"/>
          <p:cNvSpPr/>
          <p:nvPr/>
        </p:nvSpPr>
        <p:spPr>
          <a:xfrm>
            <a:off x="2643174" y="4857760"/>
            <a:ext cx="785818" cy="35719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6200000">
            <a:off x="4179091" y="3964785"/>
            <a:ext cx="571504" cy="35719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Сматывание бумаги в рулоны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86116" y="285728"/>
            <a:ext cx="23812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Стрелка вправо 18"/>
          <p:cNvSpPr/>
          <p:nvPr/>
        </p:nvSpPr>
        <p:spPr>
          <a:xfrm rot="16200000">
            <a:off x="4179091" y="1964521"/>
            <a:ext cx="571504" cy="35719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0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faktorprint.ru/images/gazety/gazeta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428868"/>
            <a:ext cx="2285996" cy="150019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28684" name="Picture 12" descr="http://www.ru.all.biz/img/ru/service_catalog/middle/9856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214290"/>
            <a:ext cx="2571768" cy="157163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2" name="Picture 3" descr="C:\Users\comp\Desktop\00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54643">
            <a:off x="3175646" y="2559002"/>
            <a:ext cx="2111126" cy="1960331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22530" name="Picture 2" descr="http://rukodeliehobbi.ru/images/mim_hobby/raznovid_bumagi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4286232"/>
            <a:ext cx="2214578" cy="1714536"/>
          </a:xfrm>
          <a:prstGeom prst="rect">
            <a:avLst/>
          </a:prstGeom>
          <a:noFill/>
        </p:spPr>
      </p:pic>
      <p:pic>
        <p:nvPicPr>
          <p:cNvPr id="22534" name="Picture 6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4357694"/>
            <a:ext cx="2428892" cy="171451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71472" y="6357958"/>
            <a:ext cx="1524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упаковочная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910" y="385762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газетная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6" name="Picture 8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5575" y="214290"/>
            <a:ext cx="2416161" cy="1643085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85786" y="192880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писчая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8" name="Picture 10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86116" y="214290"/>
            <a:ext cx="2428892" cy="1590698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3643306" y="192880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обойная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40" name="Picture 12" descr="Разновидности бумаги - основные материалы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57950" y="2500306"/>
            <a:ext cx="2428892" cy="1214446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6786578" y="200024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типографская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29454" y="392906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калька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43768" y="614364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картон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46" name="Picture 18" descr="https://static-eu.insales.ru/images/products/1/2619/81594939/large_%D0%BF%D0%BB%D0%B0%D1%82%D0%BE%D1%87%D0%BA%D0%B8_%D1%88%D0%B5%D0%BB%D0%BA_10%D0%A510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929198"/>
            <a:ext cx="3071834" cy="1428760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3929058" y="628652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санитарная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293</Words>
  <Application>Microsoft Office PowerPoint</Application>
  <PresentationFormat>Экран (4:3)</PresentationFormat>
  <Paragraphs>104</Paragraphs>
  <Slides>22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ТРИЗ- игра «Чудесный экран»   </vt:lpstr>
      <vt:lpstr>Тема: «БУМАГА» Цель: развивать системное мышление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ТРИЗ- игра «чудесный экран»</dc:title>
  <dc:creator>comp</dc:creator>
  <cp:lastModifiedBy>comp</cp:lastModifiedBy>
  <cp:revision>68</cp:revision>
  <dcterms:created xsi:type="dcterms:W3CDTF">2017-01-23T11:24:08Z</dcterms:created>
  <dcterms:modified xsi:type="dcterms:W3CDTF">2017-01-25T11:59:37Z</dcterms:modified>
</cp:coreProperties>
</file>