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81" r:id="rId6"/>
    <p:sldId id="280" r:id="rId7"/>
    <p:sldId id="279" r:id="rId8"/>
    <p:sldId id="277" r:id="rId9"/>
    <p:sldId id="278" r:id="rId10"/>
    <p:sldId id="275" r:id="rId11"/>
    <p:sldId id="284" r:id="rId12"/>
    <p:sldId id="283" r:id="rId13"/>
    <p:sldId id="282" r:id="rId14"/>
    <p:sldId id="288" r:id="rId15"/>
    <p:sldId id="291" r:id="rId16"/>
    <p:sldId id="290" r:id="rId17"/>
    <p:sldId id="289" r:id="rId18"/>
    <p:sldId id="300" r:id="rId19"/>
    <p:sldId id="299" r:id="rId20"/>
    <p:sldId id="298" r:id="rId21"/>
    <p:sldId id="297" r:id="rId22"/>
    <p:sldId id="296" r:id="rId23"/>
    <p:sldId id="295" r:id="rId24"/>
    <p:sldId id="294" r:id="rId25"/>
    <p:sldId id="293" r:id="rId26"/>
    <p:sldId id="274" r:id="rId27"/>
  </p:sldIdLst>
  <p:sldSz cx="9144000" cy="6858000" type="screen4x3"/>
  <p:notesSz cx="6669088" cy="97742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7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img-2007-07.photosight.ru/04/2179986.jpg" TargetMode="Externa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hyperlink" Target="http://img-fotki.yandex.ru/get/4523/83602574.0/0_78312_a88a1c34_XL" TargetMode="External"/><Relationship Id="rId7" Type="http://schemas.openxmlformats.org/officeDocument/2006/relationships/hyperlink" Target="http://www.smolensk2.ru/images/img_16971.jpg" TargetMode="Externa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hyperlink" Target="http://i021.radikal.ru/1012/52/6b916e43ac93t.jpg" TargetMode="Externa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://dic.academic.ru/pictures/wiki/files/84/Trollius-o55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hyperlink" Target="http://flower.onego.ru/lukov/enc_4727.jpg" TargetMode="External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hyperlink" Target="http://zveruhki.ucoz.com/foto/manki/2.jpg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hyperlink" Target="http://img15.nnm.ru/2/3/e/8/3/6391cec14e7c664ee77784e06e9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hyperlink" Target="http://dino.rasdva.ru/attachments/CropImages/d16f456a758853ecb2f7aa6bbb96413c.jpeg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boutanimals.ru/Ads/photo/271006.jpg" TargetMode="External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hyperlink" Target="http://img11.nnm.ru/5/5/0/7/a/6696f297298f4515bfd7a0f1cb8.jpg" TargetMode="External"/><Relationship Id="rId4" Type="http://schemas.openxmlformats.org/officeDocument/2006/relationships/image" Target="../media/image3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hyperlink" Target="http://max-geolog.narod.ru/zuk_olen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hyperlink" Target="http://www.media-kuban.ru/images/thumbs/7/6/3/46367_original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nature.air.ru/picture/mammal/1-52.jpg" TargetMode="External"/><Relationship Id="rId3" Type="http://schemas.openxmlformats.org/officeDocument/2006/relationships/image" Target="../media/image39.png"/><Relationship Id="rId7" Type="http://schemas.openxmlformats.org/officeDocument/2006/relationships/image" Target="../media/image41.jpeg"/><Relationship Id="rId2" Type="http://schemas.openxmlformats.org/officeDocument/2006/relationships/hyperlink" Target="http://www.lebza.ru/published/publicdata/LEBZA/attachments/SC/products_pictures/large_igrushka_deti_78.gi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natureworld.ru/misc/carnivore/fret/mustela_nigripes_01.jpg" TargetMode="External"/><Relationship Id="rId5" Type="http://schemas.openxmlformats.org/officeDocument/2006/relationships/image" Target="../media/image40.jpeg"/><Relationship Id="rId4" Type="http://schemas.openxmlformats.org/officeDocument/2006/relationships/hyperlink" Target="http://static.diary.ru/userdir/3/1/9/5/319559/39757034.jpg" TargetMode="External"/><Relationship Id="rId9" Type="http://schemas.openxmlformats.org/officeDocument/2006/relationships/image" Target="../media/image4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7" Type="http://schemas.openxmlformats.org/officeDocument/2006/relationships/image" Target="../media/image46.jpeg"/><Relationship Id="rId2" Type="http://schemas.openxmlformats.org/officeDocument/2006/relationships/hyperlink" Target="http://dic.academic.ru/pictures/wiki/files/115/salzkatze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hyperlink" Target="http://helpanimal.ucoz.ru/_ph/4/2/220187008.jpg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hyperlink" Target="http://www.ljplus.ru/img4/b/u/burmat0ff/bfefa62e98e4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themanyfacesofspaces.com/Quagga_op_800x629.jpg" TargetMode="External"/><Relationship Id="rId3" Type="http://schemas.openxmlformats.org/officeDocument/2006/relationships/image" Target="../media/image6.jpeg"/><Relationship Id="rId7" Type="http://schemas.openxmlformats.org/officeDocument/2006/relationships/image" Target="../media/image8.jpeg"/><Relationship Id="rId2" Type="http://schemas.openxmlformats.org/officeDocument/2006/relationships/hyperlink" Target="http://dobrochan.ru/src/jpg/0909/125312040355101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21region.org/uploads/posts/2011-08/1314250759_1.jpg" TargetMode="External"/><Relationship Id="rId5" Type="http://schemas.openxmlformats.org/officeDocument/2006/relationships/image" Target="../media/image7.jpeg"/><Relationship Id="rId4" Type="http://schemas.openxmlformats.org/officeDocument/2006/relationships/hyperlink" Target="http://turometr.ru/uploads/images/31/b2/bd/1183/9f51f5302e.jpg" TargetMode="External"/><Relationship Id="rId9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1.bp.blogspot.com/_JHklTiXb3O8/S9RESN4iKKI/AAAAAAAABL4/4teZJgJ4Lp0/s320/tarpan1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zverki.org/wp-content/uploads/2010/09/0_103d7_612626cb_XL.jpeg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hyperlink" Target="http://img15.nnm.ru/8/a/8/a/0/871bcb37782aebf0cf5d66b5235.jpg" TargetMode="Externa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kroko.narod.ru/image/1/croc2s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hyperlink" Target="http://mulka.ru/uploads/posts4/14146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628" y="1428736"/>
            <a:ext cx="4000528" cy="2500330"/>
          </a:xfrm>
        </p:spPr>
        <p:txBody>
          <a:bodyPr>
            <a:noAutofit/>
          </a:bodyPr>
          <a:lstStyle/>
          <a:p>
            <a:pPr algn="ctr"/>
            <a:r>
              <a:rPr lang="ru-RU" sz="5500" b="1" dirty="0" smtClean="0">
                <a:solidFill>
                  <a:srgbClr val="FF0000"/>
                </a:solidFill>
              </a:rPr>
              <a:t>«Красная книга России»</a:t>
            </a:r>
            <a:endParaRPr lang="ru-RU" sz="5500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680" y="5301208"/>
            <a:ext cx="6852730" cy="1080120"/>
          </a:xfrm>
        </p:spPr>
        <p:txBody>
          <a:bodyPr>
            <a:normAutofit lnSpcReduction="10000"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П</a:t>
            </a:r>
            <a:r>
              <a:rPr lang="ru-RU" sz="14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одготовил</a:t>
            </a:r>
            <a:r>
              <a:rPr lang="ru-RU" sz="14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:    </a:t>
            </a:r>
            <a:r>
              <a:rPr lang="ru-RU" sz="1400" dirty="0" err="1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Дегерт</a:t>
            </a:r>
            <a:r>
              <a:rPr lang="ru-RU" sz="14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4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Саша, 6 лет</a:t>
            </a:r>
          </a:p>
          <a:p>
            <a:pPr algn="l"/>
            <a:r>
              <a:rPr lang="ru-RU" sz="14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обучающийся подготовительной группы МБДОУ ЦРР </a:t>
            </a:r>
            <a:r>
              <a:rPr lang="ru-RU" sz="1400" dirty="0" err="1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д</a:t>
            </a:r>
            <a:r>
              <a:rPr lang="ru-RU" sz="14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/с «Танюша»</a:t>
            </a:r>
          </a:p>
          <a:p>
            <a:pPr algn="l"/>
            <a:r>
              <a:rPr lang="ru-RU" sz="14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400" dirty="0" err="1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пгт</a:t>
            </a:r>
            <a:r>
              <a:rPr lang="ru-RU" sz="14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 Федоровский, </a:t>
            </a:r>
            <a:r>
              <a:rPr lang="ru-RU" sz="1400" dirty="0" err="1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Сургутского</a:t>
            </a:r>
            <a:r>
              <a:rPr lang="ru-RU" sz="14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района, </a:t>
            </a:r>
            <a:r>
              <a:rPr lang="ru-RU" sz="1400" dirty="0" err="1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ХМАО-Югра</a:t>
            </a:r>
            <a:r>
              <a:rPr lang="ru-RU" sz="14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1400" dirty="0" smtClean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l"/>
            <a:r>
              <a:rPr lang="ru-RU" sz="14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куратор: педагог-психолог, </a:t>
            </a:r>
            <a:r>
              <a:rPr lang="ru-RU" sz="1400" dirty="0" err="1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Курдюкова</a:t>
            </a:r>
            <a:r>
              <a:rPr lang="ru-RU" sz="14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Светлана Анатольевна</a:t>
            </a:r>
            <a:endParaRPr lang="ru-RU" sz="1400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2850030" y="6215082"/>
            <a:ext cx="4079424" cy="432048"/>
          </a:xfrm>
          <a:prstGeom prst="rect">
            <a:avLst/>
          </a:prstGeom>
        </p:spPr>
        <p:txBody>
          <a:bodyPr tIns="0">
            <a:normAutofit/>
          </a:bodyPr>
          <a:lstStyle/>
          <a:p>
            <a:pPr marL="27432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0244" name="AutoShape 4" descr="ÐÐ°ÑÑÐ¸Ð½ÐºÐ¸ Ð¿Ð¾ Ð·Ð°Ð¿ÑÐ¾ÑÑ Ð¾Ð±Ð»Ð¾Ð¶ÐºÐ° ÐºÑÐ°ÑÐ½Ð¾Ð¹ ÐºÐ½Ð¸Ð³Ð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46" name="AutoShape 6" descr="ÐÐ°ÑÑÐ¸Ð½ÐºÐ¸ Ð¿Ð¾ Ð·Ð°Ð¿ÑÐ¾ÑÑ Ð¾Ð±Ð»Ð¾Ð¶ÐºÐ° ÐºÑÐ°ÑÐ½Ð¾Ð¹ ÐºÐ½Ð¸Ð³Ð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48" name="AutoShape 8" descr="ÐÐ°ÑÑÐ¸Ð½ÐºÐ¸ Ð¿Ð¾ Ð·Ð°Ð¿ÑÐ¾ÑÑ Ð¾Ð±Ð»Ð¾Ð¶ÐºÐ° ÐºÑÐ°ÑÐ½Ð¾Ð¹ ÐºÐ½Ð¸Ð³Ð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50" name="AutoShape 10" descr="ÐÐ°ÑÑÐ¸Ð½ÐºÐ¸ Ð¿Ð¾ Ð·Ð°Ð¿ÑÐ¾ÑÑ Ð¾Ð±Ð»Ð¾Ð¶ÐºÐ° ÐºÑÐ°ÑÐ½Ð¾Ð¹ ÐºÐ½Ð¸Ð³Ð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52" name="Picture 12" descr="ÐÐ°ÑÑÐ¸Ð½ÐºÐ¸ Ð¿Ð¾ Ð·Ð°Ð¿ÑÐ¾ÑÑ Ð¾Ð±Ð»Ð¾Ð¶ÐºÐ° ÐºÑÐ°ÑÐ½Ð¾Ð¹ ÐºÐ½Ð¸Ð³Ð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550882"/>
            <a:ext cx="3571900" cy="46017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1214414" y="5857892"/>
            <a:ext cx="3571900" cy="326647"/>
          </a:xfrm>
        </p:spPr>
        <p:txBody>
          <a:bodyPr>
            <a:noAutofit/>
          </a:bodyPr>
          <a:lstStyle/>
          <a:p>
            <a:pPr marL="365760" indent="-283464">
              <a:lnSpc>
                <a:spcPct val="80000"/>
              </a:lnSpc>
              <a:spcBef>
                <a:spcPts val="600"/>
              </a:spcBef>
              <a:buClr>
                <a:schemeClr val="accent1"/>
              </a:buClr>
              <a:buSzPct val="80000"/>
            </a:pPr>
            <a:r>
              <a:rPr lang="ru-RU" sz="2300" b="1" dirty="0" smtClean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лилия водная белая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5500694" y="357166"/>
            <a:ext cx="3500462" cy="857256"/>
          </a:xfrm>
          <a:prstGeom prst="rect">
            <a:avLst/>
          </a:prstGeom>
        </p:spPr>
        <p:txBody>
          <a:bodyPr>
            <a:no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ru-RU" sz="2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Башмачок настоящий </a:t>
            </a:r>
          </a:p>
          <a:p>
            <a:pPr marL="365760" marR="0" lvl="0" indent="-283464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ru-RU" sz="2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«Венерин башмачок»</a:t>
            </a:r>
          </a:p>
        </p:txBody>
      </p:sp>
      <p:pic>
        <p:nvPicPr>
          <p:cNvPr id="6" name="Picture 5" descr="information_items_287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8583" y="428604"/>
            <a:ext cx="4202111" cy="3189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Картинка 10 из 991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3000372"/>
            <a:ext cx="4136640" cy="3206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0"/>
            <a:ext cx="8143900" cy="6857999"/>
          </a:xfrm>
          <a:prstGeom prst="rect">
            <a:avLst/>
          </a:prstGeom>
          <a:solidFill>
            <a:srgbClr val="FFFF00"/>
          </a:solidFill>
        </p:spPr>
        <p:txBody>
          <a:bodyPr>
            <a:noAutofit/>
          </a:bodyPr>
          <a:lstStyle/>
          <a:p>
            <a:pPr algn="ctr">
              <a:spcBef>
                <a:spcPct val="50000"/>
              </a:spcBef>
            </a:pPr>
            <a:endParaRPr lang="ru-RU" sz="5000" b="1" dirty="0" smtClean="0">
              <a:latin typeface="Arial" pitchFamily="34" charset="0"/>
              <a:cs typeface="Arial" pitchFamily="34" charset="0"/>
            </a:endParaRPr>
          </a:p>
          <a:p>
            <a:pPr algn="ctr">
              <a:spcBef>
                <a:spcPct val="50000"/>
              </a:spcBef>
            </a:pPr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ru-RU" sz="5000" b="1" dirty="0" smtClean="0">
                <a:latin typeface="Arial" pitchFamily="34" charset="0"/>
                <a:cs typeface="Arial" pitchFamily="34" charset="0"/>
              </a:rPr>
              <a:t>Животные и растения, количество которых быстро снижается!</a:t>
            </a:r>
            <a:endParaRPr lang="ru-RU" sz="50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drofa3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1" y="214290"/>
            <a:ext cx="3174993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6500826" y="2786058"/>
            <a:ext cx="1237839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500" b="1" dirty="0">
                <a:latin typeface="Arial" pitchFamily="34" charset="0"/>
                <a:cs typeface="Arial" pitchFamily="34" charset="0"/>
              </a:rPr>
              <a:t>дрофа</a:t>
            </a:r>
          </a:p>
        </p:txBody>
      </p:sp>
      <p:pic>
        <p:nvPicPr>
          <p:cNvPr id="4" name="Picture 8" descr="Картинка 2 из 19195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9124" y="3305195"/>
            <a:ext cx="4285645" cy="2838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5000628" y="6143644"/>
            <a:ext cx="3282822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500" b="1" dirty="0" err="1">
                <a:latin typeface="Arial" pitchFamily="34" charset="0"/>
                <a:cs typeface="Arial" pitchFamily="34" charset="0"/>
              </a:rPr>
              <a:t>розовый</a:t>
            </a:r>
            <a:r>
              <a:rPr lang="ru-RU" sz="2500" b="1" dirty="0">
                <a:latin typeface="Arial" pitchFamily="34" charset="0"/>
                <a:cs typeface="Arial" pitchFamily="34" charset="0"/>
              </a:rPr>
              <a:t> фламинго</a:t>
            </a:r>
          </a:p>
        </p:txBody>
      </p:sp>
      <p:pic>
        <p:nvPicPr>
          <p:cNvPr id="6" name="Picture 11" descr="Картинка 12 из 2873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85852" y="214290"/>
            <a:ext cx="3929090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14"/>
          <p:cNvSpPr>
            <a:spLocks noChangeArrowheads="1"/>
          </p:cNvSpPr>
          <p:nvPr/>
        </p:nvSpPr>
        <p:spPr bwMode="auto">
          <a:xfrm>
            <a:off x="2428860" y="2786058"/>
            <a:ext cx="1554208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500" b="1" dirty="0">
                <a:latin typeface="Arial" pitchFamily="34" charset="0"/>
                <a:cs typeface="Arial" pitchFamily="34" charset="0"/>
              </a:rPr>
              <a:t>джейран</a:t>
            </a:r>
          </a:p>
        </p:txBody>
      </p:sp>
      <p:sp>
        <p:nvSpPr>
          <p:cNvPr id="8" name="Rectangle 15"/>
          <p:cNvSpPr>
            <a:spLocks noChangeArrowheads="1"/>
          </p:cNvSpPr>
          <p:nvPr/>
        </p:nvSpPr>
        <p:spPr bwMode="auto">
          <a:xfrm>
            <a:off x="1643042" y="6143644"/>
            <a:ext cx="2209259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500" b="1" dirty="0">
                <a:latin typeface="Arial" pitchFamily="34" charset="0"/>
                <a:cs typeface="Arial" pitchFamily="34" charset="0"/>
              </a:rPr>
              <a:t>чёрный аист</a:t>
            </a:r>
          </a:p>
        </p:txBody>
      </p:sp>
      <p:pic>
        <p:nvPicPr>
          <p:cNvPr id="9" name="Picture 17" descr="Картинка 2 из 5644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285852" y="3286124"/>
            <a:ext cx="2786082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5500694" y="2786058"/>
            <a:ext cx="2857520" cy="581025"/>
          </a:xfrm>
        </p:spPr>
        <p:txBody>
          <a:bodyPr>
            <a:normAutofit/>
          </a:bodyPr>
          <a:lstStyle/>
          <a:p>
            <a:pPr eaLnBrk="1" hangingPunct="1"/>
            <a:r>
              <a:rPr lang="ru-RU" sz="2500" b="1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тюльпан </a:t>
            </a:r>
            <a:r>
              <a:rPr lang="ru-RU" sz="2500" b="1" dirty="0" err="1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шренка</a:t>
            </a:r>
            <a:endParaRPr lang="ru-RU" sz="2500" b="1" dirty="0" smtClean="0">
              <a:solidFill>
                <a:schemeClr val="tx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3" name="Picture 5" descr="Картинка 5 из 5976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1071546"/>
            <a:ext cx="3284541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12"/>
          <p:cNvSpPr>
            <a:spLocks noChangeArrowheads="1"/>
          </p:cNvSpPr>
          <p:nvPr/>
        </p:nvSpPr>
        <p:spPr bwMode="auto">
          <a:xfrm>
            <a:off x="5666083" y="6072206"/>
            <a:ext cx="2835007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ru-RU" sz="2500" b="1" dirty="0" smtClean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рябчик большой</a:t>
            </a:r>
          </a:p>
        </p:txBody>
      </p:sp>
      <p:pic>
        <p:nvPicPr>
          <p:cNvPr id="5" name="Picture 14" descr="1271929916_1249879578_ryabchik-i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4" y="3429000"/>
            <a:ext cx="3571900" cy="2633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6" descr="Картинка 5 из 495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43504" y="326780"/>
            <a:ext cx="3571900" cy="2530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17"/>
          <p:cNvSpPr>
            <a:spLocks noChangeArrowheads="1"/>
          </p:cNvSpPr>
          <p:nvPr/>
        </p:nvSpPr>
        <p:spPr bwMode="auto">
          <a:xfrm>
            <a:off x="1868484" y="5357826"/>
            <a:ext cx="2274888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500" b="1" dirty="0" smtClean="0">
                <a:latin typeface="Arial" pitchFamily="34" charset="0"/>
                <a:cs typeface="Arial" pitchFamily="34" charset="0"/>
              </a:rPr>
              <a:t>купальница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0"/>
            <a:ext cx="8143900" cy="6857999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>
            <a:noAutofit/>
          </a:bodyPr>
          <a:lstStyle/>
          <a:p>
            <a:pPr algn="ctr">
              <a:spcBef>
                <a:spcPct val="50000"/>
              </a:spcBef>
            </a:pPr>
            <a:endParaRPr lang="ru-RU" sz="5000" b="1" dirty="0" smtClean="0">
              <a:latin typeface="Arial" pitchFamily="34" charset="0"/>
              <a:cs typeface="Arial" pitchFamily="34" charset="0"/>
            </a:endParaRPr>
          </a:p>
          <a:p>
            <a:pPr algn="ctr">
              <a:spcBef>
                <a:spcPct val="50000"/>
              </a:spcBef>
            </a:pPr>
            <a:endParaRPr lang="ru-RU" sz="5000" b="1" dirty="0" smtClean="0">
              <a:latin typeface="Arial" pitchFamily="34" charset="0"/>
              <a:cs typeface="Arial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ru-RU" sz="5000" b="1" dirty="0" smtClean="0">
                <a:latin typeface="Arial" pitchFamily="34" charset="0"/>
                <a:cs typeface="Arial" pitchFamily="34" charset="0"/>
              </a:rPr>
              <a:t>Животные и растения, которые до сих пор мало изучены! </a:t>
            </a:r>
            <a:endParaRPr lang="ru-RU" sz="50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5429256" y="2928934"/>
            <a:ext cx="2819400" cy="365125"/>
          </a:xfrm>
        </p:spPr>
        <p:txBody>
          <a:bodyPr>
            <a:noAutofit/>
          </a:bodyPr>
          <a:lstStyle/>
          <a:p>
            <a:pPr marL="365760" indent="-283464">
              <a:spcBef>
                <a:spcPts val="600"/>
              </a:spcBef>
              <a:buClr>
                <a:schemeClr val="accent1"/>
              </a:buClr>
              <a:buSzPct val="80000"/>
            </a:pPr>
            <a:r>
              <a:rPr lang="ru-RU" sz="2500" b="1" dirty="0" smtClean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ирис сибирский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5214942" y="6143644"/>
            <a:ext cx="3357586" cy="460375"/>
          </a:xfrm>
          <a:prstGeom prst="rect">
            <a:avLst/>
          </a:prstGeom>
        </p:spPr>
        <p:txBody>
          <a:bodyPr>
            <a:no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ru-RU" sz="25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тасманский</a:t>
            </a:r>
            <a:r>
              <a:rPr kumimoji="0" lang="ru-RU" sz="2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дьявол </a:t>
            </a:r>
          </a:p>
        </p:txBody>
      </p:sp>
      <p:pic>
        <p:nvPicPr>
          <p:cNvPr id="4" name="Picture 5" descr="File17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285728"/>
            <a:ext cx="3905277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1267788327_trektasdevi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3500438"/>
            <a:ext cx="3214710" cy="262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4500563" y="630872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b="1"/>
          </a:p>
        </p:txBody>
      </p:sp>
      <p:sp>
        <p:nvSpPr>
          <p:cNvPr id="7" name="Rectangle 11"/>
          <p:cNvSpPr>
            <a:spLocks noChangeArrowheads="1"/>
          </p:cNvSpPr>
          <p:nvPr/>
        </p:nvSpPr>
        <p:spPr bwMode="auto">
          <a:xfrm>
            <a:off x="1571604" y="5666590"/>
            <a:ext cx="2829172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marL="365760" indent="-283464">
              <a:spcBef>
                <a:spcPts val="600"/>
              </a:spcBef>
              <a:buClr>
                <a:schemeClr val="accent1"/>
              </a:buClr>
              <a:buSzPct val="80000"/>
            </a:pPr>
            <a:r>
              <a:rPr lang="ru-RU" sz="2500" b="1" dirty="0" smtClean="0">
                <a:latin typeface="Arial" pitchFamily="34" charset="0"/>
                <a:cs typeface="Arial" pitchFamily="34" charset="0"/>
              </a:rPr>
              <a:t>горная горилла </a:t>
            </a:r>
          </a:p>
        </p:txBody>
      </p:sp>
      <p:pic>
        <p:nvPicPr>
          <p:cNvPr id="8" name="Picture 13" descr="Картинка 146 из 2116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95833" y="1094558"/>
            <a:ext cx="3343298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5286380" y="6072206"/>
            <a:ext cx="3101970" cy="5334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ru-RU" sz="2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большая панда</a:t>
            </a:r>
            <a:r>
              <a:rPr kumimoji="0" lang="ru-RU" sz="2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3" name="Picture 5" descr="Зверь, берегись! Человек идет">
            <a:hlinkClick r:id="rId2" tooltip="Оригинальный размер изображения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11968" y="428604"/>
            <a:ext cx="3117156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1071538" y="4000504"/>
            <a:ext cx="3586944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500" b="1" dirty="0" smtClean="0">
                <a:latin typeface="Arial" pitchFamily="34" charset="0"/>
                <a:cs typeface="Arial" pitchFamily="34" charset="0"/>
              </a:rPr>
              <a:t>гигантская бурозубка</a:t>
            </a:r>
          </a:p>
        </p:txBody>
      </p:sp>
      <p:pic>
        <p:nvPicPr>
          <p:cNvPr id="5" name="Picture 8" descr="Картинка 70 из 183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4876" y="1500174"/>
            <a:ext cx="4112218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000100" y="0"/>
            <a:ext cx="8143900" cy="6857999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>
              <a:spcBef>
                <a:spcPct val="50000"/>
              </a:spcBef>
            </a:pPr>
            <a:endParaRPr lang="ru-RU" sz="5000" b="1" dirty="0" smtClean="0">
              <a:latin typeface="Arial" pitchFamily="34" charset="0"/>
              <a:cs typeface="Arial" pitchFamily="34" charset="0"/>
            </a:endParaRPr>
          </a:p>
          <a:p>
            <a:pPr algn="ctr">
              <a:spcBef>
                <a:spcPct val="50000"/>
              </a:spcBef>
            </a:pPr>
            <a:endParaRPr lang="ru-RU" sz="3000" b="1" dirty="0" smtClean="0">
              <a:latin typeface="Arial" pitchFamily="34" charset="0"/>
              <a:cs typeface="Arial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ru-RU" sz="5000" b="1" dirty="0" smtClean="0">
                <a:latin typeface="Arial" pitchFamily="34" charset="0"/>
                <a:cs typeface="Arial" pitchFamily="34" charset="0"/>
              </a:rPr>
              <a:t>Животные и растения, численность которых всегда была невелика! </a:t>
            </a:r>
            <a:endParaRPr lang="ru-RU" sz="50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2559047" y="2925762"/>
            <a:ext cx="1584325" cy="4318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lang="ru-RU" sz="2500" b="1" dirty="0" smtClean="0">
                <a:latin typeface="Arial" pitchFamily="34" charset="0"/>
                <a:cs typeface="Arial" pitchFamily="34" charset="0"/>
              </a:rPr>
              <a:t>г</a:t>
            </a:r>
            <a:r>
              <a:rPr kumimoji="0" lang="ru-RU" sz="25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епард</a:t>
            </a:r>
            <a:endParaRPr kumimoji="0" lang="ru-RU" sz="2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5" descr="КРАСНАЯ КНИГА (семейство гепардов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428604"/>
            <a:ext cx="3325309" cy="2493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5225090" y="2951946"/>
            <a:ext cx="3490314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500" b="1" dirty="0" err="1">
                <a:latin typeface="Arial" pitchFamily="34" charset="0"/>
                <a:cs typeface="Arial" pitchFamily="34" charset="0"/>
              </a:rPr>
              <a:t>краснозобая</a:t>
            </a:r>
            <a:r>
              <a:rPr lang="ru-RU" sz="2500" b="1" dirty="0">
                <a:latin typeface="Arial" pitchFamily="34" charset="0"/>
                <a:cs typeface="Arial" pitchFamily="34" charset="0"/>
              </a:rPr>
              <a:t> казарка</a:t>
            </a:r>
          </a:p>
        </p:txBody>
      </p:sp>
      <p:pic>
        <p:nvPicPr>
          <p:cNvPr id="5" name="Picture 8" descr="Картинка 5 из 1330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7818" y="428604"/>
            <a:ext cx="3208365" cy="2521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2857488" y="6143644"/>
            <a:ext cx="4453848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500" b="1" dirty="0">
                <a:latin typeface="Arial" pitchFamily="34" charset="0"/>
                <a:cs typeface="Arial" pitchFamily="34" charset="0"/>
              </a:rPr>
              <a:t>высоколобый бутылконос</a:t>
            </a:r>
          </a:p>
        </p:txBody>
      </p:sp>
      <p:pic>
        <p:nvPicPr>
          <p:cNvPr id="7" name="Picture 11" descr="Зверь, берегись! Человек идет">
            <a:hlinkClick r:id="rId5" tooltip="Оригинальный размер изображения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57554" y="3500438"/>
            <a:ext cx="3513150" cy="264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6365910" y="5494354"/>
            <a:ext cx="2011368" cy="292100"/>
          </a:xfrm>
        </p:spPr>
        <p:txBody>
          <a:bodyPr>
            <a:noAutofit/>
          </a:bodyPr>
          <a:lstStyle/>
          <a:p>
            <a:pPr marL="365760" indent="-283464">
              <a:lnSpc>
                <a:spcPct val="80000"/>
              </a:lnSpc>
              <a:spcBef>
                <a:spcPts val="600"/>
              </a:spcBef>
              <a:buClr>
                <a:schemeClr val="accent1"/>
              </a:buClr>
              <a:buSzPct val="80000"/>
            </a:pPr>
            <a:r>
              <a:rPr lang="ru-RU" sz="2500" b="1" dirty="0" smtClean="0">
                <a:solidFill>
                  <a:schemeClr val="tx1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лук косой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403473" y="3286124"/>
            <a:ext cx="1882775" cy="320675"/>
          </a:xfrm>
          <a:prstGeom prst="rect">
            <a:avLst/>
          </a:prstGeom>
        </p:spPr>
        <p:txBody>
          <a:bodyPr>
            <a:no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ru-RU" sz="2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жук олень</a:t>
            </a:r>
          </a:p>
        </p:txBody>
      </p:sp>
      <p:pic>
        <p:nvPicPr>
          <p:cNvPr id="4" name="Picture 5" descr="Картинка 9 из 333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285728"/>
            <a:ext cx="3357586" cy="304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2564414" y="6264495"/>
            <a:ext cx="154529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marL="365760" indent="-283464">
              <a:lnSpc>
                <a:spcPct val="80000"/>
              </a:lnSpc>
              <a:spcBef>
                <a:spcPts val="600"/>
              </a:spcBef>
              <a:buClr>
                <a:schemeClr val="accent1"/>
              </a:buClr>
              <a:buSzPct val="80000"/>
            </a:pPr>
            <a:r>
              <a:rPr lang="ru-RU" sz="2500" b="1" dirty="0" smtClean="0">
                <a:latin typeface="Arial" pitchFamily="34" charset="0"/>
                <a:cs typeface="Arial" pitchFamily="34" charset="0"/>
              </a:rPr>
              <a:t>вырезуб </a:t>
            </a:r>
          </a:p>
        </p:txBody>
      </p:sp>
      <p:pic>
        <p:nvPicPr>
          <p:cNvPr id="6" name="Picture 8" descr="Картинка 1 из 477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43042" y="3816370"/>
            <a:ext cx="3357586" cy="239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3" descr="File050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05510" y="993760"/>
            <a:ext cx="2838456" cy="4435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2"/>
          <p:cNvSpPr txBox="1">
            <a:spLocks/>
          </p:cNvSpPr>
          <p:nvPr/>
        </p:nvSpPr>
        <p:spPr>
          <a:xfrm>
            <a:off x="1547664" y="142852"/>
            <a:ext cx="7128792" cy="720080"/>
          </a:xfrm>
          <a:prstGeom prst="rect">
            <a:avLst/>
          </a:prstGeom>
        </p:spPr>
        <p:txBody>
          <a:bodyPr>
            <a:noAutofit/>
          </a:bodyPr>
          <a:lstStyle/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Что такое красная книга?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71538" y="785794"/>
            <a:ext cx="785818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Красная книга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 — </a:t>
            </a:r>
          </a:p>
          <a:p>
            <a:pPr algn="ctr"/>
            <a:r>
              <a:rPr lang="ru-RU" sz="3200" b="1" dirty="0" smtClean="0">
                <a:latin typeface="Arial" pitchFamily="34" charset="0"/>
                <a:cs typeface="Arial" pitchFamily="34" charset="0"/>
              </a:rPr>
              <a:t>список редких животных,</a:t>
            </a:r>
          </a:p>
          <a:p>
            <a:pPr algn="ctr"/>
            <a:r>
              <a:rPr lang="ru-RU" sz="3200" b="1" dirty="0" smtClean="0">
                <a:latin typeface="Arial" pitchFamily="34" charset="0"/>
                <a:cs typeface="Arial" pitchFamily="34" charset="0"/>
              </a:rPr>
              <a:t>растений и грибов, которые находятся под угрозой исчезновения.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1000100" y="2857496"/>
            <a:ext cx="4714908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5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Рассказывает, какие виды животных и растений в опасности</a:t>
            </a:r>
            <a:endParaRPr lang="ru-RU" sz="25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000100" y="4143380"/>
            <a:ext cx="485778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Призывает изучать редкие виды растений и животных 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4572000" y="5214950"/>
            <a:ext cx="4357718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5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Советует, как сохранить редкие виды растений и животных</a:t>
            </a:r>
          </a:p>
        </p:txBody>
      </p:sp>
      <p:pic>
        <p:nvPicPr>
          <p:cNvPr id="9220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2928934"/>
            <a:ext cx="2916800" cy="2179266"/>
          </a:xfrm>
          <a:prstGeom prst="rect">
            <a:avLst/>
          </a:prstGeom>
          <a:noFill/>
        </p:spPr>
      </p:pic>
      <p:pic>
        <p:nvPicPr>
          <p:cNvPr id="9224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4954147"/>
            <a:ext cx="1653692" cy="1689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0"/>
            <a:ext cx="8143900" cy="6858000"/>
          </a:xfrm>
          <a:prstGeom prst="rect">
            <a:avLst/>
          </a:prstGeom>
          <a:solidFill>
            <a:srgbClr val="00B050"/>
          </a:solidFill>
        </p:spPr>
        <p:txBody>
          <a:bodyPr>
            <a:noAutofit/>
          </a:bodyPr>
          <a:lstStyle/>
          <a:p>
            <a:pPr algn="ctr">
              <a:spcBef>
                <a:spcPct val="50000"/>
              </a:spcBef>
            </a:pPr>
            <a:endParaRPr lang="ru-RU" sz="5000" b="1" dirty="0" smtClean="0">
              <a:solidFill>
                <a:srgbClr val="6600CC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ru-RU" sz="5000" b="1" dirty="0" smtClean="0">
                <a:latin typeface="Arial" pitchFamily="34" charset="0"/>
                <a:cs typeface="Arial" pitchFamily="34" charset="0"/>
              </a:rPr>
              <a:t>Животные и растения, которых удалось спасти от вымирания и сохранить их численность.</a:t>
            </a:r>
            <a:endParaRPr lang="ru-RU" sz="50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2071670" y="2928934"/>
            <a:ext cx="2312980" cy="388938"/>
          </a:xfrm>
          <a:prstGeom prst="rect">
            <a:avLst/>
          </a:prstGeom>
        </p:spPr>
        <p:txBody>
          <a:bodyPr>
            <a:no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ru-RU" sz="2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речной бобр</a:t>
            </a:r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6572264" y="2928934"/>
            <a:ext cx="1033809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5760" indent="-283464">
              <a:spcBef>
                <a:spcPts val="600"/>
              </a:spcBef>
              <a:buClr>
                <a:schemeClr val="accent1"/>
              </a:buClr>
              <a:buSzPct val="80000"/>
            </a:pPr>
            <a:r>
              <a:rPr lang="ru-RU" sz="2500" b="1" dirty="0" smtClean="0">
                <a:latin typeface="Arial" pitchFamily="34" charset="0"/>
                <a:cs typeface="Arial" pitchFamily="34" charset="0"/>
              </a:rPr>
              <a:t>лось</a:t>
            </a:r>
          </a:p>
        </p:txBody>
      </p:sp>
      <p:pic>
        <p:nvPicPr>
          <p:cNvPr id="4" name="Picture 8" descr="Картинка 126 из 103014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8" y="285728"/>
            <a:ext cx="3447439" cy="2714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Картинка 11 из 6492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25128" y="285728"/>
            <a:ext cx="3818376" cy="263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1" descr="Картинка 3 из 98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429256" y="3643314"/>
            <a:ext cx="3475037" cy="2314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12"/>
          <p:cNvSpPr>
            <a:spLocks noChangeArrowheads="1"/>
          </p:cNvSpPr>
          <p:nvPr/>
        </p:nvSpPr>
        <p:spPr bwMode="auto">
          <a:xfrm>
            <a:off x="5643570" y="5929330"/>
            <a:ext cx="3122971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5760" indent="-283464">
              <a:spcBef>
                <a:spcPts val="600"/>
              </a:spcBef>
              <a:buClr>
                <a:schemeClr val="accent1"/>
              </a:buClr>
              <a:buSzPct val="80000"/>
            </a:pPr>
            <a:r>
              <a:rPr lang="ru-RU" sz="2500" b="1" dirty="0" smtClean="0">
                <a:latin typeface="Arial" pitchFamily="34" charset="0"/>
                <a:cs typeface="Arial" pitchFamily="34" charset="0"/>
              </a:rPr>
              <a:t>черноногий хорёк</a:t>
            </a:r>
          </a:p>
        </p:txBody>
      </p:sp>
      <p:sp>
        <p:nvSpPr>
          <p:cNvPr id="8" name="Rectangle 13"/>
          <p:cNvSpPr>
            <a:spLocks noChangeArrowheads="1"/>
          </p:cNvSpPr>
          <p:nvPr/>
        </p:nvSpPr>
        <p:spPr bwMode="auto">
          <a:xfrm>
            <a:off x="2174612" y="5952342"/>
            <a:ext cx="2397388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5760" indent="-283464">
              <a:spcBef>
                <a:spcPts val="600"/>
              </a:spcBef>
              <a:buClr>
                <a:schemeClr val="accent1"/>
              </a:buClr>
              <a:buSzPct val="80000"/>
            </a:pPr>
            <a:r>
              <a:rPr lang="ru-RU" sz="2500" b="1" dirty="0" smtClean="0">
                <a:latin typeface="Arial" pitchFamily="34" charset="0"/>
                <a:cs typeface="Arial" pitchFamily="34" charset="0"/>
              </a:rPr>
              <a:t>горбатый кит</a:t>
            </a:r>
          </a:p>
        </p:txBody>
      </p:sp>
      <p:pic>
        <p:nvPicPr>
          <p:cNvPr id="9" name="Picture 18" descr="Картинка 58 из 2517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327154" y="3643314"/>
            <a:ext cx="3816350" cy="2287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6143636" y="2857496"/>
            <a:ext cx="3429024" cy="652463"/>
          </a:xfrm>
        </p:spPr>
        <p:txBody>
          <a:bodyPr>
            <a:noAutofit/>
          </a:bodyPr>
          <a:lstStyle/>
          <a:p>
            <a:pPr eaLnBrk="1" hangingPunct="1"/>
            <a:r>
              <a:rPr lang="ru-RU" sz="25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осёл</a:t>
            </a:r>
            <a:r>
              <a:rPr lang="ru-RU" sz="25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дикий азиатский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214414" y="2786058"/>
            <a:ext cx="3857652" cy="668319"/>
          </a:xfrm>
          <a:prstGeom prst="rect">
            <a:avLst/>
          </a:prstGeom>
        </p:spPr>
        <p:txBody>
          <a:bodyPr>
            <a:noAutofit/>
          </a:bodyPr>
          <a:lstStyle/>
          <a:p>
            <a:pPr marL="365760" marR="0" lvl="0" indent="-283464" algn="ctr" defTabSz="914400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ru-RU" sz="2500" b="1" dirty="0" smtClean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кавказский камышовый кот</a:t>
            </a:r>
          </a:p>
        </p:txBody>
      </p:sp>
      <p:pic>
        <p:nvPicPr>
          <p:cNvPr id="5" name="Picture 5" descr="Картинка 5 из 28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285728"/>
            <a:ext cx="3386136" cy="2595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5485841" y="6072206"/>
            <a:ext cx="3015249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5760" indent="-283464">
              <a:spcBef>
                <a:spcPct val="0"/>
              </a:spcBef>
              <a:buClr>
                <a:schemeClr val="accent1"/>
              </a:buClr>
              <a:buSzPct val="80000"/>
            </a:pPr>
            <a:r>
              <a:rPr lang="ru-RU" sz="2500" b="1" dirty="0" smtClean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камышовая жаба</a:t>
            </a:r>
          </a:p>
        </p:txBody>
      </p:sp>
      <p:pic>
        <p:nvPicPr>
          <p:cNvPr id="7" name="Picture 8" descr="Картинка 25 из 29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86380" y="3714752"/>
            <a:ext cx="3254371" cy="2440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0" descr="Белый медведь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71604" y="3714752"/>
            <a:ext cx="3106728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1785918" y="6095218"/>
            <a:ext cx="2928958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65760" indent="-283464">
              <a:spcBef>
                <a:spcPct val="0"/>
              </a:spcBef>
              <a:buClr>
                <a:schemeClr val="accent1"/>
              </a:buClr>
              <a:buSzPct val="80000"/>
            </a:pPr>
            <a:r>
              <a:rPr lang="ru-RU" b="1" dirty="0"/>
              <a:t>  </a:t>
            </a:r>
            <a:r>
              <a:rPr lang="ru-RU" sz="2500" b="1" dirty="0" smtClean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белый медведь</a:t>
            </a:r>
          </a:p>
        </p:txBody>
      </p:sp>
      <p:pic>
        <p:nvPicPr>
          <p:cNvPr id="10" name="Picture 13" descr="04905005304805705505204805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72132" y="285728"/>
            <a:ext cx="2928958" cy="259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214546" y="3071810"/>
            <a:ext cx="2071702" cy="428628"/>
          </a:xfrm>
          <a:prstGeom prst="rect">
            <a:avLst/>
          </a:prstGeom>
        </p:spPr>
        <p:txBody>
          <a:bodyPr>
            <a:no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ru-RU" sz="2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выхухоль</a:t>
            </a:r>
          </a:p>
        </p:txBody>
      </p:sp>
      <p:pic>
        <p:nvPicPr>
          <p:cNvPr id="4" name="Picture 9" descr="Картинка 31 из 773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2559" y="357166"/>
            <a:ext cx="3519507" cy="2722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4" descr="04905005304805605505304905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71604" y="3643314"/>
            <a:ext cx="3467484" cy="2357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15"/>
          <p:cNvSpPr>
            <a:spLocks noChangeArrowheads="1"/>
          </p:cNvSpPr>
          <p:nvPr/>
        </p:nvSpPr>
        <p:spPr bwMode="auto">
          <a:xfrm>
            <a:off x="1928794" y="6000768"/>
            <a:ext cx="2928957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500" b="1" dirty="0" smtClean="0">
                <a:latin typeface="Arial" pitchFamily="34" charset="0"/>
                <a:cs typeface="Arial" pitchFamily="34" charset="0"/>
              </a:rPr>
              <a:t>северный олень</a:t>
            </a:r>
            <a:endParaRPr lang="ru-RU" b="1" dirty="0">
              <a:solidFill>
                <a:schemeClr val="tx2"/>
              </a:solidFill>
            </a:endParaRPr>
          </a:p>
        </p:txBody>
      </p:sp>
      <p:pic>
        <p:nvPicPr>
          <p:cNvPr id="8" name="Picture 5" descr="kit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29256" y="1142984"/>
            <a:ext cx="3325054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5572132" y="5143512"/>
            <a:ext cx="3098828" cy="5334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ru-RU" sz="2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красный коршун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71604" y="642918"/>
            <a:ext cx="7358114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5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Красная книга</a:t>
            </a:r>
            <a:r>
              <a:rPr lang="ru-RU" sz="3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ru-RU" sz="35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документ временного действия.</a:t>
            </a:r>
          </a:p>
          <a:p>
            <a:pPr algn="ctr"/>
            <a:r>
              <a:rPr lang="ru-RU" sz="35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Какие-то животные или растения могут не нуждаться в охране - их переносят на другие страницы книги!</a:t>
            </a:r>
          </a:p>
        </p:txBody>
      </p:sp>
      <p:pic>
        <p:nvPicPr>
          <p:cNvPr id="35842" name="Picture 2" descr="ÐÐ°ÑÑÐ¸Ð½ÐºÐ¸ Ð¿Ð¾ Ð·Ð°Ð¿ÑÐ¾ÑÑ Ð¿ÑÐ¾ÐµÐºÑ ÐºÑÐ°ÑÐ½Ð°Ñ ÐºÐ½Ð¸Ð³Ð° Ð´Ð»Ñ Ð´Ð¾ÑÐºÐ¾Ð»ÑÐ½Ð¸ÐºÐ¾Ð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4000504"/>
            <a:ext cx="3857652" cy="27146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0_3e805_6b71aa8c_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0"/>
            <a:ext cx="81439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214646" y="142852"/>
            <a:ext cx="5929354" cy="335758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ru-RU" sz="2500" b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Любите родную природу –</a:t>
            </a:r>
            <a:br>
              <a:rPr kumimoji="0" lang="ru-RU" sz="2500" b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</a:br>
            <a:r>
              <a:rPr kumimoji="0" lang="ru-RU" sz="2500" b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Озёра, леса и поля.</a:t>
            </a:r>
            <a:br>
              <a:rPr kumimoji="0" lang="ru-RU" sz="2500" b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</a:br>
            <a:r>
              <a:rPr kumimoji="0" lang="ru-RU" sz="2500" b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Ведь это же наша с тобою </a:t>
            </a:r>
            <a:br>
              <a:rPr kumimoji="0" lang="ru-RU" sz="2500" b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</a:br>
            <a:r>
              <a:rPr kumimoji="0" lang="ru-RU" sz="2500" b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Навеки родная земля.</a:t>
            </a:r>
            <a:br>
              <a:rPr kumimoji="0" lang="ru-RU" sz="2500" b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</a:br>
            <a:r>
              <a:rPr kumimoji="0" lang="ru-RU" sz="2500" b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На ней мы с тобою родились,</a:t>
            </a:r>
            <a:r>
              <a:rPr kumimoji="0" lang="ru-RU" sz="2500" b="1" u="none" strike="noStrike" kern="1200" cap="none" spc="0" normalizeH="0" baseline="0" noProof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/>
            </a:r>
            <a:br>
              <a:rPr kumimoji="0" lang="ru-RU" sz="2500" b="1" u="none" strike="noStrike" kern="1200" cap="none" spc="0" normalizeH="0" baseline="0" noProof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</a:br>
            <a:r>
              <a:rPr kumimoji="0" lang="ru-RU" sz="2500" b="1" u="none" strike="noStrike" kern="1200" cap="none" spc="0" normalizeH="0" baseline="0" noProof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Живём </a:t>
            </a:r>
            <a:r>
              <a:rPr kumimoji="0" lang="ru-RU" sz="2500" b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мы с тобою на ней!</a:t>
            </a:r>
            <a:br>
              <a:rPr kumimoji="0" lang="ru-RU" sz="2500" b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</a:br>
            <a:r>
              <a:rPr kumimoji="0" lang="ru-RU" sz="2500" b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Так будем же, люди, все вместе</a:t>
            </a:r>
            <a:br>
              <a:rPr kumimoji="0" lang="ru-RU" sz="2500" b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</a:br>
            <a:r>
              <a:rPr kumimoji="0" lang="ru-RU" sz="2500" b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Мы к ней относиться добрей!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285992"/>
            <a:ext cx="7643866" cy="1143000"/>
          </a:xfrm>
        </p:spPr>
        <p:txBody>
          <a:bodyPr>
            <a:noAutofit/>
          </a:bodyPr>
          <a:lstStyle/>
          <a:p>
            <a:pPr algn="ctr"/>
            <a:r>
              <a:rPr lang="ru-RU" sz="5000" b="1" dirty="0" smtClean="0">
                <a:solidFill>
                  <a:srgbClr val="FF0000"/>
                </a:solidFill>
                <a:latin typeface="Arial" pitchFamily="34" charset="0"/>
                <a:ea typeface="+mn-ea"/>
                <a:cs typeface="Arial" pitchFamily="34" charset="0"/>
              </a:rPr>
              <a:t>Берегите природу!!!</a:t>
            </a:r>
            <a:endParaRPr lang="ru-RU" sz="5000" b="1" dirty="0">
              <a:solidFill>
                <a:srgbClr val="FF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2"/>
          <p:cNvSpPr txBox="1">
            <a:spLocks/>
          </p:cNvSpPr>
          <p:nvPr/>
        </p:nvSpPr>
        <p:spPr>
          <a:xfrm>
            <a:off x="1214414" y="142852"/>
            <a:ext cx="7643866" cy="720080"/>
          </a:xfrm>
          <a:prstGeom prst="rect">
            <a:avLst/>
          </a:prstGeom>
        </p:spPr>
        <p:txBody>
          <a:bodyPr>
            <a:noAutofit/>
          </a:bodyPr>
          <a:lstStyle/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Как устроена Красная книга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 rot="19800575">
            <a:off x="1575238" y="3245486"/>
            <a:ext cx="1165220" cy="175582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 rot="1078530">
            <a:off x="3742925" y="3565947"/>
            <a:ext cx="1165220" cy="175582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 rot="1078530">
            <a:off x="3171420" y="2708692"/>
            <a:ext cx="1165220" cy="17558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 rot="292150">
            <a:off x="2644151" y="1903647"/>
            <a:ext cx="1165220" cy="175582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 rot="166827">
            <a:off x="1663847" y="1060966"/>
            <a:ext cx="1143197" cy="180710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 rot="21289179">
            <a:off x="2434310" y="4335274"/>
            <a:ext cx="1165220" cy="175582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одержимое 2"/>
          <p:cNvSpPr txBox="1">
            <a:spLocks/>
          </p:cNvSpPr>
          <p:nvPr/>
        </p:nvSpPr>
        <p:spPr>
          <a:xfrm>
            <a:off x="4500562" y="1571612"/>
            <a:ext cx="4786346" cy="1643074"/>
          </a:xfrm>
          <a:prstGeom prst="rect">
            <a:avLst/>
          </a:prstGeom>
        </p:spPr>
        <p:txBody>
          <a:bodyPr>
            <a:noAutofit/>
          </a:bodyPr>
          <a:lstStyle/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lang="ru-RU" sz="3200" b="1" dirty="0" smtClean="0">
              <a:latin typeface="Arial" pitchFamily="34" charset="0"/>
              <a:cs typeface="Arial" pitchFamily="34" charset="0"/>
            </a:endParaRP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Она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состоит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из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цветных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страниц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000100" y="0"/>
            <a:ext cx="8143900" cy="685800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noAutofit/>
          </a:bodyPr>
          <a:lstStyle/>
          <a:p>
            <a:pPr algn="ctr"/>
            <a:endParaRPr lang="ru-RU" b="1" dirty="0" smtClean="0">
              <a:solidFill>
                <a:srgbClr val="00B0F0"/>
              </a:solidFill>
            </a:endParaRPr>
          </a:p>
          <a:p>
            <a:pPr algn="ctr"/>
            <a:endParaRPr lang="ru-RU" b="1" dirty="0" smtClean="0">
              <a:solidFill>
                <a:srgbClr val="00B0F0"/>
              </a:solidFill>
            </a:endParaRPr>
          </a:p>
          <a:p>
            <a:pPr algn="ctr"/>
            <a:endParaRPr lang="ru-RU" b="1" dirty="0" smtClean="0">
              <a:solidFill>
                <a:srgbClr val="00B0F0"/>
              </a:solidFill>
            </a:endParaRPr>
          </a:p>
          <a:p>
            <a:pPr algn="ctr"/>
            <a:endParaRPr lang="ru-RU" b="1" dirty="0" smtClean="0">
              <a:solidFill>
                <a:srgbClr val="00B0F0"/>
              </a:solidFill>
            </a:endParaRPr>
          </a:p>
          <a:p>
            <a:pPr algn="ctr"/>
            <a:endParaRPr lang="ru-RU" b="1" dirty="0" smtClean="0">
              <a:solidFill>
                <a:srgbClr val="00B0F0"/>
              </a:solidFill>
            </a:endParaRPr>
          </a:p>
          <a:p>
            <a:pPr algn="ctr"/>
            <a:endParaRPr lang="ru-RU" b="1" dirty="0" smtClean="0">
              <a:solidFill>
                <a:srgbClr val="00B0F0"/>
              </a:solidFill>
            </a:endParaRPr>
          </a:p>
          <a:p>
            <a:pPr algn="ctr"/>
            <a:endParaRPr lang="ru-RU" b="1" dirty="0" smtClean="0">
              <a:solidFill>
                <a:srgbClr val="00B0F0"/>
              </a:solidFill>
            </a:endParaRPr>
          </a:p>
          <a:p>
            <a:pPr algn="ctr"/>
            <a:endParaRPr lang="ru-RU" b="1" dirty="0" smtClean="0">
              <a:solidFill>
                <a:srgbClr val="00B0F0"/>
              </a:solidFill>
            </a:endParaRPr>
          </a:p>
          <a:p>
            <a:pPr algn="ctr"/>
            <a:r>
              <a:rPr lang="ru-RU" sz="5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Животные и растения, которых уже нет на Земле!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6215074" y="4643446"/>
            <a:ext cx="2786082" cy="1000132"/>
          </a:xfrm>
          <a:prstGeom prst="rect">
            <a:avLst/>
          </a:prstGeom>
        </p:spPr>
        <p:txBody>
          <a:bodyPr/>
          <a:lstStyle/>
          <a:p>
            <a:pPr marR="0" lvl="0" indent="-283464" algn="ctr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lang="ru-RU" sz="2500" b="1" dirty="0" smtClean="0">
                <a:latin typeface="Arial" pitchFamily="34" charset="0"/>
                <a:cs typeface="Arial" pitchFamily="34" charset="0"/>
              </a:rPr>
              <a:t>странствующие голуби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5" descr="Картинка 7 из 748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428604"/>
            <a:ext cx="4953520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285984" y="2786058"/>
            <a:ext cx="3150428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500" b="1" dirty="0">
                <a:latin typeface="Arial" pitchFamily="34" charset="0"/>
                <a:cs typeface="Arial" pitchFamily="34" charset="0"/>
              </a:rPr>
              <a:t>морская корова</a:t>
            </a:r>
          </a:p>
        </p:txBody>
      </p:sp>
      <p:pic>
        <p:nvPicPr>
          <p:cNvPr id="7" name="Picture 8" descr="Картинка 10 из 192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57950" y="428604"/>
            <a:ext cx="2357454" cy="4154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0" descr="Картинка 1 из 2589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214413" y="3429000"/>
            <a:ext cx="2212047" cy="2632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1785918" y="6072206"/>
            <a:ext cx="1508616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500" b="1" dirty="0">
                <a:latin typeface="Arial" pitchFamily="34" charset="0"/>
                <a:cs typeface="Arial" pitchFamily="34" charset="0"/>
              </a:rPr>
              <a:t>дронт</a:t>
            </a:r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3786182" y="6095218"/>
            <a:ext cx="2214578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-283464">
              <a:spcBef>
                <a:spcPts val="600"/>
              </a:spcBef>
              <a:buClr>
                <a:schemeClr val="accent1"/>
              </a:buClr>
              <a:buSzPct val="80000"/>
            </a:pPr>
            <a:r>
              <a:rPr lang="ru-RU" sz="2500" b="1" dirty="0" smtClean="0">
                <a:latin typeface="Arial" pitchFamily="34" charset="0"/>
                <a:cs typeface="Arial" pitchFamily="34" charset="0"/>
              </a:rPr>
              <a:t>зебра </a:t>
            </a:r>
            <a:r>
              <a:rPr lang="ru-RU" sz="2500" b="1" dirty="0" err="1" smtClean="0">
                <a:latin typeface="Arial" pitchFamily="34" charset="0"/>
                <a:cs typeface="Arial" pitchFamily="34" charset="0"/>
              </a:rPr>
              <a:t>квагга</a:t>
            </a:r>
            <a:endParaRPr lang="ru-RU" sz="2500" b="1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14" descr="Картинка 2 из 1389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518026" y="3974140"/>
            <a:ext cx="2538287" cy="2098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285984" y="3000372"/>
            <a:ext cx="1473235" cy="460375"/>
          </a:xfrm>
          <a:prstGeom prst="rect">
            <a:avLst/>
          </a:prstGeom>
        </p:spPr>
        <p:txBody>
          <a:bodyPr/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lang="ru-RU" sz="2500" b="1" dirty="0" smtClean="0">
                <a:latin typeface="Arial" pitchFamily="34" charset="0"/>
                <a:cs typeface="Arial" pitchFamily="34" charset="0"/>
              </a:rPr>
              <a:t>тарпан </a:t>
            </a:r>
          </a:p>
        </p:txBody>
      </p:sp>
      <p:pic>
        <p:nvPicPr>
          <p:cNvPr id="4" name="Picture 5" descr="Картинка 9 из 6234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6" y="214290"/>
            <a:ext cx="3357586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Бескрылая птица Моа Р#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7818" y="1090995"/>
            <a:ext cx="3292475" cy="380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2071670" y="6042392"/>
            <a:ext cx="3000396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anchor="ctr">
            <a:spAutoFit/>
          </a:bodyPr>
          <a:lstStyle/>
          <a:p>
            <a:pPr marL="365760" indent="-283464">
              <a:spcBef>
                <a:spcPts val="600"/>
              </a:spcBef>
              <a:buClr>
                <a:schemeClr val="accent1"/>
              </a:buClr>
              <a:buSzPct val="80000"/>
            </a:pPr>
            <a:r>
              <a:rPr lang="ru-RU" sz="2500" b="1" dirty="0" smtClean="0">
                <a:latin typeface="Arial" pitchFamily="34" charset="0"/>
                <a:cs typeface="Arial" pitchFamily="34" charset="0"/>
              </a:rPr>
              <a:t>сумчатый волк</a:t>
            </a:r>
          </a:p>
        </p:txBody>
      </p:sp>
      <p:pic>
        <p:nvPicPr>
          <p:cNvPr id="7" name="Picture 11" descr="Сумчатый волк Р#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00166" y="3571876"/>
            <a:ext cx="3387722" cy="2461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5429256" y="5042284"/>
            <a:ext cx="3286148" cy="815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anchor="ctr">
            <a:spAutoFit/>
          </a:bodyPr>
          <a:lstStyle/>
          <a:p>
            <a:pPr algn="ctr"/>
            <a:r>
              <a:rPr lang="ru-RU" sz="2500" b="1" dirty="0" smtClean="0">
                <a:latin typeface="Arial" pitchFamily="34" charset="0"/>
                <a:cs typeface="Arial" pitchFamily="34" charset="0"/>
              </a:rPr>
              <a:t>бескрылая птица </a:t>
            </a:r>
            <a:r>
              <a:rPr lang="ru-RU" sz="2500" b="1" dirty="0" err="1" smtClean="0">
                <a:latin typeface="Arial" pitchFamily="34" charset="0"/>
                <a:cs typeface="Arial" pitchFamily="34" charset="0"/>
              </a:rPr>
              <a:t>Моа</a:t>
            </a:r>
            <a:endParaRPr lang="ru-RU" sz="2500" b="1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1000101" y="0"/>
            <a:ext cx="8143900" cy="685800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square">
            <a:noAutofit/>
          </a:bodyPr>
          <a:lstStyle/>
          <a:p>
            <a:pPr algn="ctr">
              <a:spcBef>
                <a:spcPct val="50000"/>
              </a:spcBef>
            </a:pPr>
            <a:endParaRPr lang="ru-RU" sz="5000" b="1" dirty="0" smtClean="0">
              <a:latin typeface="Arial" pitchFamily="34" charset="0"/>
              <a:cs typeface="Arial" pitchFamily="34" charset="0"/>
            </a:endParaRPr>
          </a:p>
          <a:p>
            <a:pPr algn="ctr">
              <a:spcBef>
                <a:spcPct val="50000"/>
              </a:spcBef>
            </a:pPr>
            <a:endParaRPr lang="ru-RU" sz="5000" b="1" dirty="0" smtClean="0">
              <a:latin typeface="Arial" pitchFamily="34" charset="0"/>
              <a:cs typeface="Arial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ru-RU" sz="5000" b="1" dirty="0" smtClean="0">
                <a:latin typeface="Arial" pitchFamily="34" charset="0"/>
                <a:cs typeface="Arial" pitchFamily="34" charset="0"/>
              </a:rPr>
              <a:t>Животные </a:t>
            </a:r>
            <a:r>
              <a:rPr lang="ru-RU" sz="5000" b="1" dirty="0">
                <a:latin typeface="Arial" pitchFamily="34" charset="0"/>
                <a:cs typeface="Arial" pitchFamily="34" charset="0"/>
              </a:rPr>
              <a:t>и </a:t>
            </a:r>
            <a:r>
              <a:rPr lang="ru-RU" sz="5000" b="1" dirty="0" smtClean="0">
                <a:latin typeface="Arial" pitchFamily="34" charset="0"/>
                <a:cs typeface="Arial" pitchFamily="34" charset="0"/>
              </a:rPr>
              <a:t>растения, которые </a:t>
            </a:r>
            <a:r>
              <a:rPr lang="ru-RU" sz="5000" b="1" dirty="0">
                <a:latin typeface="Arial" pitchFamily="34" charset="0"/>
                <a:cs typeface="Arial" pitchFamily="34" charset="0"/>
              </a:rPr>
              <a:t>находятся на грани вымирания!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601705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285728"/>
            <a:ext cx="3643338" cy="2441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2000232" y="2714620"/>
            <a:ext cx="2463110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500" b="1" dirty="0">
                <a:latin typeface="Arial" pitchFamily="34" charset="0"/>
                <a:cs typeface="Arial" pitchFamily="34" charset="0"/>
              </a:rPr>
              <a:t>снежный барс</a:t>
            </a:r>
          </a:p>
        </p:txBody>
      </p:sp>
      <p:pic>
        <p:nvPicPr>
          <p:cNvPr id="5" name="Picture 10" descr="Картинка 6 из 59714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3659" y="1758961"/>
            <a:ext cx="3574621" cy="3027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5929322" y="4786322"/>
            <a:ext cx="2395784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500" b="1" dirty="0">
                <a:latin typeface="Arial" pitchFamily="34" charset="0"/>
                <a:cs typeface="Arial" pitchFamily="34" charset="0"/>
              </a:rPr>
              <a:t>красный волк</a:t>
            </a:r>
          </a:p>
        </p:txBody>
      </p:sp>
      <p:pic>
        <p:nvPicPr>
          <p:cNvPr id="7" name="Picture 13" descr="Картинка 23 из 17637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57290" y="3429000"/>
            <a:ext cx="3643338" cy="246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4"/>
          <p:cNvSpPr>
            <a:spLocks noChangeArrowheads="1"/>
          </p:cNvSpPr>
          <p:nvPr/>
        </p:nvSpPr>
        <p:spPr bwMode="auto">
          <a:xfrm>
            <a:off x="2000232" y="5929330"/>
            <a:ext cx="2470100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500" b="1" dirty="0">
                <a:latin typeface="Arial" pitchFamily="34" charset="0"/>
                <a:cs typeface="Arial" pitchFamily="34" charset="0"/>
              </a:rPr>
              <a:t>амурский тигр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4"/>
          <p:cNvSpPr txBox="1">
            <a:spLocks noChangeArrowheads="1"/>
          </p:cNvSpPr>
          <p:nvPr/>
        </p:nvSpPr>
        <p:spPr bwMode="auto">
          <a:xfrm>
            <a:off x="1071538" y="642918"/>
            <a:ext cx="7343775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8000" b="1" dirty="0">
                <a:solidFill>
                  <a:schemeClr val="bg1"/>
                </a:solidFill>
              </a:rPr>
              <a:t>Животные и растения, которых уже нет на Земле!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286116" y="2857496"/>
            <a:ext cx="3736981" cy="460375"/>
          </a:xfrm>
          <a:prstGeom prst="rect">
            <a:avLst/>
          </a:prstGeom>
        </p:spPr>
        <p:txBody>
          <a:bodyPr/>
          <a:lstStyle/>
          <a:p>
            <a:pPr marL="365760" marR="0" lvl="0" indent="-283464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ru-RU" sz="2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кубинский крокодил</a:t>
            </a:r>
          </a:p>
        </p:txBody>
      </p:sp>
      <p:pic>
        <p:nvPicPr>
          <p:cNvPr id="4" name="Picture 5" descr="Картинка 37 из 75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62259" y="285728"/>
            <a:ext cx="4738699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5429256" y="5857892"/>
            <a:ext cx="335758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    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ru-RU" sz="2000" b="1" dirty="0" err="1" smtClean="0">
                <a:latin typeface="Arial" pitchFamily="34" charset="0"/>
                <a:cs typeface="Arial" pitchFamily="34" charset="0"/>
              </a:rPr>
              <a:t>мадагаскарская</a:t>
            </a:r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 smtClean="0">
                <a:latin typeface="Arial" pitchFamily="34" charset="0"/>
                <a:cs typeface="Arial" pitchFamily="34" charset="0"/>
              </a:rPr>
              <a:t>клювогрудная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черепаха </a:t>
            </a:r>
          </a:p>
        </p:txBody>
      </p:sp>
      <p:pic>
        <p:nvPicPr>
          <p:cNvPr id="6" name="Picture 8" descr="Картинка 4 из 2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29256" y="3357562"/>
            <a:ext cx="3336919" cy="2497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1571604" y="5957848"/>
            <a:ext cx="334751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marL="365760" indent="-283464">
              <a:lnSpc>
                <a:spcPct val="80000"/>
              </a:lnSpc>
              <a:spcBef>
                <a:spcPts val="600"/>
              </a:spcBef>
              <a:buClr>
                <a:schemeClr val="accent1"/>
              </a:buClr>
              <a:buSzPct val="80000"/>
            </a:pPr>
            <a:r>
              <a:rPr lang="ru-RU" sz="2500" b="1" dirty="0" smtClean="0">
                <a:latin typeface="Arial" pitchFamily="34" charset="0"/>
                <a:cs typeface="Arial" pitchFamily="34" charset="0"/>
              </a:rPr>
              <a:t>гренадский голубь </a:t>
            </a:r>
          </a:p>
        </p:txBody>
      </p:sp>
      <p:pic>
        <p:nvPicPr>
          <p:cNvPr id="8" name="Picture 11" descr="grenada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57290" y="3357562"/>
            <a:ext cx="3786214" cy="251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627</TotalTime>
  <Words>270</Words>
  <Application>Microsoft Office PowerPoint</Application>
  <PresentationFormat>Экран (4:3)</PresentationFormat>
  <Paragraphs>90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Солнцестояние</vt:lpstr>
      <vt:lpstr>«Красная книга России»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лилия водная белая</vt:lpstr>
      <vt:lpstr>Слайд 11</vt:lpstr>
      <vt:lpstr>Слайд 12</vt:lpstr>
      <vt:lpstr>тюльпан шренка</vt:lpstr>
      <vt:lpstr>Слайд 14</vt:lpstr>
      <vt:lpstr>ирис сибирский</vt:lpstr>
      <vt:lpstr>Слайд 16</vt:lpstr>
      <vt:lpstr>Слайд 17</vt:lpstr>
      <vt:lpstr>Слайд 18</vt:lpstr>
      <vt:lpstr>лук косой</vt:lpstr>
      <vt:lpstr>Слайд 20</vt:lpstr>
      <vt:lpstr>Слайд 21</vt:lpstr>
      <vt:lpstr>осёл дикий азиатский</vt:lpstr>
      <vt:lpstr>Слайд 23</vt:lpstr>
      <vt:lpstr>Слайд 24</vt:lpstr>
      <vt:lpstr>Слайд 25</vt:lpstr>
      <vt:lpstr>Берегите природу!!!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промышленных стабилизаторов напряжения в схеме электроснабжения кустовых площадок.</dc:title>
  <cp:lastModifiedBy>Светлана Анатольевна</cp:lastModifiedBy>
  <cp:revision>78</cp:revision>
  <dcterms:modified xsi:type="dcterms:W3CDTF">2019-04-22T07:25:16Z</dcterms:modified>
</cp:coreProperties>
</file>