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6" r:id="rId5"/>
    <p:sldId id="265" r:id="rId6"/>
    <p:sldId id="264" r:id="rId7"/>
    <p:sldId id="263" r:id="rId8"/>
    <p:sldId id="262" r:id="rId9"/>
    <p:sldId id="261" r:id="rId10"/>
    <p:sldId id="267" r:id="rId11"/>
    <p:sldId id="268" r:id="rId12"/>
    <p:sldId id="270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EB7FA-5845-448E-9976-4F07A61E063A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9E256-DAEC-48CB-B7C6-0FF79F0306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166313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EB7FA-5845-448E-9976-4F07A61E063A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9E256-DAEC-48CB-B7C6-0FF79F0306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6157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EB7FA-5845-448E-9976-4F07A61E063A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9E256-DAEC-48CB-B7C6-0FF79F0306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250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EB7FA-5845-448E-9976-4F07A61E063A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9E256-DAEC-48CB-B7C6-0FF79F0306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89943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EB7FA-5845-448E-9976-4F07A61E063A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9E256-DAEC-48CB-B7C6-0FF79F0306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13585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EB7FA-5845-448E-9976-4F07A61E063A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9E256-DAEC-48CB-B7C6-0FF79F0306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6457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EB7FA-5845-448E-9976-4F07A61E063A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9E256-DAEC-48CB-B7C6-0FF79F0306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042858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EB7FA-5845-448E-9976-4F07A61E063A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9E256-DAEC-48CB-B7C6-0FF79F0306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804495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EB7FA-5845-448E-9976-4F07A61E063A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9E256-DAEC-48CB-B7C6-0FF79F0306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3789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EB7FA-5845-448E-9976-4F07A61E063A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9E256-DAEC-48CB-B7C6-0FF79F0306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074782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EB7FA-5845-448E-9976-4F07A61E063A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9E256-DAEC-48CB-B7C6-0FF79F0306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8972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EB7FA-5845-448E-9976-4F07A61E063A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9E256-DAEC-48CB-B7C6-0FF79F0306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552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C:\Users\BeKKeT\Downloads\IMG-920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857224" y="571480"/>
            <a:ext cx="7358114" cy="1428760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Муниципальное автономное  дошкольное образовательное учреждение детский сад № 43 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г.Армавир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142976" y="1857364"/>
            <a:ext cx="7000924" cy="4500594"/>
          </a:xfrm>
        </p:spPr>
        <p:txBody>
          <a:bodyPr>
            <a:normAutofit/>
          </a:bodyPr>
          <a:lstStyle/>
          <a:p>
            <a:r>
              <a:rPr lang="ru-RU" sz="2800" b="1" cap="all" dirty="0" smtClean="0">
                <a:solidFill>
                  <a:schemeClr val="accent1">
                    <a:lumMod val="75000"/>
                  </a:schemeClr>
                </a:solidFill>
              </a:rPr>
              <a:t>Мастер- класс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800" b="1" cap="all" dirty="0" smtClean="0">
                <a:solidFill>
                  <a:schemeClr val="accent1">
                    <a:lumMod val="75000"/>
                  </a:schemeClr>
                </a:solidFill>
              </a:rPr>
              <a:t>для родителей и детей</a:t>
            </a:r>
            <a:br>
              <a:rPr lang="ru-RU" sz="2800" b="1" cap="all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800" b="1" cap="all" dirty="0" smtClean="0">
                <a:solidFill>
                  <a:schemeClr val="accent1">
                    <a:lumMod val="75000"/>
                  </a:schemeClr>
                </a:solidFill>
              </a:rPr>
              <a:t>«</a:t>
            </a:r>
            <a:r>
              <a:rPr lang="ru-RU" sz="2800" b="1" cap="all" dirty="0" err="1" smtClean="0">
                <a:solidFill>
                  <a:schemeClr val="accent1">
                    <a:lumMod val="75000"/>
                  </a:schemeClr>
                </a:solidFill>
              </a:rPr>
              <a:t>Тестопластика</a:t>
            </a:r>
            <a:r>
              <a:rPr lang="ru-RU" sz="2800" b="1" cap="all" dirty="0" smtClean="0">
                <a:solidFill>
                  <a:schemeClr val="accent1">
                    <a:lumMod val="75000"/>
                  </a:schemeClr>
                </a:solidFill>
              </a:rPr>
              <a:t>. Чудеса из соленого теста»</a:t>
            </a:r>
          </a:p>
          <a:p>
            <a:endParaRPr lang="ru-RU" sz="1800" b="1" cap="all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sz="1800" b="1" cap="all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r"/>
            <a:endParaRPr lang="ru-RU" sz="1400" b="1" cap="all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400" b="1" cap="all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b="1" cap="all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Группа № 8 «Непоседы»</a:t>
            </a:r>
          </a:p>
          <a:p>
            <a:pPr algn="r"/>
            <a:r>
              <a:rPr lang="ru-RU" sz="1400" b="1" cap="all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Воспитатели : Логачева И.В</a:t>
            </a:r>
          </a:p>
          <a:p>
            <a:pPr algn="r"/>
            <a:r>
              <a:rPr lang="ru-RU" sz="1400" b="1" cap="all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Ногопетова </a:t>
            </a:r>
            <a:r>
              <a:rPr lang="ru-RU" sz="1400" b="1" cap="all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И.ю</a:t>
            </a:r>
            <a:endParaRPr lang="ru-RU" sz="1400" b="1" cap="all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C:\Users\BeKKeT\Downloads\IMG-921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3643314"/>
            <a:ext cx="3786214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52540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BeKKeT\Downloads\IMG-920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785794"/>
            <a:ext cx="7829576" cy="10715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Творчество продолжилось дома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C:\Users\BeKKeT\Downloads\1666639876403 (1).jpg"/>
          <p:cNvPicPr/>
          <p:nvPr/>
        </p:nvPicPr>
        <p:blipFill>
          <a:blip r:embed="rId3"/>
          <a:srcRect b="16294"/>
          <a:stretch>
            <a:fillRect/>
          </a:stretch>
        </p:blipFill>
        <p:spPr bwMode="auto">
          <a:xfrm>
            <a:off x="500034" y="1643050"/>
            <a:ext cx="2659233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BeKKeT\Downloads\1666639876394 (1).jpg"/>
          <p:cNvPicPr/>
          <p:nvPr/>
        </p:nvPicPr>
        <p:blipFill>
          <a:blip r:embed="rId4"/>
          <a:srcRect b="14610"/>
          <a:stretch>
            <a:fillRect/>
          </a:stretch>
        </p:blipFill>
        <p:spPr bwMode="auto">
          <a:xfrm>
            <a:off x="3214678" y="2714620"/>
            <a:ext cx="2643206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BeKKeT\Downloads\aa39d393-efe9-4d89-b305-8d7c7770d9b4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00760" y="1643050"/>
            <a:ext cx="2165024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BeKKeT\Downloads\IMG-920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BeKKeT\Downloads\e1a2a450-d9b3-4360-8fb5-d21dd7cad97c.JPG"/>
          <p:cNvPicPr/>
          <p:nvPr/>
        </p:nvPicPr>
        <p:blipFill>
          <a:blip r:embed="rId3"/>
          <a:srcRect l="13308" r="13095"/>
          <a:stretch>
            <a:fillRect/>
          </a:stretch>
        </p:blipFill>
        <p:spPr bwMode="auto">
          <a:xfrm>
            <a:off x="2357422" y="4071942"/>
            <a:ext cx="3363058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BeKKeT\Downloads\IMG-9242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500042"/>
            <a:ext cx="2963929" cy="3314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BeKKeT\Downloads\826e6d7c-5699-4fb7-9850-9952dcd7982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38" y="428604"/>
            <a:ext cx="2609850" cy="3479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BeKKeT\Downloads\IMG-920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l="33750" t="18571" r="31696" b="10000"/>
          <a:stretch>
            <a:fillRect/>
          </a:stretch>
        </p:blipFill>
        <p:spPr bwMode="auto">
          <a:xfrm>
            <a:off x="1214414" y="1214422"/>
            <a:ext cx="3214710" cy="37380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/>
          <p:nvPr/>
        </p:nvPicPr>
        <p:blipFill>
          <a:blip r:embed="rId4"/>
          <a:srcRect l="35087" t="17372" r="32708" b="11581"/>
          <a:stretch>
            <a:fillRect/>
          </a:stretch>
        </p:blipFill>
        <p:spPr bwMode="auto">
          <a:xfrm>
            <a:off x="4857752" y="2143116"/>
            <a:ext cx="3143272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BeKKeT\Downloads\IMG-920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BeKKeT\Downloads\6e99bd74-1272-43f1-8827-e48eac63e2e7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2214554"/>
            <a:ext cx="3292008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BeKKeT\Downloads\2aeea121-b4e7-4d33-9e26-172aaec80d7f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2214554"/>
            <a:ext cx="2618331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57224" y="1000108"/>
            <a:ext cx="6715172" cy="1000132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Спасибо за внимание</a:t>
            </a: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BeKKeT\Downloads\IMG-920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42910" y="1000108"/>
            <a:ext cx="7643866" cy="585789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"Давно уже было замечено, что таланты являются всюду и всегда, где и когда существуют общественные условия, благоприятные для их развития."</a:t>
            </a:r>
            <a:br>
              <a:rPr lang="ru-RU" sz="28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Г. Плеханов</a:t>
            </a:r>
            <a:br>
              <a:rPr lang="ru-RU" sz="28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 "Творческая работа — это прекрасный, необычайно тяжелый и изумительно радостный труд."</a:t>
            </a:r>
            <a:br>
              <a:rPr lang="ru-RU" sz="28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Н. Островский</a:t>
            </a:r>
            <a:r>
              <a:rPr lang="ru-RU" dirty="0" smtClean="0">
                <a:solidFill>
                  <a:srgbClr val="002060"/>
                </a:solidFill>
                <a:latin typeface="Arial Narrow" pitchFamily="34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Arial Narrow" pitchFamily="34" charset="0"/>
              </a:rPr>
            </a:br>
            <a:endParaRPr lang="ru-RU" dirty="0">
              <a:solidFill>
                <a:srgbClr val="00206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BeKKeT\Downloads\IMG-920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571472" y="3500438"/>
            <a:ext cx="7566053" cy="2786062"/>
          </a:xfrm>
        </p:spPr>
        <p:txBody>
          <a:bodyPr>
            <a:normAutofit fontScale="90000"/>
          </a:bodyPr>
          <a:lstStyle/>
          <a:p>
            <a:pPr marL="457200" indent="-457200" algn="l"/>
            <a:r>
              <a:rPr lang="ru-RU" sz="3100" b="1" dirty="0" smtClean="0">
                <a:solidFill>
                  <a:srgbClr val="002060"/>
                </a:solidFill>
                <a:latin typeface="+mn-lt"/>
              </a:rPr>
              <a:t>     Задачи :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>
                <a:solidFill>
                  <a:srgbClr val="002060"/>
                </a:solidFill>
                <a:latin typeface="Arial Narrow" pitchFamily="34" charset="0"/>
              </a:rPr>
              <a:t>1.Заинтересовать и вовлечь родителей в совместную </a:t>
            </a:r>
            <a:r>
              <a:rPr lang="ru-RU" sz="2000" dirty="0" err="1" smtClean="0">
                <a:solidFill>
                  <a:srgbClr val="002060"/>
                </a:solidFill>
                <a:latin typeface="Arial Narrow" pitchFamily="34" charset="0"/>
              </a:rPr>
              <a:t>досуговую</a:t>
            </a:r>
            <a:r>
              <a:rPr lang="ru-RU" sz="2000" dirty="0" smtClean="0">
                <a:solidFill>
                  <a:srgbClr val="002060"/>
                </a:solidFill>
                <a:latin typeface="Arial Narrow" pitchFamily="34" charset="0"/>
              </a:rPr>
              <a:t> деятельность;</a:t>
            </a:r>
            <a:br>
              <a:rPr lang="ru-RU" sz="2000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Arial Narrow" pitchFamily="34" charset="0"/>
              </a:rPr>
              <a:t>2.Ознакомление родителей с жизнью и работой дошкольного учреждения,</a:t>
            </a:r>
            <a:br>
              <a:rPr lang="ru-RU" sz="2000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Arial Narrow" pitchFamily="34" charset="0"/>
              </a:rPr>
              <a:t>3.Знакомство с нетрадиционной техникой лепки ;</a:t>
            </a:r>
            <a:br>
              <a:rPr lang="ru-RU" sz="2000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Arial Narrow" pitchFamily="34" charset="0"/>
              </a:rPr>
              <a:t>4.Познакомить с рецептами приготовления теста, применении 5.дополнительных инструментов и приспособлений ;</a:t>
            </a:r>
            <a:br>
              <a:rPr lang="ru-RU" sz="2000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Arial Narrow" pitchFamily="34" charset="0"/>
              </a:rPr>
              <a:t>Развивать мелкую моторику и гибкость пальцев;</a:t>
            </a:r>
            <a:br>
              <a:rPr lang="ru-RU" sz="2000" dirty="0" smtClean="0">
                <a:solidFill>
                  <a:srgbClr val="002060"/>
                </a:solidFill>
                <a:latin typeface="Arial Narrow" pitchFamily="34" charset="0"/>
              </a:rPr>
            </a:br>
            <a:endParaRPr lang="ru-RU" sz="2000" dirty="0">
              <a:solidFill>
                <a:srgbClr val="002060"/>
              </a:solidFill>
              <a:latin typeface="Arial Narrow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4294967295"/>
          </p:nvPr>
        </p:nvSpPr>
        <p:spPr>
          <a:xfrm>
            <a:off x="714348" y="857233"/>
            <a:ext cx="6929486" cy="2786081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4500" b="1" dirty="0" smtClean="0">
                <a:solidFill>
                  <a:srgbClr val="FF0000"/>
                </a:solidFill>
                <a:latin typeface="+mj-lt"/>
              </a:rPr>
              <a:t>   </a:t>
            </a:r>
            <a:r>
              <a:rPr lang="ru-RU" sz="3000" b="1" dirty="0" smtClean="0">
                <a:solidFill>
                  <a:srgbClr val="002060"/>
                </a:solidFill>
                <a:latin typeface="+mj-lt"/>
              </a:rPr>
              <a:t>Цель :</a:t>
            </a:r>
            <a:r>
              <a:rPr lang="ru-RU" sz="3000" b="1" dirty="0" smtClean="0">
                <a:solidFill>
                  <a:srgbClr val="FF0000"/>
                </a:solidFill>
                <a:latin typeface="+mj-lt"/>
              </a:rPr>
              <a:t> </a:t>
            </a:r>
            <a:endParaRPr lang="ru-RU" sz="3000" dirty="0" smtClean="0">
              <a:solidFill>
                <a:srgbClr val="FF0000"/>
              </a:solidFill>
              <a:latin typeface="+mj-lt"/>
            </a:endParaRPr>
          </a:p>
          <a:p>
            <a:pPr marL="514350" lvl="0" indent="-514350">
              <a:buClr>
                <a:srgbClr val="002060"/>
              </a:buClr>
              <a:buSzPct val="115000"/>
              <a:buFont typeface="+mj-lt"/>
              <a:buAutoNum type="arabicPeriod"/>
            </a:pPr>
            <a:r>
              <a:rPr lang="ru-RU" sz="1900" dirty="0" smtClean="0">
                <a:solidFill>
                  <a:srgbClr val="002060"/>
                </a:solidFill>
                <a:latin typeface="Arial Narrow" pitchFamily="34" charset="0"/>
              </a:rPr>
              <a:t>Использовать в работе с родителями интегрированный подход ,  </a:t>
            </a:r>
            <a:r>
              <a:rPr lang="ru-RU" sz="1900" dirty="0" err="1" smtClean="0">
                <a:solidFill>
                  <a:srgbClr val="002060"/>
                </a:solidFill>
                <a:latin typeface="Arial Narrow" pitchFamily="34" charset="0"/>
              </a:rPr>
              <a:t>креативные</a:t>
            </a:r>
            <a:r>
              <a:rPr lang="ru-RU" sz="1900" dirty="0" smtClean="0">
                <a:solidFill>
                  <a:srgbClr val="002060"/>
                </a:solidFill>
                <a:latin typeface="Arial Narrow" pitchFamily="34" charset="0"/>
              </a:rPr>
              <a:t>  методы изобразительной деятельности.                    </a:t>
            </a:r>
          </a:p>
          <a:p>
            <a:pPr marL="514350" lvl="0" indent="-514350">
              <a:buClr>
                <a:srgbClr val="002060"/>
              </a:buClr>
              <a:buFont typeface="+mj-lt"/>
              <a:buAutoNum type="arabicPeriod"/>
            </a:pPr>
            <a:r>
              <a:rPr lang="ru-RU" sz="1900" dirty="0" smtClean="0">
                <a:solidFill>
                  <a:srgbClr val="002060"/>
                </a:solidFill>
                <a:latin typeface="Arial Narrow" pitchFamily="34" charset="0"/>
              </a:rPr>
              <a:t>Привлечь родителей к совместной с детьми продуктивной деятельности в детском саду и дома, способствующей возникновению познавательной  и творческой активности;</a:t>
            </a:r>
          </a:p>
          <a:p>
            <a:pPr marL="514350" lvl="0" indent="-514350">
              <a:buClr>
                <a:srgbClr val="002060"/>
              </a:buClr>
              <a:buFont typeface="+mj-lt"/>
              <a:buAutoNum type="arabicPeriod"/>
            </a:pPr>
            <a:r>
              <a:rPr lang="ru-RU" sz="1900" dirty="0" smtClean="0">
                <a:solidFill>
                  <a:srgbClr val="002060"/>
                </a:solidFill>
                <a:latin typeface="Arial Narrow" pitchFamily="34" charset="0"/>
              </a:rPr>
              <a:t>Научить использовать возможности соленого теста в совместном творчестве родителей и детей, укрепление связи дошкольного учреждения с семьей.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BeKKeT\Downloads\IMG-920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571480"/>
            <a:ext cx="7758138" cy="2857520"/>
          </a:xfrm>
        </p:spPr>
        <p:txBody>
          <a:bodyPr>
            <a:normAutofit/>
          </a:bodyPr>
          <a:lstStyle/>
          <a:p>
            <a:pPr marL="514350" indent="-514350" algn="l"/>
            <a:r>
              <a:rPr lang="ru-RU" sz="3000" b="1" dirty="0" smtClean="0">
                <a:solidFill>
                  <a:srgbClr val="008000"/>
                </a:solidFill>
              </a:rPr>
              <a:t>                </a:t>
            </a:r>
            <a:r>
              <a:rPr lang="ru-RU" sz="3000" b="1" dirty="0" smtClean="0">
                <a:solidFill>
                  <a:srgbClr val="C00000"/>
                </a:solidFill>
              </a:rPr>
              <a:t>Предварительная работа</a:t>
            </a:r>
            <a:r>
              <a:rPr lang="ru-RU" sz="1800" dirty="0" smtClean="0">
                <a:latin typeface="Arial Narrow" pitchFamily="34" charset="0"/>
              </a:rPr>
              <a:t/>
            </a:r>
            <a:br>
              <a:rPr lang="ru-RU" sz="1800" dirty="0" smtClean="0">
                <a:latin typeface="Arial Narrow" pitchFamily="34" charset="0"/>
              </a:rPr>
            </a:br>
            <a:r>
              <a:rPr lang="ru-RU" sz="1800" dirty="0" smtClean="0">
                <a:latin typeface="Arial Narrow" pitchFamily="34" charset="0"/>
              </a:rPr>
              <a:t>- </a:t>
            </a:r>
            <a:r>
              <a:rPr lang="ru-RU" sz="2000" dirty="0" smtClean="0">
                <a:solidFill>
                  <a:srgbClr val="002060"/>
                </a:solidFill>
                <a:latin typeface="Arial Narrow" pitchFamily="34" charset="0"/>
              </a:rPr>
              <a:t>личные беседы с родителями; </a:t>
            </a:r>
            <a:br>
              <a:rPr lang="ru-RU" sz="2000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Arial Narrow" pitchFamily="34" charset="0"/>
              </a:rPr>
              <a:t>- консультации для родителей: «Чудеса из солёного теста», «Развитие мелкой моторики у детей 4-5 лет посредством </a:t>
            </a:r>
            <a:r>
              <a:rPr lang="ru-RU" sz="2000" dirty="0" err="1" smtClean="0">
                <a:solidFill>
                  <a:srgbClr val="002060"/>
                </a:solidFill>
                <a:latin typeface="Arial Narrow" pitchFamily="34" charset="0"/>
              </a:rPr>
              <a:t>тестопластики</a:t>
            </a:r>
            <a:r>
              <a:rPr lang="ru-RU" sz="2000" dirty="0" smtClean="0">
                <a:solidFill>
                  <a:srgbClr val="002060"/>
                </a:solidFill>
                <a:latin typeface="Arial Narrow" pitchFamily="34" charset="0"/>
              </a:rPr>
              <a:t>»;</a:t>
            </a:r>
            <a:br>
              <a:rPr lang="ru-RU" sz="2000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Arial Narrow" pitchFamily="34" charset="0"/>
              </a:rPr>
              <a:t>-</a:t>
            </a:r>
            <a:r>
              <a:rPr lang="ru-RU" sz="2000" b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Arial Narrow" pitchFamily="34" charset="0"/>
              </a:rPr>
              <a:t>информация в папках –передвижках</a:t>
            </a:r>
            <a:r>
              <a:rPr lang="ru-RU" sz="2000" b="1" dirty="0" smtClean="0">
                <a:solidFill>
                  <a:srgbClr val="002060"/>
                </a:solidFill>
                <a:latin typeface="Arial Narrow" pitchFamily="34" charset="0"/>
              </a:rPr>
              <a:t>,</a:t>
            </a:r>
            <a:r>
              <a:rPr lang="ru-RU" sz="20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br>
              <a:rPr lang="ru-RU" sz="2000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Arial Narrow" pitchFamily="34" charset="0"/>
              </a:rPr>
              <a:t>- буклет «Секреты работы с солёным тестом », </a:t>
            </a:r>
            <a:br>
              <a:rPr lang="ru-RU" sz="2000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Arial Narrow" pitchFamily="34" charset="0"/>
              </a:rPr>
              <a:t>- памятка  «Необходимые для творчества инструменты»,</a:t>
            </a:r>
            <a:br>
              <a:rPr lang="ru-RU" sz="2000" dirty="0" smtClean="0">
                <a:solidFill>
                  <a:srgbClr val="002060"/>
                </a:solidFill>
                <a:latin typeface="Arial Narrow" pitchFamily="34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Arial Narrow" pitchFamily="34" charset="0"/>
              </a:rPr>
              <a:t>- рецепты приготовления солёного теста.</a:t>
            </a:r>
            <a:endParaRPr lang="ru-RU" sz="2000" dirty="0">
              <a:solidFill>
                <a:srgbClr val="002060"/>
              </a:solidFill>
              <a:latin typeface="Arial Narrow" pitchFamily="34" charset="0"/>
            </a:endParaRPr>
          </a:p>
        </p:txBody>
      </p:sp>
      <p:pic>
        <p:nvPicPr>
          <p:cNvPr id="8" name="Содержимое 7" descr="C:\Users\BeKKeT\Downloads\IMG-8982.JPG"/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2786058"/>
            <a:ext cx="157163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BeKKeT\Downloads\IMG-8988.JPG"/>
          <p:cNvPicPr/>
          <p:nvPr/>
        </p:nvPicPr>
        <p:blipFill>
          <a:blip r:embed="rId4" cstate="print"/>
          <a:srcRect l="4366" t="8981" r="4851" b="4612"/>
          <a:stretch>
            <a:fillRect/>
          </a:stretch>
        </p:blipFill>
        <p:spPr bwMode="auto">
          <a:xfrm>
            <a:off x="2928926" y="3357562"/>
            <a:ext cx="2429548" cy="1743074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Содержимое 9" descr="C:\Users\BeKKeT\Downloads\IMG-8985.JPG"/>
          <p:cNvPicPr>
            <a:picLocks noGrp="1"/>
          </p:cNvPicPr>
          <p:nvPr>
            <p:ph sz="half" idx="2"/>
          </p:nvPr>
        </p:nvPicPr>
        <p:blipFill>
          <a:blip r:embed="rId5"/>
          <a:srcRect l="5825" t="14596" r="6795"/>
          <a:stretch>
            <a:fillRect/>
          </a:stretch>
        </p:blipFill>
        <p:spPr bwMode="auto">
          <a:xfrm>
            <a:off x="714348" y="4214818"/>
            <a:ext cx="2286016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BeKKeT\Downloads\IMG-8983.JPG"/>
          <p:cNvPicPr/>
          <p:nvPr/>
        </p:nvPicPr>
        <p:blipFill>
          <a:blip r:embed="rId6"/>
          <a:srcRect b="16708"/>
          <a:stretch>
            <a:fillRect/>
          </a:stretch>
        </p:blipFill>
        <p:spPr bwMode="auto">
          <a:xfrm>
            <a:off x="5357818" y="4357694"/>
            <a:ext cx="1436700" cy="1662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BeKKeT\Downloads\IMG-920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00100" y="571480"/>
            <a:ext cx="7072362" cy="128588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Что нужно для работы</a:t>
            </a:r>
            <a:endParaRPr lang="ru-RU" sz="4000" dirty="0"/>
          </a:p>
        </p:txBody>
      </p:sp>
      <p:pic>
        <p:nvPicPr>
          <p:cNvPr id="10" name="Picture 14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0100" y="2214554"/>
            <a:ext cx="1622425" cy="162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628" y="1785926"/>
            <a:ext cx="1643074" cy="1643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4612" y="1785926"/>
            <a:ext cx="1928826" cy="150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8662" y="4214818"/>
            <a:ext cx="2100277" cy="1500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3240" y="3429000"/>
            <a:ext cx="1857388" cy="185738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86512" y="3429000"/>
            <a:ext cx="1696655" cy="145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2066" y="4286256"/>
            <a:ext cx="1796089" cy="165157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BeKKeT\Downloads\IMG-920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00100" y="714356"/>
            <a:ext cx="6786610" cy="1214446"/>
          </a:xfrm>
        </p:spPr>
        <p:txBody>
          <a:bodyPr>
            <a:normAutofit/>
          </a:bodyPr>
          <a:lstStyle/>
          <a:p>
            <a:pPr algn="l"/>
            <a:r>
              <a:rPr lang="ru-RU" sz="4000" b="1" dirty="0" smtClean="0">
                <a:solidFill>
                  <a:srgbClr val="C00000"/>
                </a:solidFill>
              </a:rPr>
              <a:t>            Ход мастер-класса</a:t>
            </a:r>
            <a:br>
              <a:rPr lang="ru-RU" sz="4000" b="1" dirty="0" smtClean="0">
                <a:solidFill>
                  <a:srgbClr val="C00000"/>
                </a:solidFill>
              </a:rPr>
            </a:br>
            <a:r>
              <a:rPr lang="ru-RU" sz="3100" dirty="0" smtClean="0">
                <a:solidFill>
                  <a:srgbClr val="002060"/>
                </a:solidFill>
                <a:latin typeface="Arial Narrow" pitchFamily="34" charset="0"/>
              </a:rPr>
              <a:t>Изучаем литературу</a:t>
            </a:r>
            <a:endParaRPr lang="ru-RU" sz="3100" dirty="0">
              <a:solidFill>
                <a:srgbClr val="002060"/>
              </a:solidFill>
              <a:latin typeface="Arial Narrow" pitchFamily="34" charset="0"/>
            </a:endParaRPr>
          </a:p>
        </p:txBody>
      </p:sp>
      <p:pic>
        <p:nvPicPr>
          <p:cNvPr id="6" name="Рисунок 5" descr="C:\Users\BeKKeT\Downloads\IMG-922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2000240"/>
            <a:ext cx="2857520" cy="20717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C:\Users\BeKKeT\Downloads\IMG-922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4214818"/>
            <a:ext cx="2786082" cy="23574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 descr="C:\Users\BeKKeT\Downloads\IMG-922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1571612"/>
            <a:ext cx="2496170" cy="26114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 descr="C:\Users\BeKKeT\Downloads\IMG-9215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4500562" y="4286256"/>
            <a:ext cx="3071834" cy="22860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BeKKeT\Downloads\IMG-920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07157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Работа начинается</a:t>
            </a:r>
            <a:r>
              <a:rPr lang="ru-RU" dirty="0" smtClean="0">
                <a:solidFill>
                  <a:srgbClr val="C00000"/>
                </a:solidFill>
              </a:rPr>
              <a:t>…..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C:\Users\BeKKeT\Downloads\IMG-9217.JPG"/>
          <p:cNvPicPr/>
          <p:nvPr/>
        </p:nvPicPr>
        <p:blipFill>
          <a:blip r:embed="rId3" cstate="print"/>
          <a:srcRect b="7062"/>
          <a:stretch>
            <a:fillRect/>
          </a:stretch>
        </p:blipFill>
        <p:spPr bwMode="auto">
          <a:xfrm>
            <a:off x="285720" y="1500174"/>
            <a:ext cx="2928958" cy="20673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C:\Users\BeKKeT\Downloads\IMG-9220.JPG"/>
          <p:cNvPicPr/>
          <p:nvPr/>
        </p:nvPicPr>
        <p:blipFill>
          <a:blip r:embed="rId4" cstate="print"/>
          <a:srcRect l="5452" b="17876"/>
          <a:stretch>
            <a:fillRect/>
          </a:stretch>
        </p:blipFill>
        <p:spPr bwMode="auto">
          <a:xfrm>
            <a:off x="3143240" y="3929066"/>
            <a:ext cx="2929255" cy="1907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BeKKeT\Downloads\IMG-9221.JPG"/>
          <p:cNvPicPr/>
          <p:nvPr/>
        </p:nvPicPr>
        <p:blipFill>
          <a:blip r:embed="rId5" cstate="print"/>
          <a:srcRect l="3367" r="4515" b="10611"/>
          <a:stretch>
            <a:fillRect/>
          </a:stretch>
        </p:blipFill>
        <p:spPr bwMode="auto">
          <a:xfrm>
            <a:off x="3428992" y="1643050"/>
            <a:ext cx="2928997" cy="2130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BeKKeT\Downloads\IMG-9232.JPG"/>
          <p:cNvPicPr/>
          <p:nvPr/>
        </p:nvPicPr>
        <p:blipFill>
          <a:blip r:embed="rId6" cstate="print"/>
          <a:srcRect l="10191"/>
          <a:stretch>
            <a:fillRect/>
          </a:stretch>
        </p:blipFill>
        <p:spPr bwMode="auto">
          <a:xfrm>
            <a:off x="6215074" y="4000504"/>
            <a:ext cx="268605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BeKKeT\Downloads\IMG-9230.JPG"/>
          <p:cNvPicPr/>
          <p:nvPr/>
        </p:nvPicPr>
        <p:blipFill>
          <a:blip r:embed="rId7"/>
          <a:srcRect l="16836" t="11111" r="21098"/>
          <a:stretch>
            <a:fillRect/>
          </a:stretch>
        </p:blipFill>
        <p:spPr bwMode="auto">
          <a:xfrm>
            <a:off x="500034" y="3643314"/>
            <a:ext cx="2465479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BeKKeT\Downloads\IMG-9231.JPG"/>
          <p:cNvPicPr/>
          <p:nvPr/>
        </p:nvPicPr>
        <p:blipFill>
          <a:blip r:embed="rId8" cstate="print"/>
          <a:srcRect l="20180" r="9470"/>
          <a:stretch>
            <a:fillRect/>
          </a:stretch>
        </p:blipFill>
        <p:spPr bwMode="auto">
          <a:xfrm flipH="1">
            <a:off x="6715140" y="1643050"/>
            <a:ext cx="198120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BeKKeT\Downloads\IMG-920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14348" y="714356"/>
            <a:ext cx="7215238" cy="78581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Раскатываем и вырезаем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C:\Users\BeKKeT\Downloads\IMG-9233.JPG"/>
          <p:cNvPicPr/>
          <p:nvPr/>
        </p:nvPicPr>
        <p:blipFill>
          <a:blip r:embed="rId3" cstate="print"/>
          <a:srcRect l="10422" r="1229" b="2991"/>
          <a:stretch>
            <a:fillRect/>
          </a:stretch>
        </p:blipFill>
        <p:spPr bwMode="auto">
          <a:xfrm>
            <a:off x="285720" y="1571612"/>
            <a:ext cx="2684016" cy="222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BeKKeT\Downloads\IMG-9236.JPG"/>
          <p:cNvPicPr/>
          <p:nvPr/>
        </p:nvPicPr>
        <p:blipFill>
          <a:blip r:embed="rId4" cstate="print"/>
          <a:srcRect l="7643" r="22611"/>
          <a:stretch>
            <a:fillRect/>
          </a:stretch>
        </p:blipFill>
        <p:spPr bwMode="auto">
          <a:xfrm>
            <a:off x="3143240" y="1571612"/>
            <a:ext cx="2143140" cy="231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BeKKeT\Downloads\IMG-9237.JPG"/>
          <p:cNvPicPr/>
          <p:nvPr/>
        </p:nvPicPr>
        <p:blipFill>
          <a:blip r:embed="rId5"/>
          <a:srcRect l="9555" r="17773"/>
          <a:stretch>
            <a:fillRect/>
          </a:stretch>
        </p:blipFill>
        <p:spPr bwMode="auto">
          <a:xfrm>
            <a:off x="6000760" y="3857628"/>
            <a:ext cx="257176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BeKKeT\Downloads\IMG-9234.JPG"/>
          <p:cNvPicPr/>
          <p:nvPr/>
        </p:nvPicPr>
        <p:blipFill>
          <a:blip r:embed="rId6" cstate="print"/>
          <a:srcRect l="10101" r="10101"/>
          <a:stretch>
            <a:fillRect/>
          </a:stretch>
        </p:blipFill>
        <p:spPr bwMode="auto">
          <a:xfrm>
            <a:off x="214282" y="4143380"/>
            <a:ext cx="264320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BeKKeT\Downloads\IMG-9239.JPG"/>
          <p:cNvPicPr/>
          <p:nvPr/>
        </p:nvPicPr>
        <p:blipFill>
          <a:blip r:embed="rId7"/>
          <a:srcRect l="10372" r="22949" b="3537"/>
          <a:stretch>
            <a:fillRect/>
          </a:stretch>
        </p:blipFill>
        <p:spPr bwMode="auto">
          <a:xfrm>
            <a:off x="3286116" y="4000504"/>
            <a:ext cx="235745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BeKKeT\Downloads\IMG-9235 (1).JPG"/>
          <p:cNvPicPr/>
          <p:nvPr/>
        </p:nvPicPr>
        <p:blipFill>
          <a:blip r:embed="rId8"/>
          <a:srcRect l="6813" t="2933" r="8791" b="10557"/>
          <a:stretch>
            <a:fillRect/>
          </a:stretch>
        </p:blipFill>
        <p:spPr bwMode="auto">
          <a:xfrm>
            <a:off x="5429256" y="1500174"/>
            <a:ext cx="307183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BeKKeT\Downloads\IMG-920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857232"/>
            <a:ext cx="7615262" cy="5604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Вот, что получилось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C:\Users\BeKKeT\Downloads\IMG-9240.JPG"/>
          <p:cNvPicPr/>
          <p:nvPr/>
        </p:nvPicPr>
        <p:blipFill>
          <a:blip r:embed="rId3"/>
          <a:srcRect r="9086"/>
          <a:stretch>
            <a:fillRect/>
          </a:stretch>
        </p:blipFill>
        <p:spPr bwMode="auto">
          <a:xfrm>
            <a:off x="1643042" y="1643050"/>
            <a:ext cx="5572164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68</Words>
  <Application>Microsoft Office PowerPoint</Application>
  <PresentationFormat>Экран (4:3)</PresentationFormat>
  <Paragraphs>23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Муниципальное автономное  дошкольное образовательное учреждение детский сад № 43  г.Армавир</vt:lpstr>
      <vt:lpstr>"Давно уже было замечено, что таланты являются всюду и всегда, где и когда существуют общественные условия, благоприятные для их развития." Г. Плеханов  "Творческая работа — это прекрасный, необычайно тяжелый и изумительно радостный труд." Н. Островский </vt:lpstr>
      <vt:lpstr>     Задачи : 1.Заинтересовать и вовлечь родителей в совместную досуговую деятельность; 2.Ознакомление родителей с жизнью и работой дошкольного учреждения, 3.Знакомство с нетрадиционной техникой лепки ; 4.Познакомить с рецептами приготовления теста, применении 5.дополнительных инструментов и приспособлений ; Развивать мелкую моторику и гибкость пальцев; </vt:lpstr>
      <vt:lpstr>                Предварительная работа - личные беседы с родителями;  - консультации для родителей: «Чудеса из солёного теста», «Развитие мелкой моторики у детей 4-5 лет посредством тестопластики»; - информация в папках –передвижках,  - буклет «Секреты работы с солёным тестом »,  - памятка  «Необходимые для творчества инструменты», - рецепты приготовления солёного теста.</vt:lpstr>
      <vt:lpstr>Что нужно для работы</vt:lpstr>
      <vt:lpstr>            Ход мастер-класса Изучаем литературу</vt:lpstr>
      <vt:lpstr>Работа начинается…..</vt:lpstr>
      <vt:lpstr>Раскатываем и вырезаем</vt:lpstr>
      <vt:lpstr>Вот, что получилось</vt:lpstr>
      <vt:lpstr>Творчество продолжилось дома</vt:lpstr>
      <vt:lpstr>Слайд 11</vt:lpstr>
      <vt:lpstr>Слайд 12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SMART</dc:creator>
  <cp:lastModifiedBy>USER</cp:lastModifiedBy>
  <cp:revision>30</cp:revision>
  <dcterms:created xsi:type="dcterms:W3CDTF">2022-10-23T17:45:00Z</dcterms:created>
  <dcterms:modified xsi:type="dcterms:W3CDTF">2025-11-09T15:04:17Z</dcterms:modified>
</cp:coreProperties>
</file>