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0"/>
  </p:notesMasterIdLst>
  <p:sldIdLst>
    <p:sldId id="341" r:id="rId2"/>
    <p:sldId id="320" r:id="rId3"/>
    <p:sldId id="340" r:id="rId4"/>
    <p:sldId id="342" r:id="rId5"/>
    <p:sldId id="343" r:id="rId6"/>
    <p:sldId id="347" r:id="rId7"/>
    <p:sldId id="348" r:id="rId8"/>
    <p:sldId id="344" r:id="rId9"/>
  </p:sldIdLst>
  <p:sldSz cx="12192000" cy="6858000"/>
  <p:notesSz cx="6805613" cy="99441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C9EA"/>
    <a:srgbClr val="5DADD5"/>
    <a:srgbClr val="62B9E4"/>
    <a:srgbClr val="3D89C7"/>
    <a:srgbClr val="04A2D1"/>
    <a:srgbClr val="03779B"/>
    <a:srgbClr val="005392"/>
    <a:srgbClr val="96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63" autoAdjust="0"/>
    <p:restoredTop sz="94542" autoAdjust="0"/>
  </p:normalViewPr>
  <p:slideViewPr>
    <p:cSldViewPr snapToGrid="0">
      <p:cViewPr>
        <p:scale>
          <a:sx n="50" d="100"/>
          <a:sy n="50" d="100"/>
        </p:scale>
        <p:origin x="-984" y="-12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5DBAB0D-C977-4C6F-A4FA-1BB49E6E2D2D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86313"/>
            <a:ext cx="544353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CF2A348-1B72-4A54-BF97-9C42F62829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1830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Стр 76 </a:t>
            </a:r>
            <a:r>
              <a:rPr lang="en-US" smtClean="0">
                <a:hlinkClick r:id="rId3"/>
              </a:rPr>
              <a:t>https://worldskills.ru/assets/docs/media/WSdoklad_12_okt_rus.pdf</a:t>
            </a: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F0E3AC0-B5A4-42D2-B104-FAF12615471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Стр 76 </a:t>
            </a:r>
            <a:r>
              <a:rPr lang="en-US" smtClean="0">
                <a:hlinkClick r:id="rId3"/>
              </a:rPr>
              <a:t>https://worldskills.ru/assets/docs/media/WSdoklad_12_okt_rus.pdf</a:t>
            </a: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0CE1A43-1A33-43D3-ADC3-047F0086E6C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Стр 76 </a:t>
            </a:r>
            <a:r>
              <a:rPr lang="en-US" smtClean="0">
                <a:hlinkClick r:id="rId3"/>
              </a:rPr>
              <a:t>https://worldskills.ru/assets/docs/media/WSdoklad_12_okt_rus.pdf</a:t>
            </a: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BF543CF-0EDF-4732-A5CA-629E3126699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Стр 76 </a:t>
            </a:r>
            <a:r>
              <a:rPr lang="en-US" smtClean="0">
                <a:hlinkClick r:id="rId3"/>
              </a:rPr>
              <a:t>https://worldskills.ru/assets/docs/media/WSdoklad_12_okt_rus.pdf</a:t>
            </a: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F315F9-F473-4454-9B6D-A7E537F141A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Стр 76 </a:t>
            </a:r>
            <a:r>
              <a:rPr lang="en-US" smtClean="0">
                <a:hlinkClick r:id="rId3"/>
              </a:rPr>
              <a:t>https://worldskills.ru/assets/docs/media/WSdoklad_12_okt_rus.pdf</a:t>
            </a: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939987E-F272-4943-9808-AA1AC60E1F2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Стр 76 </a:t>
            </a:r>
            <a:r>
              <a:rPr lang="en-US" smtClean="0">
                <a:hlinkClick r:id="rId3"/>
              </a:rPr>
              <a:t>https://worldskills.ru/assets/docs/media/WSdoklad_12_okt_rus.pdf</a:t>
            </a: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FC9B14E-B28B-44DB-80DF-66C0625CF95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1480D-5537-45D8-982F-0163A68C78C8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F0263-765B-4EAB-9920-3EE803A635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5C20-18CA-46A3-A062-2FAC503B7130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28731-A68A-4524-AF5C-38C4044488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0E384-3B27-43B1-A2FF-A61D6BE6BA9A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B097E-5564-448C-9BA9-3DFB750AD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23033-01EF-4751-B78E-1DFA22FFCF2C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3E902-7651-4F0C-9268-03B058305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0E090-350E-41EA-A228-A77A757536E8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A5B3A-C62C-411F-B4C5-396F7A928B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91E8-0884-46B7-96CC-3CB1D3891E4C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27A09-99E2-4A46-A122-8FC57117DF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B7CE6-A3C5-4277-9795-4E2235F0CB9B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3B58C-FD61-41F5-9916-985EA5C56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8E019-A88D-4690-BA87-03DB050F54FE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3E9ED-86CD-4492-8DDC-239965120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5572B-9554-46D2-8CC6-90784493EEC2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D567D-72F1-4D81-9471-7355AC91C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4C91B-8EB6-4D44-8FD3-4923D12545E6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03EBC-3493-4A46-9A80-B684AB918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50B6A-C913-4DA5-9284-82C1E742A1B6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74EF6-4456-4F69-913D-0F41BF0165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3011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E13D67-1D6B-4282-885D-A25F9986F557}" type="datetimeFigureOut">
              <a:rPr lang="ru-RU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3932EE-CF3D-4FC1-8B5D-B6113F00DA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fade/>
  </p:transition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watch?v=mdS0F6PAd_4" TargetMode="External"/><Relationship Id="rId4" Type="http://schemas.openxmlformats.org/officeDocument/2006/relationships/hyperlink" Target="https://www.youtube.com/watch?v=v3-1PV0cAc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7100" y="412750"/>
            <a:ext cx="11566525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3A2C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ГБУ ДО ДВОРЕЦ ДЕТСКОГО (ЮНОШЕСКОГО) ТВОРЧЕСТВА </a:t>
            </a:r>
            <a:br>
              <a:rPr lang="ru-RU" sz="2800" dirty="0">
                <a:solidFill>
                  <a:srgbClr val="03A2C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</a:br>
            <a:r>
              <a:rPr lang="ru-RU" sz="2800" dirty="0">
                <a:solidFill>
                  <a:srgbClr val="03A2C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ВЫБОРГСКОГО РАЙОНА САНКТ-ПЕТЕРБУРГА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082675" y="2043113"/>
            <a:ext cx="110553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4000" b="1">
                <a:solidFill>
                  <a:srgbClr val="5AC5E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</a:t>
            </a:r>
            <a:r>
              <a:rPr lang="ru-RU" sz="4000" b="1">
                <a:solidFill>
                  <a:srgbClr val="5AC5E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Открытый районный онлайн-марафон</a:t>
            </a:r>
            <a:br>
              <a:rPr lang="ru-RU" sz="4000" b="1">
                <a:solidFill>
                  <a:srgbClr val="5AC5E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r>
              <a:rPr lang="ru-RU" sz="4000" b="1">
                <a:solidFill>
                  <a:srgbClr val="5AC5E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«ВЕЛИКИЕ КОМПОЗИТОРЫ-ПЕДАГОГИ»</a:t>
            </a:r>
          </a:p>
        </p:txBody>
      </p:sp>
      <p:pic>
        <p:nvPicPr>
          <p:cNvPr id="26627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44925" y="4430713"/>
            <a:ext cx="519747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Box 8"/>
          <p:cNvSpPr txBox="1">
            <a:spLocks noChangeArrowheads="1"/>
          </p:cNvSpPr>
          <p:nvPr/>
        </p:nvSpPr>
        <p:spPr bwMode="auto">
          <a:xfrm>
            <a:off x="3429000" y="6178550"/>
            <a:ext cx="5837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000">
                <a:solidFill>
                  <a:srgbClr val="000000"/>
                </a:solidFill>
                <a:latin typeface="Calibri" pitchFamily="34" charset="0"/>
              </a:rPr>
              <a:t>2020-2021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125413"/>
            <a:ext cx="1454150" cy="105251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79475" y="647700"/>
            <a:ext cx="1192213" cy="6096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pic>
        <p:nvPicPr>
          <p:cNvPr id="26631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513" y="0"/>
            <a:ext cx="1246187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2"/>
          <p:cNvSpPr txBox="1">
            <a:spLocks noChangeArrowheads="1"/>
          </p:cNvSpPr>
          <p:nvPr/>
        </p:nvSpPr>
        <p:spPr bwMode="auto">
          <a:xfrm>
            <a:off x="1023938" y="449263"/>
            <a:ext cx="115665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2800">
                <a:latin typeface="Calibri" pitchFamily="34" charset="0"/>
              </a:rPr>
              <a:t>I Открытый районный онлайн-марафон</a:t>
            </a:r>
            <a:br>
              <a:rPr lang="ru-RU" sz="2800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> «ВЕЛИКИЕ КОМПОЗИТОРЫ-ПЕДАГОГИ»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94513" y="4756506"/>
            <a:ext cx="6819061" cy="84866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900" dirty="0"/>
              <a:t>Русский композитор, педагог и дирижёр</a:t>
            </a:r>
          </a:p>
        </p:txBody>
      </p:sp>
      <p:pic>
        <p:nvPicPr>
          <p:cNvPr id="27653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4763"/>
            <a:ext cx="1323975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66850" y="706438"/>
            <a:ext cx="379413" cy="2190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5237859" y="2205369"/>
            <a:ext cx="6819061" cy="2147334"/>
            <a:chOff x="0" y="2099"/>
            <a:chExt cx="6819061" cy="2147334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0" y="2099"/>
              <a:ext cx="6819061" cy="2147334"/>
            </a:xfrm>
            <a:prstGeom prst="roundRect">
              <a:avLst/>
            </a:prstGeom>
            <a:solidFill>
              <a:srgbClr val="5BC4E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104824" y="106923"/>
              <a:ext cx="6609413" cy="193768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67640" tIns="167640" rIns="167640" bIns="167640" spcCol="1270" anchor="ctr"/>
            <a:lstStyle/>
            <a:p>
              <a:pPr algn="ctr" defTabSz="1955800" eaLnBrk="1" fontAlgn="auto" hangingPunct="1">
                <a:lnSpc>
                  <a:spcPct val="90000"/>
                </a:lnSpc>
                <a:spcAft>
                  <a:spcPts val="0"/>
                </a:spcAft>
                <a:defRPr/>
              </a:pPr>
              <a:endPara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 defTabSz="1955800" eaLnBrk="1" fontAlgn="auto" hangingPunct="1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ru-RU" sz="4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Николай Андреевич</a:t>
              </a:r>
            </a:p>
            <a:p>
              <a:pPr algn="ctr" defTabSz="1955800" eaLnBrk="1" fontAlgn="auto" hangingPunct="1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ru-RU" sz="5200" b="1" cap="all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РИМСКИЙ-КОРСАКОВ</a:t>
              </a:r>
            </a:p>
            <a:p>
              <a:pPr algn="ctr" defTabSz="1955800" eaLnBrk="1" fontAlgn="auto" hangingPunct="1">
                <a:lnSpc>
                  <a:spcPct val="90000"/>
                </a:lnSpc>
                <a:spcAft>
                  <a:spcPts val="0"/>
                </a:spcAft>
                <a:defRPr/>
              </a:pPr>
              <a:r>
                <a:rPr lang="ru-RU" sz="3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(1844 – 1908)</a:t>
              </a:r>
            </a:p>
            <a:p>
              <a:pPr algn="ctr" defTabSz="19558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765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8563" y="1557338"/>
            <a:ext cx="7183437" cy="2790825"/>
          </a:xfrm>
          <a:prstGeom prst="rect">
            <a:avLst/>
          </a:prstGeom>
          <a:noFill/>
        </p:spPr>
      </p:pic>
      <p:pic>
        <p:nvPicPr>
          <p:cNvPr id="27660" name="Picture 12" descr="Chtesnokov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27188" y="1677988"/>
            <a:ext cx="3282950" cy="4803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6850" y="703263"/>
            <a:ext cx="39687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46225" y="630238"/>
            <a:ext cx="106457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/>
            <a:r>
              <a:rPr lang="ru-RU" sz="3600" b="1">
                <a:solidFill>
                  <a:srgbClr val="5AC5E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Павел Григорьевич Чесноков</a:t>
            </a:r>
          </a:p>
        </p:txBody>
      </p:sp>
      <p:pic>
        <p:nvPicPr>
          <p:cNvPr id="28675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4763"/>
            <a:ext cx="1323975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551613" y="1470660"/>
            <a:ext cx="500538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ru-RU" sz="2000" b="1" dirty="0"/>
              <a:t>         </a:t>
            </a:r>
            <a:r>
              <a:rPr lang="ru-RU" sz="2000" b="1" dirty="0" smtClean="0"/>
              <a:t>	Павел </a:t>
            </a:r>
            <a:r>
              <a:rPr lang="ru-RU" sz="2000" b="1" dirty="0"/>
              <a:t>Григорьевич </a:t>
            </a:r>
            <a:r>
              <a:rPr lang="ru-RU" sz="2000" dirty="0"/>
              <a:t>родился 25 октября </a:t>
            </a:r>
            <a:r>
              <a:rPr lang="ru-RU" sz="2000" b="1" dirty="0"/>
              <a:t>1877</a:t>
            </a:r>
            <a:r>
              <a:rPr lang="ru-RU" sz="2000" dirty="0"/>
              <a:t> года в Подмосковье в городе, который сейчас называется Истра. Его отец был дирижёром в церковном хоре. Эта должность называется </a:t>
            </a:r>
            <a:r>
              <a:rPr lang="ru-RU" sz="2000" dirty="0" smtClean="0"/>
              <a:t>регент. </a:t>
            </a:r>
          </a:p>
          <a:p>
            <a:pPr algn="just" eaLnBrk="1" hangingPunct="1"/>
            <a:r>
              <a:rPr lang="ru-RU" sz="2000" dirty="0" smtClean="0"/>
              <a:t>	С </a:t>
            </a:r>
            <a:r>
              <a:rPr lang="ru-RU" sz="2000" dirty="0" smtClean="0"/>
              <a:t>5 </a:t>
            </a:r>
            <a:r>
              <a:rPr lang="ru-RU" sz="2000" dirty="0"/>
              <a:t>лет он начал петь в хоре у своего отца. За два года он выучил все напевы и ноты, а в 7 лет легко поступил на учёбу в </a:t>
            </a:r>
            <a:r>
              <a:rPr lang="ru-RU" sz="2000" b="1" dirty="0"/>
              <a:t>Московское Синодальное училище </a:t>
            </a:r>
            <a:r>
              <a:rPr lang="ru-RU" sz="2000" dirty="0"/>
              <a:t>церковного </a:t>
            </a:r>
            <a:r>
              <a:rPr lang="ru-RU" sz="2000" dirty="0" smtClean="0"/>
              <a:t>пения. </a:t>
            </a:r>
            <a:endParaRPr lang="ru-RU" sz="2000" dirty="0"/>
          </a:p>
        </p:txBody>
      </p:sp>
      <p:pic>
        <p:nvPicPr>
          <p:cNvPr id="28680" name="Picture 8" descr="312943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7950" y="1514475"/>
            <a:ext cx="5029200" cy="343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1414463" y="5149850"/>
            <a:ext cx="1014253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1" hangingPunct="1"/>
            <a:r>
              <a:rPr lang="ru-RU" sz="2000" dirty="0" smtClean="0"/>
              <a:t>	Павел </a:t>
            </a:r>
            <a:r>
              <a:rPr lang="ru-RU" sz="2000" dirty="0"/>
              <a:t>был очень прилежным и старательным учеником, изучая сольфеджио, вокал, </a:t>
            </a:r>
            <a:r>
              <a:rPr lang="ru-RU" sz="2000" dirty="0" err="1"/>
              <a:t>дирижирование</a:t>
            </a:r>
            <a:r>
              <a:rPr lang="ru-RU" sz="2000" dirty="0"/>
              <a:t> и композицию. В </a:t>
            </a:r>
            <a:r>
              <a:rPr lang="ru-RU" sz="2000" b="1" dirty="0"/>
              <a:t>18 лет он с отличием окончил училище </a:t>
            </a:r>
            <a:r>
              <a:rPr lang="ru-RU" sz="2000" dirty="0"/>
              <a:t>и получил почётный диплом и золотую медаль первого класса, дающую право преподавать и работать </a:t>
            </a:r>
            <a:r>
              <a:rPr lang="ru-RU" sz="2000" b="1" dirty="0"/>
              <a:t>регентом</a:t>
            </a:r>
            <a:r>
              <a:rPr lang="ru-RU" sz="2000" dirty="0"/>
              <a:t> в храмах по всей России.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6850" y="703263"/>
            <a:ext cx="39687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22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4763"/>
            <a:ext cx="1323975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603375" y="3282950"/>
            <a:ext cx="10106025" cy="3667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/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1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7" name="Picture 7" descr="unnam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91550" y="1435100"/>
            <a:ext cx="3044825" cy="454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1550988" y="1352749"/>
            <a:ext cx="6613525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sz="2000" dirty="0" smtClean="0"/>
              <a:t>	Первым </a:t>
            </a:r>
            <a:r>
              <a:rPr lang="ru-RU" sz="2000" dirty="0"/>
              <a:t>местом работы </a:t>
            </a:r>
            <a:r>
              <a:rPr lang="ru-RU" sz="2000" dirty="0" smtClean="0"/>
              <a:t>П. </a:t>
            </a:r>
            <a:r>
              <a:rPr lang="ru-RU" sz="2000" dirty="0" err="1" smtClean="0"/>
              <a:t>Чеснокова</a:t>
            </a:r>
            <a:r>
              <a:rPr lang="ru-RU" sz="2000" dirty="0" smtClean="0"/>
              <a:t> </a:t>
            </a:r>
            <a:r>
              <a:rPr lang="ru-RU" sz="2000" dirty="0"/>
              <a:t>стало родное </a:t>
            </a:r>
            <a:r>
              <a:rPr lang="ru-RU" sz="2000" b="1" dirty="0"/>
              <a:t>Московское Синодальное училище</a:t>
            </a:r>
            <a:r>
              <a:rPr lang="ru-RU" sz="2000" dirty="0"/>
              <a:t>, где он десять лет </a:t>
            </a:r>
            <a:r>
              <a:rPr lang="ru-RU" sz="2000" b="1" i="1" dirty="0"/>
              <a:t>преподавал теорию</a:t>
            </a:r>
            <a:r>
              <a:rPr lang="ru-RU" sz="2000" dirty="0"/>
              <a:t>, а также </a:t>
            </a:r>
            <a:r>
              <a:rPr lang="ru-RU" sz="2000" b="1" i="1" dirty="0"/>
              <a:t>основы</a:t>
            </a:r>
            <a:r>
              <a:rPr lang="ru-RU" sz="2000" b="1" dirty="0"/>
              <a:t> </a:t>
            </a:r>
            <a:r>
              <a:rPr lang="ru-RU" sz="2000" b="1" i="1" dirty="0"/>
              <a:t>управления хором</a:t>
            </a:r>
            <a:r>
              <a:rPr lang="ru-RU" sz="2000" dirty="0" smtClean="0"/>
              <a:t>. Так же он устраивается регентом в соборы Москвы, начинает </a:t>
            </a:r>
            <a:r>
              <a:rPr lang="ru-RU" sz="2000" b="1" i="1" dirty="0" smtClean="0"/>
              <a:t>преподавать хоровое пение</a:t>
            </a:r>
            <a:r>
              <a:rPr lang="ru-RU" sz="2000" dirty="0" smtClean="0"/>
              <a:t> в гимназиях и женских институтах, руководит несколькими хоровыми коллективами.</a:t>
            </a:r>
            <a:endParaRPr lang="ru-RU" sz="2000" dirty="0"/>
          </a:p>
          <a:p>
            <a:pPr algn="just"/>
            <a:r>
              <a:rPr lang="ru-RU" sz="2000" dirty="0" smtClean="0"/>
              <a:t>	Павел Григорьевич </a:t>
            </a:r>
            <a:r>
              <a:rPr lang="ru-RU" sz="2000" dirty="0" smtClean="0"/>
              <a:t>находит свободное время для сочинения музыки под руководством </a:t>
            </a:r>
            <a:r>
              <a:rPr lang="ru-RU" sz="2000" b="1" dirty="0" smtClean="0"/>
              <a:t>профессора Московской консерватории </a:t>
            </a:r>
            <a:r>
              <a:rPr lang="ru-RU" sz="2000" b="1" dirty="0" smtClean="0"/>
              <a:t>                    С</a:t>
            </a:r>
            <a:r>
              <a:rPr lang="ru-RU" sz="2000" b="1" dirty="0" smtClean="0"/>
              <a:t>. И. Танеева</a:t>
            </a:r>
            <a:endParaRPr lang="ru-RU" sz="2000" b="1" dirty="0"/>
          </a:p>
          <a:p>
            <a:pPr algn="just"/>
            <a:r>
              <a:rPr lang="ru-RU" sz="2000" dirty="0" smtClean="0"/>
              <a:t>	В </a:t>
            </a:r>
            <a:r>
              <a:rPr lang="ru-RU" sz="2000" dirty="0"/>
              <a:t>это же время руководит Синодальным хором, а позже становится дирижёром Капеллы русского хорового общества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smtClean="0"/>
              <a:t> </a:t>
            </a:r>
            <a:r>
              <a:rPr lang="ru-RU" sz="2000" dirty="0" smtClean="0"/>
              <a:t>	В этот период Павел </a:t>
            </a:r>
            <a:r>
              <a:rPr lang="ru-RU" sz="2000" dirty="0"/>
              <a:t>Григорьевич </a:t>
            </a:r>
            <a:r>
              <a:rPr lang="ru-RU" sz="2000" dirty="0" smtClean="0"/>
              <a:t>становится </a:t>
            </a:r>
            <a:r>
              <a:rPr lang="ru-RU" sz="2000" dirty="0"/>
              <a:t>известным композитором, дирижёром и преподавателем.</a:t>
            </a: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2595563" y="617538"/>
            <a:ext cx="72501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3600" b="1">
                <a:solidFill>
                  <a:srgbClr val="5AC5E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Павел Григорьевич Чесноков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6850" y="703263"/>
            <a:ext cx="39687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2770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4763"/>
            <a:ext cx="1323975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Прямоугольник 1"/>
          <p:cNvSpPr>
            <a:spLocks noChangeArrowheads="1"/>
          </p:cNvSpPr>
          <p:nvPr/>
        </p:nvSpPr>
        <p:spPr bwMode="auto">
          <a:xfrm>
            <a:off x="5046663" y="1406525"/>
            <a:ext cx="6650037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ru-RU" sz="21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32772" name="Прямоугольник 3"/>
          <p:cNvSpPr>
            <a:spLocks noChangeArrowheads="1"/>
          </p:cNvSpPr>
          <p:nvPr/>
        </p:nvSpPr>
        <p:spPr bwMode="auto">
          <a:xfrm>
            <a:off x="1587500" y="1920240"/>
            <a:ext cx="51943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/>
            <a:r>
              <a:rPr lang="ru-RU" sz="2000" dirty="0" smtClean="0"/>
              <a:t>	Павел </a:t>
            </a:r>
            <a:r>
              <a:rPr lang="ru-RU" sz="2000" dirty="0"/>
              <a:t>Григорьевич был всегда очень внимателен к своим ученикам и давал точные наставления будущим дирижёрам. </a:t>
            </a:r>
            <a:endParaRPr lang="ru-RU" sz="2000" dirty="0" smtClean="0"/>
          </a:p>
          <a:p>
            <a:pPr algn="just" eaLnBrk="1" hangingPunct="1"/>
            <a:r>
              <a:rPr lang="ru-RU" sz="2000" dirty="0" smtClean="0"/>
              <a:t>	«</a:t>
            </a:r>
            <a:r>
              <a:rPr lang="ru-RU" sz="2000" dirty="0" smtClean="0"/>
              <a:t>Регент </a:t>
            </a:r>
            <a:r>
              <a:rPr lang="ru-RU" sz="2000" dirty="0"/>
              <a:t>в момент исполнения — солнце, певцы — цветы. Как цветы раскрываются и тянутся к солнцу, впитывая его животворящие лучи, так и певцы в момент исполнения открывают свои души, принимая в них излучение вдохновения регента и вдохновляясь» - говорил он. </a:t>
            </a:r>
          </a:p>
        </p:txBody>
      </p:sp>
      <p:pic>
        <p:nvPicPr>
          <p:cNvPr id="32778" name="Picture 10" descr="i4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42928" y="1981200"/>
            <a:ext cx="4745758" cy="3467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3224213" y="541338"/>
            <a:ext cx="76533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3600" b="1">
                <a:solidFill>
                  <a:srgbClr val="5AC5E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Павел Григорьевич Чесноков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6850" y="703263"/>
            <a:ext cx="39687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4818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4763"/>
            <a:ext cx="1323975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Прямоугольник 1"/>
          <p:cNvSpPr>
            <a:spLocks noChangeArrowheads="1"/>
          </p:cNvSpPr>
          <p:nvPr/>
        </p:nvSpPr>
        <p:spPr bwMode="auto">
          <a:xfrm>
            <a:off x="5046663" y="1406525"/>
            <a:ext cx="6650037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ru-RU" sz="21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34820" name="Прямоугольник 3"/>
          <p:cNvSpPr>
            <a:spLocks noChangeArrowheads="1"/>
          </p:cNvSpPr>
          <p:nvPr/>
        </p:nvSpPr>
        <p:spPr bwMode="auto">
          <a:xfrm>
            <a:off x="5372100" y="1120775"/>
            <a:ext cx="6453188" cy="566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/>
            <a:r>
              <a:rPr lang="ru-RU" sz="2000" dirty="0" smtClean="0">
                <a:solidFill>
                  <a:srgbClr val="222222"/>
                </a:solidFill>
                <a:cs typeface="Times New Roman" pitchFamily="18" charset="0"/>
              </a:rPr>
              <a:t>	</a:t>
            </a:r>
            <a:r>
              <a:rPr lang="ru-RU" sz="1900" dirty="0" smtClean="0">
                <a:solidFill>
                  <a:srgbClr val="222222"/>
                </a:solidFill>
                <a:cs typeface="Times New Roman" pitchFamily="18" charset="0"/>
              </a:rPr>
              <a:t>Будучи </a:t>
            </a:r>
            <a:r>
              <a:rPr lang="ru-RU" sz="1900" dirty="0">
                <a:solidFill>
                  <a:srgbClr val="222222"/>
                </a:solidFill>
                <a:cs typeface="Times New Roman" pitchFamily="18" charset="0"/>
              </a:rPr>
              <a:t>уважаемым и известным </a:t>
            </a:r>
            <a:r>
              <a:rPr lang="ru-RU" sz="1900" b="1" dirty="0">
                <a:solidFill>
                  <a:srgbClr val="222222"/>
                </a:solidFill>
                <a:cs typeface="Times New Roman" pitchFamily="18" charset="0"/>
              </a:rPr>
              <a:t>в</a:t>
            </a:r>
            <a:r>
              <a:rPr lang="ru-RU" sz="1900" dirty="0">
                <a:solidFill>
                  <a:srgbClr val="222222"/>
                </a:solidFill>
                <a:cs typeface="Times New Roman" pitchFamily="18" charset="0"/>
              </a:rPr>
              <a:t> </a:t>
            </a:r>
            <a:r>
              <a:rPr lang="ru-RU" sz="1900" b="1" dirty="0">
                <a:solidFill>
                  <a:srgbClr val="222222"/>
                </a:solidFill>
                <a:cs typeface="Times New Roman" pitchFamily="18" charset="0"/>
              </a:rPr>
              <a:t>36 лет </a:t>
            </a:r>
            <a:r>
              <a:rPr lang="ru-RU" sz="1900" b="1" dirty="0" smtClean="0">
                <a:solidFill>
                  <a:srgbClr val="222222"/>
                </a:solidFill>
                <a:cs typeface="Times New Roman" pitchFamily="18" charset="0"/>
              </a:rPr>
              <a:t>  </a:t>
            </a:r>
            <a:r>
              <a:rPr lang="ru-RU" sz="1900" dirty="0" smtClean="0">
                <a:solidFill>
                  <a:srgbClr val="222222"/>
                </a:solidFill>
                <a:cs typeface="Times New Roman" pitchFamily="18" charset="0"/>
              </a:rPr>
              <a:t>П.</a:t>
            </a:r>
            <a:r>
              <a:rPr lang="ru-RU" sz="1900" b="1" dirty="0" smtClean="0">
                <a:solidFill>
                  <a:srgbClr val="222222"/>
                </a:solidFill>
                <a:cs typeface="Times New Roman" pitchFamily="18" charset="0"/>
              </a:rPr>
              <a:t> </a:t>
            </a:r>
            <a:r>
              <a:rPr lang="ru-RU" sz="1900" dirty="0" smtClean="0">
                <a:solidFill>
                  <a:srgbClr val="222222"/>
                </a:solidFill>
                <a:cs typeface="Times New Roman" pitchFamily="18" charset="0"/>
              </a:rPr>
              <a:t>Чесноков </a:t>
            </a:r>
            <a:r>
              <a:rPr lang="ru-RU" sz="1900" dirty="0">
                <a:solidFill>
                  <a:srgbClr val="222222"/>
                </a:solidFill>
                <a:cs typeface="Times New Roman" pitchFamily="18" charset="0"/>
              </a:rPr>
              <a:t>поступает в </a:t>
            </a:r>
            <a:r>
              <a:rPr lang="ru-RU" sz="1900" b="1" dirty="0">
                <a:solidFill>
                  <a:srgbClr val="222222"/>
                </a:solidFill>
                <a:cs typeface="Times New Roman" pitchFamily="18" charset="0"/>
              </a:rPr>
              <a:t>Московскую консерваторию</a:t>
            </a:r>
            <a:r>
              <a:rPr lang="ru-RU" sz="1900" dirty="0">
                <a:solidFill>
                  <a:srgbClr val="222222"/>
                </a:solidFill>
                <a:cs typeface="Times New Roman" pitchFamily="18" charset="0"/>
              </a:rPr>
              <a:t>, которую окончил в 1917 году с почётным дипломом и серебряной медалью, вручённой </a:t>
            </a:r>
            <a:r>
              <a:rPr lang="ru-RU" sz="1900" dirty="0" smtClean="0">
                <a:solidFill>
                  <a:srgbClr val="222222"/>
                </a:solidFill>
                <a:cs typeface="Times New Roman" pitchFamily="18" charset="0"/>
              </a:rPr>
              <a:t>композитором М.М. </a:t>
            </a:r>
            <a:r>
              <a:rPr lang="ru-RU" sz="1900" dirty="0" err="1" smtClean="0">
                <a:solidFill>
                  <a:srgbClr val="222222"/>
                </a:solidFill>
                <a:cs typeface="Times New Roman" pitchFamily="18" charset="0"/>
              </a:rPr>
              <a:t>Ипполитовым</a:t>
            </a:r>
            <a:r>
              <a:rPr lang="ru-RU" sz="1900" dirty="0" smtClean="0">
                <a:solidFill>
                  <a:srgbClr val="222222"/>
                </a:solidFill>
                <a:cs typeface="Times New Roman" pitchFamily="18" charset="0"/>
              </a:rPr>
              <a:t>-Ивановым</a:t>
            </a:r>
            <a:r>
              <a:rPr lang="ru-RU" sz="1900" dirty="0">
                <a:solidFill>
                  <a:srgbClr val="222222"/>
                </a:solidFill>
                <a:cs typeface="Times New Roman" pitchFamily="18" charset="0"/>
              </a:rPr>
              <a:t>. </a:t>
            </a:r>
          </a:p>
          <a:p>
            <a:pPr algn="just" eaLnBrk="1" hangingPunct="1"/>
            <a:r>
              <a:rPr lang="ru-RU" sz="1900" dirty="0" smtClean="0">
                <a:solidFill>
                  <a:srgbClr val="222222"/>
                </a:solidFill>
                <a:cs typeface="Times New Roman" pitchFamily="18" charset="0"/>
              </a:rPr>
              <a:t>	После </a:t>
            </a:r>
            <a:r>
              <a:rPr lang="ru-RU" sz="1900" dirty="0">
                <a:solidFill>
                  <a:srgbClr val="222222"/>
                </a:solidFill>
                <a:cs typeface="Times New Roman" pitchFamily="18" charset="0"/>
              </a:rPr>
              <a:t>революции верить в Бога и петь церковные произведения было запрещено, что стало огромным ударом для Павла Григорьевича, объявленного «врагом народа». От голодной смерти в эти годы его спасло приглашение на работу в </a:t>
            </a:r>
            <a:r>
              <a:rPr lang="ru-RU" sz="1900" b="1" dirty="0">
                <a:solidFill>
                  <a:srgbClr val="222222"/>
                </a:solidFill>
                <a:cs typeface="Times New Roman" pitchFamily="18" charset="0"/>
              </a:rPr>
              <a:t>Московскую консерваторию </a:t>
            </a:r>
            <a:r>
              <a:rPr lang="ru-RU" sz="1900" dirty="0">
                <a:solidFill>
                  <a:srgbClr val="222222"/>
                </a:solidFill>
                <a:cs typeface="Times New Roman" pitchFamily="18" charset="0"/>
              </a:rPr>
              <a:t>на должность </a:t>
            </a:r>
            <a:r>
              <a:rPr lang="ru-RU" sz="1900" b="1" i="1" dirty="0">
                <a:solidFill>
                  <a:srgbClr val="222222"/>
                </a:solidFill>
                <a:cs typeface="Times New Roman" pitchFamily="18" charset="0"/>
              </a:rPr>
              <a:t>профессора кафедры хоровой музыки </a:t>
            </a:r>
            <a:r>
              <a:rPr lang="ru-RU" sz="1900" dirty="0">
                <a:solidFill>
                  <a:srgbClr val="222222"/>
                </a:solidFill>
                <a:cs typeface="Times New Roman" pitchFamily="18" charset="0"/>
              </a:rPr>
              <a:t>от его друга М.М</a:t>
            </a:r>
            <a:r>
              <a:rPr lang="ru-RU" sz="1900" dirty="0" smtClean="0">
                <a:solidFill>
                  <a:srgbClr val="222222"/>
                </a:solidFill>
                <a:cs typeface="Times New Roman" pitchFamily="18" charset="0"/>
              </a:rPr>
              <a:t>. </a:t>
            </a:r>
            <a:r>
              <a:rPr lang="ru-RU" sz="1900" dirty="0" err="1" smtClean="0">
                <a:solidFill>
                  <a:srgbClr val="222222"/>
                </a:solidFill>
                <a:cs typeface="Times New Roman" pitchFamily="18" charset="0"/>
              </a:rPr>
              <a:t>Ипполитова</a:t>
            </a:r>
            <a:r>
              <a:rPr lang="ru-RU" sz="1900" dirty="0" smtClean="0">
                <a:solidFill>
                  <a:srgbClr val="222222"/>
                </a:solidFill>
                <a:cs typeface="Times New Roman" pitchFamily="18" charset="0"/>
              </a:rPr>
              <a:t>-Иванова</a:t>
            </a:r>
            <a:r>
              <a:rPr lang="ru-RU" sz="1900" dirty="0">
                <a:solidFill>
                  <a:srgbClr val="222222"/>
                </a:solidFill>
                <a:cs typeface="Times New Roman" pitchFamily="18" charset="0"/>
              </a:rPr>
              <a:t>. В 1940 году Чесноков пишет свою единственную книгу </a:t>
            </a:r>
            <a:r>
              <a:rPr lang="ru-RU" sz="1900" b="1" dirty="0">
                <a:solidFill>
                  <a:srgbClr val="222222"/>
                </a:solidFill>
                <a:cs typeface="Times New Roman" pitchFamily="18" charset="0"/>
              </a:rPr>
              <a:t>«Хор и </a:t>
            </a:r>
            <a:r>
              <a:rPr lang="ru-RU" sz="1900" b="1" dirty="0" smtClean="0">
                <a:solidFill>
                  <a:srgbClr val="222222"/>
                </a:solidFill>
                <a:cs typeface="Times New Roman" pitchFamily="18" charset="0"/>
              </a:rPr>
              <a:t>управление им», </a:t>
            </a:r>
            <a:r>
              <a:rPr lang="ru-RU" sz="1900" dirty="0">
                <a:solidFill>
                  <a:srgbClr val="222222"/>
                </a:solidFill>
                <a:cs typeface="Times New Roman" pitchFamily="18" charset="0"/>
              </a:rPr>
              <a:t>по которой </a:t>
            </a:r>
            <a:r>
              <a:rPr lang="ru-RU" sz="1900" dirty="0">
                <a:solidFill>
                  <a:srgbClr val="222222"/>
                </a:solidFill>
                <a:cs typeface="Times New Roman" pitchFamily="18" charset="0"/>
              </a:rPr>
              <a:t>по сей день </a:t>
            </a:r>
            <a:r>
              <a:rPr lang="ru-RU" sz="1900" dirty="0" smtClean="0">
                <a:solidFill>
                  <a:srgbClr val="222222"/>
                </a:solidFill>
                <a:cs typeface="Times New Roman" pitchFamily="18" charset="0"/>
              </a:rPr>
              <a:t>обучаются </a:t>
            </a:r>
            <a:r>
              <a:rPr lang="ru-RU" sz="1900" dirty="0">
                <a:solidFill>
                  <a:srgbClr val="222222"/>
                </a:solidFill>
                <a:cs typeface="Times New Roman" pitchFamily="18" charset="0"/>
              </a:rPr>
              <a:t>премудростям </a:t>
            </a:r>
            <a:r>
              <a:rPr lang="ru-RU" sz="1900" dirty="0" err="1">
                <a:solidFill>
                  <a:srgbClr val="222222"/>
                </a:solidFill>
                <a:cs typeface="Times New Roman" pitchFamily="18" charset="0"/>
              </a:rPr>
              <a:t>дирижирования</a:t>
            </a:r>
            <a:r>
              <a:rPr lang="ru-RU" sz="1900" dirty="0">
                <a:solidFill>
                  <a:srgbClr val="222222"/>
                </a:solidFill>
                <a:cs typeface="Times New Roman" pitchFamily="18" charset="0"/>
              </a:rPr>
              <a:t> и управления хором </a:t>
            </a:r>
            <a:r>
              <a:rPr lang="ru-RU" sz="1900" dirty="0" smtClean="0">
                <a:solidFill>
                  <a:srgbClr val="222222"/>
                </a:solidFill>
                <a:cs typeface="Times New Roman" pitchFamily="18" charset="0"/>
              </a:rPr>
              <a:t>во всём </a:t>
            </a:r>
            <a:r>
              <a:rPr lang="ru-RU" sz="1900" dirty="0">
                <a:solidFill>
                  <a:srgbClr val="222222"/>
                </a:solidFill>
                <a:cs typeface="Times New Roman" pitchFamily="18" charset="0"/>
              </a:rPr>
              <a:t>мире. </a:t>
            </a:r>
            <a:endParaRPr lang="ru-RU" sz="1900" dirty="0" smtClean="0">
              <a:solidFill>
                <a:srgbClr val="222222"/>
              </a:solidFill>
              <a:cs typeface="Times New Roman" pitchFamily="18" charset="0"/>
            </a:endParaRPr>
          </a:p>
          <a:p>
            <a:pPr algn="just" eaLnBrk="1" hangingPunct="1"/>
            <a:r>
              <a:rPr lang="ru-RU" sz="1900" dirty="0">
                <a:solidFill>
                  <a:srgbClr val="222222"/>
                </a:solidFill>
                <a:cs typeface="Times New Roman" pitchFamily="18" charset="0"/>
              </a:rPr>
              <a:t>	</a:t>
            </a:r>
            <a:r>
              <a:rPr lang="ru-RU" sz="1900" dirty="0" smtClean="0">
                <a:solidFill>
                  <a:srgbClr val="222222"/>
                </a:solidFill>
                <a:cs typeface="Times New Roman" pitchFamily="18" charset="0"/>
              </a:rPr>
              <a:t>До </a:t>
            </a:r>
            <a:r>
              <a:rPr lang="ru-RU" sz="1900" dirty="0">
                <a:solidFill>
                  <a:srgbClr val="222222"/>
                </a:solidFill>
                <a:cs typeface="Times New Roman" pitchFamily="18" charset="0"/>
              </a:rPr>
              <a:t>самой смерти в 1944 году Павел Григорьевич был верен Москве и любви к русской хоровой музыке.</a:t>
            </a:r>
            <a:endParaRPr lang="ru-RU" sz="1900" dirty="0">
              <a:cs typeface="Times New Roman" pitchFamily="18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3357563" y="471488"/>
            <a:ext cx="6950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3600" b="1">
                <a:solidFill>
                  <a:srgbClr val="5AC5E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Павел Григорьевич Чесноков</a:t>
            </a:r>
          </a:p>
        </p:txBody>
      </p:sp>
      <p:pic>
        <p:nvPicPr>
          <p:cNvPr id="34826" name="Picture 10" descr="3129434"/>
          <p:cNvPicPr>
            <a:picLocks noChangeAspect="1" noChangeArrowheads="1"/>
          </p:cNvPicPr>
          <p:nvPr/>
        </p:nvPicPr>
        <p:blipFill rotWithShape="1">
          <a:blip r:embed="rId4"/>
          <a:srcRect l="11950" r="11909"/>
          <a:stretch/>
        </p:blipFill>
        <p:spPr bwMode="auto">
          <a:xfrm>
            <a:off x="1466850" y="1428883"/>
            <a:ext cx="3502649" cy="4705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6850" y="703263"/>
            <a:ext cx="39687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6866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4763"/>
            <a:ext cx="1323975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Прямоугольник 1"/>
          <p:cNvSpPr>
            <a:spLocks noChangeArrowheads="1"/>
          </p:cNvSpPr>
          <p:nvPr/>
        </p:nvSpPr>
        <p:spPr bwMode="auto">
          <a:xfrm>
            <a:off x="5046663" y="1406525"/>
            <a:ext cx="6650037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ru-RU" sz="21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3033713" y="452438"/>
            <a:ext cx="6950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3600" b="1" dirty="0">
                <a:solidFill>
                  <a:srgbClr val="5AC5E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Павел Григорьевич Чесноков</a:t>
            </a:r>
          </a:p>
        </p:txBody>
      </p:sp>
      <p:pic>
        <p:nvPicPr>
          <p:cNvPr id="36873" name="Picture 9" descr="tMxfbVoZnd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80141" y="1657350"/>
            <a:ext cx="4816560" cy="415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1560513" y="1737984"/>
            <a:ext cx="4975225" cy="440120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1" hangingPunct="1"/>
            <a:r>
              <a:rPr lang="ru-RU" sz="2000" dirty="0" smtClean="0"/>
              <a:t>За 67 лет жизни Павел Чесноков  написал </a:t>
            </a:r>
            <a:r>
              <a:rPr lang="ru-RU" sz="2000" b="1" dirty="0" smtClean="0"/>
              <a:t>около 500 произведений</a:t>
            </a:r>
            <a:r>
              <a:rPr lang="ru-RU" sz="2000" dirty="0" smtClean="0"/>
              <a:t>:</a:t>
            </a:r>
          </a:p>
          <a:p>
            <a:pPr algn="just" eaLnBrk="1" hangingPunct="1">
              <a:buFont typeface="Wingdings" pitchFamily="2" charset="2"/>
              <a:buChar char="ü"/>
            </a:pPr>
            <a:r>
              <a:rPr lang="ru-RU" sz="2000" dirty="0" smtClean="0"/>
              <a:t>Обработки народных песен </a:t>
            </a:r>
          </a:p>
          <a:p>
            <a:pPr algn="just" eaLnBrk="1" hangingPunct="1">
              <a:buFont typeface="Wingdings" pitchFamily="2" charset="2"/>
              <a:buChar char="ü"/>
            </a:pPr>
            <a:r>
              <a:rPr lang="ru-RU" sz="2000" dirty="0" smtClean="0"/>
              <a:t>Опера «Потоп»</a:t>
            </a:r>
          </a:p>
          <a:p>
            <a:pPr algn="just" eaLnBrk="1" hangingPunct="1">
              <a:buFont typeface="Wingdings" pitchFamily="2" charset="2"/>
              <a:buChar char="ü"/>
            </a:pPr>
            <a:r>
              <a:rPr lang="ru-RU" sz="2000" dirty="0" smtClean="0"/>
              <a:t>Детские песни </a:t>
            </a:r>
          </a:p>
          <a:p>
            <a:pPr algn="just" eaLnBrk="1" hangingPunct="1">
              <a:buFont typeface="Wingdings" pitchFamily="2" charset="2"/>
              <a:buChar char="ü"/>
            </a:pPr>
            <a:r>
              <a:rPr lang="ru-RU" sz="2000" dirty="0" smtClean="0"/>
              <a:t>Инструментальная музыка </a:t>
            </a:r>
          </a:p>
          <a:p>
            <a:pPr algn="just" eaLnBrk="1" hangingPunct="1">
              <a:buFont typeface="Wingdings" pitchFamily="2" charset="2"/>
              <a:buChar char="ü"/>
            </a:pPr>
            <a:r>
              <a:rPr lang="ru-RU" sz="2000" dirty="0" smtClean="0"/>
              <a:t>Хоры </a:t>
            </a:r>
            <a:r>
              <a:rPr lang="en-US" sz="2000" dirty="0" err="1" smtClean="0"/>
              <a:t>a`cappella</a:t>
            </a:r>
            <a:r>
              <a:rPr lang="en-US" sz="2000" dirty="0" smtClean="0"/>
              <a:t> </a:t>
            </a:r>
            <a:r>
              <a:rPr lang="ru-RU" sz="2000" dirty="0" smtClean="0"/>
              <a:t>и с аккомпанементом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Более 400 произведений, написанных для богослужения («Литургия», «Всенощная», духовные концерты и другие), отражают любовь и преданность композитора этому жанру, сохранённую с детства.</a:t>
            </a:r>
            <a:endParaRPr lang="ru-RU" sz="2000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6850" y="703263"/>
            <a:ext cx="39687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77950" y="465138"/>
            <a:ext cx="10567988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Материал для прослушивания</a:t>
            </a:r>
          </a:p>
        </p:txBody>
      </p:sp>
      <p:pic>
        <p:nvPicPr>
          <p:cNvPr id="38915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4763"/>
            <a:ext cx="1323975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66850" y="1281113"/>
            <a:ext cx="9705975" cy="476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/>
            <a:r>
              <a:rPr lang="ru-RU" sz="2100" b="1">
                <a:latin typeface="Times New Roman" pitchFamily="18" charset="0"/>
                <a:cs typeface="Times New Roman" pitchFamily="18" charset="0"/>
              </a:rPr>
              <a:t>Музыка П.Чеснокова, слова Н.Некрасова</a:t>
            </a:r>
          </a:p>
          <a:p>
            <a:pPr algn="ctr" eaLnBrk="1" hangingPunct="1"/>
            <a:r>
              <a:rPr lang="ru-RU" sz="2100" b="1">
                <a:latin typeface="Times New Roman" pitchFamily="18" charset="0"/>
                <a:cs typeface="Times New Roman" pitchFamily="18" charset="0"/>
              </a:rPr>
              <a:t>«ЗЕЛЁНЫЙ ШУМ» </a:t>
            </a:r>
          </a:p>
          <a:p>
            <a:pPr algn="ctr" eaLnBrk="1" hangingPunct="1"/>
            <a:r>
              <a:rPr lang="ru-RU" sz="2100">
                <a:latin typeface="Times New Roman" pitchFamily="18" charset="0"/>
                <a:cs typeface="Times New Roman" pitchFamily="18" charset="0"/>
              </a:rPr>
              <a:t>Исполняет образцовый хор «ТОНИКА» ДМШИ №1 </a:t>
            </a:r>
          </a:p>
          <a:p>
            <a:pPr algn="ctr" eaLnBrk="1" hangingPunct="1"/>
            <a:r>
              <a:rPr lang="ru-RU" sz="2100">
                <a:latin typeface="Times New Roman" pitchFamily="18" charset="0"/>
                <a:cs typeface="Times New Roman" pitchFamily="18" charset="0"/>
              </a:rPr>
              <a:t>им.Л.П.Александровой г.Минска</a:t>
            </a:r>
            <a:br>
              <a:rPr lang="ru-RU" sz="2100">
                <a:latin typeface="Times New Roman" pitchFamily="18" charset="0"/>
                <a:cs typeface="Times New Roman" pitchFamily="18" charset="0"/>
              </a:rPr>
            </a:br>
            <a:r>
              <a:rPr lang="ru-RU" sz="2100">
                <a:latin typeface="Times New Roman" pitchFamily="18" charset="0"/>
                <a:cs typeface="Times New Roman" pitchFamily="18" charset="0"/>
              </a:rPr>
              <a:t>Дирижёр – Алексей Снитко</a:t>
            </a:r>
            <a:br>
              <a:rPr lang="ru-RU" sz="2100">
                <a:latin typeface="Times New Roman" pitchFamily="18" charset="0"/>
                <a:cs typeface="Times New Roman" pitchFamily="18" charset="0"/>
              </a:rPr>
            </a:br>
            <a:r>
              <a:rPr lang="ru-RU" sz="2100">
                <a:latin typeface="Times New Roman" pitchFamily="18" charset="0"/>
                <a:cs typeface="Times New Roman" pitchFamily="18" charset="0"/>
              </a:rPr>
              <a:t>Концертмейстер Евгений Гальцов</a:t>
            </a:r>
          </a:p>
          <a:p>
            <a:pPr algn="ctr" eaLnBrk="1" hangingPunct="1"/>
            <a:r>
              <a:rPr lang="ru-RU">
                <a:cs typeface="Times New Roman" pitchFamily="18" charset="0"/>
                <a:hlinkClick r:id="rId4"/>
              </a:rPr>
              <a:t>https://www.youtube.com/watch?v=v3-1PV0cAcU</a:t>
            </a:r>
            <a:endParaRPr lang="ru-RU">
              <a:cs typeface="Times New Roman" pitchFamily="18" charset="0"/>
            </a:endParaRPr>
          </a:p>
          <a:p>
            <a:pPr algn="ctr" eaLnBrk="1" hangingPunct="1"/>
            <a:endParaRPr lang="ru-RU" sz="210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100">
                <a:latin typeface="Times New Roman" pitchFamily="18" charset="0"/>
                <a:cs typeface="Times New Roman" pitchFamily="18" charset="0"/>
              </a:rPr>
              <a:t>*  *  *</a:t>
            </a:r>
          </a:p>
          <a:p>
            <a:pPr algn="ctr" eaLnBrk="1" hangingPunct="1"/>
            <a:r>
              <a:rPr lang="ru-RU" sz="2100" b="1">
                <a:latin typeface="Times New Roman" pitchFamily="18" charset="0"/>
                <a:cs typeface="Times New Roman" pitchFamily="18" charset="0"/>
              </a:rPr>
              <a:t>Музыка П.Чеснокова</a:t>
            </a:r>
            <a:br>
              <a:rPr lang="ru-RU" sz="2100" b="1">
                <a:latin typeface="Times New Roman" pitchFamily="18" charset="0"/>
                <a:cs typeface="Times New Roman" pitchFamily="18" charset="0"/>
              </a:rPr>
            </a:br>
            <a:r>
              <a:rPr lang="ru-RU" sz="2100" b="1">
                <a:latin typeface="Times New Roman" pitchFamily="18" charset="0"/>
                <a:cs typeface="Times New Roman" pitchFamily="18" charset="0"/>
              </a:rPr>
              <a:t>«СВЕТЕ ТИХИЙ»</a:t>
            </a:r>
            <a:endParaRPr lang="ru-RU" sz="210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100">
                <a:latin typeface="Times New Roman" pitchFamily="18" charset="0"/>
                <a:cs typeface="Times New Roman" pitchFamily="18" charset="0"/>
              </a:rPr>
              <a:t>Исполняет детский хор «Весна» Пономарёва, г.Москва</a:t>
            </a:r>
            <a:br>
              <a:rPr lang="ru-RU" sz="2100">
                <a:latin typeface="Times New Roman" pitchFamily="18" charset="0"/>
                <a:cs typeface="Times New Roman" pitchFamily="18" charset="0"/>
              </a:rPr>
            </a:br>
            <a:r>
              <a:rPr lang="ru-RU" sz="2100">
                <a:latin typeface="Times New Roman" pitchFamily="18" charset="0"/>
                <a:cs typeface="Times New Roman" pitchFamily="18" charset="0"/>
              </a:rPr>
              <a:t>Дирижёр Н.Аверина</a:t>
            </a:r>
          </a:p>
          <a:p>
            <a:pPr algn="ctr" eaLnBrk="1" hangingPunct="1"/>
            <a:r>
              <a:rPr lang="en-US">
                <a:cs typeface="Times New Roman" pitchFamily="18" charset="0"/>
                <a:hlinkClick r:id="rId5"/>
              </a:rPr>
              <a:t>https://www.youtube.com/watch?v=mdS0F6PAd_4</a:t>
            </a:r>
            <a:endParaRPr lang="ru-RU">
              <a:latin typeface="Calibri" pitchFamily="34" charset="0"/>
            </a:endParaRPr>
          </a:p>
          <a:p>
            <a:pPr algn="ctr" eaLnBrk="1" hangingPunct="1"/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6628</TotalTime>
  <Words>133</Words>
  <Application>Microsoft Office PowerPoint</Application>
  <PresentationFormat>Произвольный</PresentationFormat>
  <Paragraphs>60</Paragraphs>
  <Slides>8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 За</dc:creator>
  <cp:lastModifiedBy>Виктория</cp:lastModifiedBy>
  <cp:revision>295</cp:revision>
  <cp:lastPrinted>2018-10-19T17:13:29Z</cp:lastPrinted>
  <dcterms:created xsi:type="dcterms:W3CDTF">2018-09-11T08:52:13Z</dcterms:created>
  <dcterms:modified xsi:type="dcterms:W3CDTF">2020-11-16T07:09:52Z</dcterms:modified>
</cp:coreProperties>
</file>