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278" r:id="rId4"/>
    <p:sldId id="280" r:id="rId5"/>
    <p:sldId id="281" r:id="rId6"/>
    <p:sldId id="257" r:id="rId7"/>
    <p:sldId id="264" r:id="rId8"/>
    <p:sldId id="273" r:id="rId9"/>
    <p:sldId id="259" r:id="rId10"/>
    <p:sldId id="262" r:id="rId11"/>
    <p:sldId id="260" r:id="rId12"/>
    <p:sldId id="263" r:id="rId13"/>
    <p:sldId id="265" r:id="rId14"/>
    <p:sldId id="261" r:id="rId15"/>
    <p:sldId id="269" r:id="rId16"/>
    <p:sldId id="266" r:id="rId17"/>
    <p:sldId id="274" r:id="rId18"/>
    <p:sldId id="272" r:id="rId19"/>
    <p:sldId id="279" r:id="rId20"/>
    <p:sldId id="271" r:id="rId21"/>
    <p:sldId id="276" r:id="rId22"/>
    <p:sldId id="267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CFAF"/>
    <a:srgbClr val="99FF66"/>
    <a:srgbClr val="CEA6C5"/>
    <a:srgbClr val="744C5A"/>
    <a:srgbClr val="ECC1ED"/>
    <a:srgbClr val="ACC8B7"/>
    <a:srgbClr val="9933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48940" autoAdjust="0"/>
    <p:restoredTop sz="86380" autoAdjust="0"/>
  </p:normalViewPr>
  <p:slideViewPr>
    <p:cSldViewPr>
      <p:cViewPr varScale="1">
        <p:scale>
          <a:sx n="31" d="100"/>
          <a:sy n="31" d="100"/>
        </p:scale>
        <p:origin x="230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9BE1D-5ECB-44EE-8C86-833694ED8EC8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5BB7C-34E8-4D45-BB36-03C8F9DCFF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025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97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7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49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679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290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089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97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B5BB7C-34E8-4D45-BB36-03C8F9DCFF9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82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A9F97-C4F1-4BB0-8B5B-ECAB829E79B0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EC30-21F5-432A-AF3A-EDDDAC6185DD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37A0-C7FE-46CC-9AEE-ED5573EC4623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2324-8DC8-4BAC-BDD7-06FFB43C30CE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1ED0-06A7-4EB2-ABFD-50C77A972DE2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A6FB-6917-4DB3-ADE6-9CA69AC057C1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C054-3174-46F6-96EA-432262C83CB9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CBD5-CB86-4EBE-8D45-408BED530AA6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91F50-2191-4B33-A45C-7AAA5FCB30EF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9C0D3-22C8-4B13-AD9E-E7DE223EBD7C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BEBBF-17DE-4698-A9D6-CB91854E6464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138FA-6545-4FF2-BF1B-283DF0F0D628}" type="datetime1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D7F98-31E9-47BC-ADD2-EC7955E97A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11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.jpeg"/><Relationship Id="rId10" Type="http://schemas.openxmlformats.org/officeDocument/2006/relationships/slide" Target="slide6.xml"/><Relationship Id="rId4" Type="http://schemas.openxmlformats.org/officeDocument/2006/relationships/image" Target="../media/image1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1.wav"/><Relationship Id="rId7" Type="http://schemas.openxmlformats.org/officeDocument/2006/relationships/hyperlink" Target="http://www.7not.ru/guitar/sound_row.p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11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slide" Target="slide15.xml"/><Relationship Id="rId4" Type="http://schemas.openxmlformats.org/officeDocument/2006/relationships/slide" Target="slide13.xml"/><Relationship Id="rId9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audio" Target="../media/audio1.wav"/><Relationship Id="rId7" Type="http://schemas.openxmlformats.org/officeDocument/2006/relationships/hyperlink" Target="http://go.microsoft.com/fwlink/p/?LinkId=25514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9.pn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7.xml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://go.microsoft.com/fwlink/p/?LinkId=255141" TargetMode="Externa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" Target="slide18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slide" Target="slide1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19.png"/><Relationship Id="rId4" Type="http://schemas.openxmlformats.org/officeDocument/2006/relationships/slide" Target="slide20.xml"/><Relationship Id="rId9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1.wav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9.png"/><Relationship Id="rId10" Type="http://schemas.openxmlformats.org/officeDocument/2006/relationships/image" Target="../media/image2.png"/><Relationship Id="rId4" Type="http://schemas.openxmlformats.org/officeDocument/2006/relationships/slide" Target="slide20.xml"/><Relationship Id="rId9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audio" Target="../media/audio1.wav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19.png"/><Relationship Id="rId10" Type="http://schemas.openxmlformats.org/officeDocument/2006/relationships/slide" Target="slide6.xml"/><Relationship Id="rId4" Type="http://schemas.openxmlformats.org/officeDocument/2006/relationships/slide" Target="slide22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9.png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ygitara.ru/uploads/posts/2009-08/1249333178_left_05.jpg" TargetMode="External"/><Relationship Id="rId13" Type="http://schemas.openxmlformats.org/officeDocument/2006/relationships/hyperlink" Target="http://img0.liveinternet.ru/images/attach/c/6/90/170/90170438_large_4061723_123.jpg" TargetMode="External"/><Relationship Id="rId18" Type="http://schemas.openxmlformats.org/officeDocument/2006/relationships/hyperlink" Target="http://vk.com/public61373514" TargetMode="External"/><Relationship Id="rId3" Type="http://schemas.openxmlformats.org/officeDocument/2006/relationships/image" Target="../media/image19.png"/><Relationship Id="rId21" Type="http://schemas.openxmlformats.org/officeDocument/2006/relationships/image" Target="../media/image35.png"/><Relationship Id="rId7" Type="http://schemas.openxmlformats.org/officeDocument/2006/relationships/hyperlink" Target="http://www.rock-and-roll.ru/images/catalog/7294.jpg" TargetMode="External"/><Relationship Id="rId12" Type="http://schemas.openxmlformats.org/officeDocument/2006/relationships/hyperlink" Target="http://s47.radikal.ru/i118/0906/98/705313aba9de.jpg" TargetMode="External"/><Relationship Id="rId17" Type="http://schemas.openxmlformats.org/officeDocument/2006/relationships/hyperlink" Target="http://www.umelyeruchki.ru/images/folga/razminka-paltsev.gif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://www.healthykin.com/images/Product/large/2026_1_.jpg" TargetMode="External"/><Relationship Id="rId20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queentime.ru/media/cache/3f/2e/3f2e67e65eebbf40c683f5c5cd48fe89.jpg" TargetMode="External"/><Relationship Id="rId11" Type="http://schemas.openxmlformats.org/officeDocument/2006/relationships/hyperlink" Target="http://midi.pl/pic/_bp4840.jpg" TargetMode="External"/><Relationship Id="rId5" Type="http://schemas.openxmlformats.org/officeDocument/2006/relationships/hyperlink" Target="http://ak-gitara.ru/images/shema_dlitelnost_not.gif" TargetMode="External"/><Relationship Id="rId15" Type="http://schemas.openxmlformats.org/officeDocument/2006/relationships/hyperlink" Target="http://www.graycell.ru/picture/big/metronom2.jpg" TargetMode="External"/><Relationship Id="rId23" Type="http://schemas.openxmlformats.org/officeDocument/2006/relationships/image" Target="../media/image31.png"/><Relationship Id="rId10" Type="http://schemas.openxmlformats.org/officeDocument/2006/relationships/hyperlink" Target="http://pro-gitaru.ru/wp-content/uploads/2011/09/classica.jpg" TargetMode="External"/><Relationship Id="rId19" Type="http://schemas.openxmlformats.org/officeDocument/2006/relationships/hyperlink" Target="http://www.guitarprofy.ru/wp-content/uploads/2013/04/do-major-gamma.jpg" TargetMode="External"/><Relationship Id="rId4" Type="http://schemas.openxmlformats.org/officeDocument/2006/relationships/hyperlink" Target="http://www.chasedirect.co.uk/images/tuning-fork.jpg" TargetMode="External"/><Relationship Id="rId9" Type="http://schemas.openxmlformats.org/officeDocument/2006/relationships/hyperlink" Target="http://play-info-guitar.ru/wp-content/uploads/2011/12/gitarnyie-oboznacheniya-2.jpg" TargetMode="External"/><Relationship Id="rId14" Type="http://schemas.openxmlformats.org/officeDocument/2006/relationships/hyperlink" Target="http://www.mygitara.ru/uploads/posts/2009-08/1249481222_zv_1.gif" TargetMode="External"/><Relationship Id="rId22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wav"/><Relationship Id="rId7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png"/><Relationship Id="rId9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10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-36327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620688"/>
            <a:ext cx="7128792" cy="4752528"/>
          </a:xfrm>
          <a:gradFill flip="none" rotWithShape="1">
            <a:gsLst>
              <a:gs pos="12000">
                <a:schemeClr val="bg1">
                  <a:alpha val="8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innerShdw blurRad="114300">
              <a:prstClr val="black"/>
            </a:innerShdw>
          </a:effectLst>
          <a:scene3d>
            <a:camera prst="perspectiveHeroicExtremeRightFacing"/>
            <a:lightRig rig="threePt" dir="t"/>
          </a:scene3d>
          <a:sp3d>
            <a:bevelT w="152400" h="50800" prst="softRound"/>
          </a:sp3d>
        </p:spPr>
        <p:txBody>
          <a:bodyPr>
            <a:normAutofit fontScale="92500" lnSpcReduction="20000"/>
          </a:bodyPr>
          <a:lstStyle/>
          <a:p>
            <a:endParaRPr lang="ru-RU" sz="39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39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Тарасова Татьяна Алексеевна</a:t>
            </a:r>
          </a:p>
          <a:p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МБОУ ДОД ДДТ им. Саши Ковалёва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Г. Североморск Мурманская область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Педагог высшей категории 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Класс « Обучение игре на 6-ти струнной гитаре»</a:t>
            </a:r>
          </a:p>
          <a:p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(начальный этап обучения)</a:t>
            </a:r>
          </a:p>
          <a:p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20</a:t>
            </a:r>
            <a:r>
              <a:rPr lang="en-US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20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год</a:t>
            </a:r>
            <a:endParaRPr lang="ru-RU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endParaRPr lang="ru-RU" i="1" dirty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11156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228397" cy="69218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5484" y="188639"/>
            <a:ext cx="8136904" cy="720081"/>
          </a:xfrm>
          <a:gradFill>
            <a:gsLst>
              <a:gs pos="0">
                <a:schemeClr val="bg1"/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правой руки</a:t>
            </a:r>
            <a:endParaRPr lang="ru-RU" b="1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G:\ФОН\1249481222_zv_1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03648" y="1097954"/>
            <a:ext cx="6264695" cy="33362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13673" y="4623444"/>
            <a:ext cx="7272808" cy="1077218"/>
          </a:xfrm>
          <a:prstGeom prst="rect">
            <a:avLst/>
          </a:prstGeom>
          <a:solidFill>
            <a:srgbClr val="FFC00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99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 висит на корпусе гитары для свободы кисти</a:t>
            </a:r>
            <a:endParaRPr lang="ru-RU" sz="3200" b="1" i="1" dirty="0">
              <a:ln>
                <a:solidFill>
                  <a:schemeClr val="tx1"/>
                </a:solidFill>
              </a:ln>
              <a:solidFill>
                <a:srgbClr val="99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Уроки игры на гитаре">
            <a:hlinkClick r:id="rId5" action="ppaction://hlinksldjump"/>
          </p:cNvPr>
          <p:cNvPicPr/>
          <p:nvPr/>
        </p:nvPicPr>
        <p:blipFill>
          <a:blip r:embed="rId6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395536" y="5805264"/>
            <a:ext cx="899592" cy="898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644008" y="6093296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16016" y="609329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10</a:t>
            </a:r>
            <a:endParaRPr lang="ru-RU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14828" y="-4327"/>
            <a:ext cx="9144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88640"/>
            <a:ext cx="7931223" cy="936104"/>
          </a:xfrm>
          <a:gradFill flip="none" rotWithShape="1">
            <a:gsLst>
              <a:gs pos="100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r>
              <a:rPr lang="ru-RU" b="1" dirty="0" smtClean="0"/>
              <a:t>Аппликатура  правой  руки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2420888"/>
            <a:ext cx="3924336" cy="360098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76200">
            <a:solidFill>
              <a:srgbClr val="C0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</a:t>
            </a:r>
            <a:endParaRPr lang="ru-RU" sz="3600" i="1" dirty="0" smtClean="0"/>
          </a:p>
          <a:p>
            <a:pPr algn="ctr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Обозначается латинскими буквами</a:t>
            </a:r>
          </a:p>
          <a:p>
            <a:pPr algn="ctr"/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(мизинец </a:t>
            </a:r>
            <a:r>
              <a:rPr lang="ru-RU" sz="3200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 игре не участвует)</a:t>
            </a:r>
            <a:r>
              <a:rPr lang="ru-RU" sz="3200" i="1" dirty="0" smtClean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3200" b="1" i="1" dirty="0" smtClean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	</a:t>
            </a:r>
            <a:endParaRPr lang="ru-RU" sz="3200" b="1" i="1" dirty="0">
              <a:ln w="12700">
                <a:solidFill>
                  <a:schemeClr val="tx1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7" name="Рисунок 6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4" name="Picture 2" descr="G:\ФОН\right_fingers_правые_пальцы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317711"/>
            <a:ext cx="3816424" cy="39604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Управляющая кнопка: назад 7">
            <a:hlinkClick r:id="rId7" action="ppaction://hlinksldjump" highlightClick="1"/>
          </p:cNvPr>
          <p:cNvSpPr/>
          <p:nvPr/>
        </p:nvSpPr>
        <p:spPr>
          <a:xfrm>
            <a:off x="252408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29820" y="615087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302364" y="606396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11</a:t>
            </a:r>
            <a:endParaRPr lang="ru-RU" sz="3200" dirty="0"/>
          </a:p>
        </p:txBody>
      </p:sp>
    </p:spTree>
  </p:cSld>
  <p:clrMapOvr>
    <a:masterClrMapping/>
  </p:clrMapOvr>
  <p:transition spd="slow" advClick="0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654377" y="3179824"/>
            <a:ext cx="914400" cy="9144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-593"/>
            <a:ext cx="9232037" cy="68585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5743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ru-RU" b="1" dirty="0" smtClean="0"/>
              <a:t>Аппликатура  левой  руки</a:t>
            </a:r>
            <a:endParaRPr lang="ru-RU" b="1" dirty="0"/>
          </a:p>
        </p:txBody>
      </p:sp>
      <p:pic>
        <p:nvPicPr>
          <p:cNvPr id="3074" name="Picture 2" descr="G:\ФОН\1249331819_left_0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75019" y="1196541"/>
            <a:ext cx="5760640" cy="3600400"/>
          </a:xfrm>
          <a:prstGeom prst="rect">
            <a:avLst/>
          </a:prstGeom>
          <a:noFill/>
          <a:ln w="76200">
            <a:solidFill>
              <a:srgbClr val="744C5A"/>
            </a:solidFill>
            <a:prstDash val="soli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1043608" y="4969100"/>
            <a:ext cx="7488832" cy="1077218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57150">
            <a:solidFill>
              <a:srgbClr val="993366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2700">
                  <a:solidFill>
                    <a:srgbClr val="80000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Пальцы  обозначаются цифрами</a:t>
            </a:r>
          </a:p>
          <a:p>
            <a:pPr algn="ctr"/>
            <a:r>
              <a:rPr lang="ru-RU" sz="3200" b="1" i="1" dirty="0" smtClean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(</a:t>
            </a:r>
            <a:r>
              <a:rPr lang="ru-RU" sz="3200" i="1" dirty="0" smtClean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большой палец в игре не участвует</a:t>
            </a:r>
            <a:r>
              <a:rPr lang="ru-RU" sz="3200" b="1" dirty="0" smtClean="0">
                <a:ln>
                  <a:solidFill>
                    <a:srgbClr val="800000"/>
                  </a:solidFill>
                </a:ln>
                <a:solidFill>
                  <a:schemeClr val="accent3"/>
                </a:solidFill>
              </a:rPr>
              <a:t>)</a:t>
            </a:r>
            <a:endParaRPr lang="ru-RU" sz="3200" b="1" dirty="0">
              <a:ln>
                <a:solidFill>
                  <a:srgbClr val="800000"/>
                </a:solidFill>
              </a:ln>
              <a:solidFill>
                <a:schemeClr val="accent3"/>
              </a:solidFill>
            </a:endParaRPr>
          </a:p>
        </p:txBody>
      </p:sp>
      <p:pic>
        <p:nvPicPr>
          <p:cNvPr id="8" name="Рисунок 7" descr="Уроки игры на гитаре">
            <a:hlinkClick r:id="rId6" action="ppaction://hlinksldjump"/>
          </p:cNvPr>
          <p:cNvPicPr/>
          <p:nvPr/>
        </p:nvPicPr>
        <p:blipFill>
          <a:blip r:embed="rId7" cstate="print">
            <a:lum bright="-30000"/>
          </a:blip>
          <a:srcRect/>
          <a:stretch>
            <a:fillRect/>
          </a:stretch>
        </p:blipFill>
        <p:spPr bwMode="auto">
          <a:xfrm>
            <a:off x="8301285" y="5866803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8" action="ppaction://hlinksldjump" highlightClick="1"/>
          </p:cNvPr>
          <p:cNvSpPr/>
          <p:nvPr/>
        </p:nvSpPr>
        <p:spPr>
          <a:xfrm>
            <a:off x="109897" y="5821475"/>
            <a:ext cx="899592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flipH="1">
            <a:off x="2123728" y="1700808"/>
            <a:ext cx="2160240" cy="309634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3124039"/>
            <a:ext cx="1050296" cy="914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555776" y="1330342"/>
            <a:ext cx="864096" cy="43204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82095" y="1542516"/>
            <a:ext cx="2736304" cy="324036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4" name="Овал 13"/>
          <p:cNvSpPr/>
          <p:nvPr/>
        </p:nvSpPr>
        <p:spPr>
          <a:xfrm>
            <a:off x="4553153" y="624295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24392" y="6251341"/>
            <a:ext cx="551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12</a:t>
            </a:r>
            <a:endParaRPr lang="ru-RU" sz="2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30920" y="684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64896" cy="1080120"/>
          </a:xfrm>
          <a:blipFill>
            <a:blip r:embed="rId5" cstate="print"/>
            <a:tile tx="0" ty="0" sx="100000" sy="100000" flip="none" algn="tl"/>
          </a:blipFill>
          <a:ln w="57150">
            <a:solidFill>
              <a:srgbClr val="7030A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</a:rPr>
              <a:t>Нотная грамота</a:t>
            </a:r>
            <a:endParaRPr lang="ru-RU" b="1" dirty="0">
              <a:ln>
                <a:solidFill>
                  <a:schemeClr val="accent3">
                    <a:lumMod val="50000"/>
                  </a:schemeClr>
                </a:solidFill>
              </a:ln>
            </a:endParaRPr>
          </a:p>
        </p:txBody>
      </p:sp>
      <p:pic>
        <p:nvPicPr>
          <p:cNvPr id="5" name="Содержимое 4" descr="Музыкальная неделька. Обсуждение на LiveInternet - Российский Сервис Онлайн-Дневников"/>
          <p:cNvPicPr>
            <a:picLocks noGrp="1"/>
          </p:cNvPicPr>
          <p:nvPr>
            <p:ph idx="1"/>
          </p:nvPr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6" r="2266" b="31531"/>
          <a:stretch>
            <a:fillRect/>
          </a:stretch>
        </p:blipFill>
        <p:spPr bwMode="auto">
          <a:xfrm>
            <a:off x="1326447" y="1398338"/>
            <a:ext cx="6733256" cy="30243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Овал 5"/>
          <p:cNvSpPr/>
          <p:nvPr/>
        </p:nvSpPr>
        <p:spPr>
          <a:xfrm>
            <a:off x="1788168" y="4149080"/>
            <a:ext cx="6733256" cy="1878844"/>
          </a:xfrm>
          <a:prstGeom prst="ellipse">
            <a:avLst/>
          </a:prstGeom>
          <a:blipFill>
            <a:blip r:embed="rId7" cstate="print"/>
            <a:tile tx="0" ty="0" sx="100000" sy="100000" flip="none" algn="tl"/>
          </a:blipFill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Эти линеечки- 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нотный стан</a:t>
            </a:r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, на них записывают ноты</a:t>
            </a:r>
            <a:endParaRPr lang="ru-RU" sz="3200" i="1" dirty="0">
              <a:ln>
                <a:solidFill>
                  <a:schemeClr val="tx1"/>
                </a:solidFill>
              </a:ln>
              <a:solidFill>
                <a:srgbClr val="800000"/>
              </a:solidFill>
            </a:endParaRPr>
          </a:p>
        </p:txBody>
      </p:sp>
      <p:pic>
        <p:nvPicPr>
          <p:cNvPr id="11" name="Рисунок 10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059703" y="5794623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4495952" y="6281311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589128" y="6244622"/>
            <a:ext cx="648000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13</a:t>
            </a:r>
            <a:endParaRPr lang="ru-RU" sz="2800" dirty="0"/>
          </a:p>
        </p:txBody>
      </p:sp>
      <p:sp>
        <p:nvSpPr>
          <p:cNvPr id="10" name="Управляющая кнопка: назад 9">
            <a:hlinkClick r:id="rId10" action="ppaction://hlinksldjump" highlightClick="1"/>
          </p:cNvPr>
          <p:cNvSpPr/>
          <p:nvPr/>
        </p:nvSpPr>
        <p:spPr>
          <a:xfrm>
            <a:off x="0" y="5805264"/>
            <a:ext cx="900000" cy="8984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983525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6876256" y="443711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4000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gradFill flip="none" rotWithShape="1">
            <a:gsLst>
              <a:gs pos="0">
                <a:schemeClr val="bg1"/>
              </a:gs>
              <a:gs pos="50000">
                <a:srgbClr val="CEA6C5">
                  <a:shade val="67500"/>
                  <a:satMod val="115000"/>
                </a:srgbClr>
              </a:gs>
              <a:gs pos="100000">
                <a:srgbClr val="CEA6C5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Строй инструмента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G:\ФОН\1249332295_07.gif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512" y="2276063"/>
            <a:ext cx="4392487" cy="19450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http://im3-tub-ru.yandex.net/i?id=17321fe56f5050a81ef2330791b24581-23-144&amp;n=21">
            <a:hlinkClick r:id="rId7"/>
          </p:cNvPr>
          <p:cNvPicPr/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139952" y="3619488"/>
            <a:ext cx="4348387" cy="1932059"/>
          </a:xfrm>
          <a:prstGeom prst="rect">
            <a:avLst/>
          </a:prstGeom>
          <a:blipFill>
            <a:blip r:embed="rId9" cstate="print"/>
            <a:tile tx="0" ty="0" sx="100000" sy="100000" flip="none" algn="tl"/>
          </a:blipFill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619672" y="1473250"/>
            <a:ext cx="604867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44C5A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название струн на гитаре</a:t>
            </a:r>
            <a:endParaRPr lang="ru-RU" sz="3200" i="1" dirty="0">
              <a:ln>
                <a:solidFill>
                  <a:schemeClr val="tx1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Уроки игры на гитаре">
            <a:hlinkClick r:id="rId10" action="ppaction://hlinksldjump"/>
          </p:cNvPr>
          <p:cNvPicPr/>
          <p:nvPr/>
        </p:nvPicPr>
        <p:blipFill>
          <a:blip r:embed="rId11" cstate="print">
            <a:lum bright="-30000"/>
          </a:blip>
          <a:srcRect/>
          <a:stretch>
            <a:fillRect/>
          </a:stretch>
        </p:blipFill>
        <p:spPr bwMode="auto">
          <a:xfrm>
            <a:off x="7899630" y="5854933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Управляющая кнопка: назад 9">
            <a:hlinkClick r:id="rId4" action="ppaction://hlinksldjump" highlightClick="1"/>
          </p:cNvPr>
          <p:cNvSpPr/>
          <p:nvPr/>
        </p:nvSpPr>
        <p:spPr>
          <a:xfrm>
            <a:off x="179512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339004" y="6087589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442138" y="6021288"/>
            <a:ext cx="56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14</a:t>
            </a:r>
            <a:endParaRPr lang="ru-RU" sz="28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120680" cy="922114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 w="3810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Длительности нот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4" cy="3600400"/>
          </a:xfrm>
          <a:blipFill>
            <a:blip r:embed="rId6" cstate="print"/>
            <a:tile tx="0" ty="0" sx="100000" sy="100000" flip="none" algn="tl"/>
          </a:blipFill>
          <a:ln w="57150">
            <a:solidFill>
              <a:srgbClr val="993366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Целая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Половинная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Четвертная</a:t>
            </a:r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Восьмая</a:t>
            </a:r>
          </a:p>
          <a:p>
            <a:r>
              <a:rPr lang="ru-RU" b="1" dirty="0">
                <a:ln>
                  <a:solidFill>
                    <a:schemeClr val="tx1"/>
                  </a:solidFill>
                </a:ln>
              </a:rPr>
              <a:t>Ш</a:t>
            </a:r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естнадцатая</a:t>
            </a:r>
            <a:endParaRPr lang="ru-RU" b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Рисунок 4" descr="http://im2-tub-ru.yandex.net/i?id=acee364f74f479e729d3670ea38428d4-52-144&amp;n=21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2276872"/>
            <a:ext cx="4320480" cy="3240360"/>
          </a:xfrm>
          <a:prstGeom prst="rect">
            <a:avLst/>
          </a:prstGeom>
          <a:noFill/>
          <a:ln w="57150">
            <a:solidFill>
              <a:srgbClr val="993366"/>
            </a:solidFill>
            <a:miter lim="800000"/>
            <a:headEnd/>
            <a:tailEnd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100392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10" action="ppaction://hlinksldjump" highlightClick="1"/>
          </p:cNvPr>
          <p:cNvSpPr/>
          <p:nvPr/>
        </p:nvSpPr>
        <p:spPr>
          <a:xfrm>
            <a:off x="251520" y="57332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72000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69102" y="6120489"/>
            <a:ext cx="550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15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1318749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chemeClr val="bg2">
                <a:lumMod val="1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на грифе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4637173"/>
            <a:ext cx="7416824" cy="939344"/>
          </a:xfrm>
          <a:ln w="57150">
            <a:solidFill>
              <a:srgbClr val="8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9800" i="1" dirty="0" smtClean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12800" i="1" dirty="0" smtClean="0">
                <a:ln w="12700">
                  <a:solidFill>
                    <a:schemeClr val="tx1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Разучиваются в пределах пяти ладов</a:t>
            </a:r>
            <a:endParaRPr lang="ru-RU" sz="12800" i="1" dirty="0">
              <a:ln w="12700">
                <a:solidFill>
                  <a:schemeClr val="tx1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Рисунок 5" descr="http://im0-tub-ru.yandex.net/i?id=2e41967986e861b57acaf5305481dc78-70-144&amp;n=21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11661" y="1224774"/>
            <a:ext cx="60486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Уроки игры на гитаре">
            <a:hlinkClick r:id="rId3" action="ppaction://hlinksldjump"/>
          </p:cNvPr>
          <p:cNvPicPr/>
          <p:nvPr/>
        </p:nvPicPr>
        <p:blipFill>
          <a:blip r:embed="rId7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8532440" y="3501008"/>
            <a:ext cx="45719" cy="4571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179512" y="5805264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899120" cy="340147"/>
          </a:xfrm>
        </p:spPr>
        <p:txBody>
          <a:bodyPr/>
          <a:lstStyle/>
          <a:p>
            <a:fld id="{97FD7F98-31E9-47BC-ADD2-EC7955E97AC9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356047" y="608925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427984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16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362858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16673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7" name="Рисунок 6" descr="C:\Users\admin\AppData\Local\Microsoft\Windows\INetCache\Content.Word\WP_20150304_007.jpg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7" r="11538" b="14554"/>
          <a:stretch>
            <a:fillRect/>
          </a:stretch>
        </p:blipFill>
        <p:spPr bwMode="auto">
          <a:xfrm rot="10646479">
            <a:off x="1358668" y="3929646"/>
            <a:ext cx="5400600" cy="2501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C:\Users\admin\AppData\Local\Microsoft\Windows\INetCache\Content.Word\WP_20150304_002.jpg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-881" r="11243" b="71586"/>
          <a:stretch>
            <a:fillRect/>
          </a:stretch>
        </p:blipFill>
        <p:spPr bwMode="auto">
          <a:xfrm rot="1309914">
            <a:off x="3427660" y="3130130"/>
            <a:ext cx="5646154" cy="14663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Блок-схема: узел 8"/>
          <p:cNvSpPr/>
          <p:nvPr/>
        </p:nvSpPr>
        <p:spPr>
          <a:xfrm flipH="1">
            <a:off x="4392621" y="6220023"/>
            <a:ext cx="648000" cy="540000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Управляющая кнопка: назад 9">
            <a:hlinkClick r:id="rId7" action="ppaction://hlinksldjump" highlightClick="1"/>
          </p:cNvPr>
          <p:cNvSpPr/>
          <p:nvPr/>
        </p:nvSpPr>
        <p:spPr>
          <a:xfrm>
            <a:off x="191727" y="55705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Уроки игры на гитаре">
            <a:hlinkClick r:id="rId3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8028384" y="573325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C:\Users\admin\AppData\Local\Microsoft\Windows\INetCache\Content.Word\WP_20150304_006.jpg"/>
          <p:cNvPicPr/>
          <p:nvPr/>
        </p:nvPicPr>
        <p:blipFill>
          <a:blip r:embed="rId9" cstate="print">
            <a:duotone>
              <a:prstClr val="black"/>
              <a:schemeClr val="accent4">
                <a:tint val="45000"/>
                <a:satMod val="400000"/>
              </a:schemeClr>
            </a:duotone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6" t="9778" r="15427" b="45517"/>
          <a:stretch>
            <a:fillRect/>
          </a:stretch>
        </p:blipFill>
        <p:spPr bwMode="auto">
          <a:xfrm rot="10301929">
            <a:off x="1254140" y="1479935"/>
            <a:ext cx="5400600" cy="1584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1540098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57150">
            <a:solidFill>
              <a:srgbClr val="8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Песенки на 1-ой, 2-ой и 3-ей струне 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начинающих)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6136568"/>
            <a:ext cx="58341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17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92273" y="0"/>
            <a:ext cx="9148018" cy="69624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008" y="230021"/>
            <a:ext cx="6933456" cy="1354162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в «Гамме»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4460232" y="638551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назад 8">
            <a:hlinkClick r:id="rId6" action="ppaction://hlinksldjump" highlightClick="1"/>
          </p:cNvPr>
          <p:cNvSpPr/>
          <p:nvPr/>
        </p:nvSpPr>
        <p:spPr>
          <a:xfrm>
            <a:off x="320174" y="5796000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Уроки игры на гитаре">
            <a:hlinkClick r:id="rId7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7948464" y="5678330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4493085" y="6356350"/>
            <a:ext cx="582293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18</a:t>
            </a:r>
            <a:endParaRPr lang="ru-RU" sz="2800" dirty="0"/>
          </a:p>
        </p:txBody>
      </p:sp>
      <p:pic>
        <p:nvPicPr>
          <p:cNvPr id="11266" name="Picture 2" descr="http://www.guitarprofy.ru/wp-content/uploads/2013/04/do-major-gamma.jp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0174" y="2156244"/>
            <a:ext cx="8424936" cy="19218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Овал 10"/>
          <p:cNvSpPr/>
          <p:nvPr/>
        </p:nvSpPr>
        <p:spPr>
          <a:xfrm>
            <a:off x="1359735" y="4641034"/>
            <a:ext cx="6480720" cy="170917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711567" y="4676340"/>
            <a:ext cx="5799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spc="300" dirty="0" smtClean="0">
                <a:ln w="11430" cmpd="sng">
                  <a:solidFill>
                    <a:srgbClr val="80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Необходима для технического развития и координации</a:t>
            </a:r>
            <a:endParaRPr lang="ru-RU" sz="3200" b="1" i="1" spc="300" dirty="0">
              <a:ln w="11430" cmpd="sng">
                <a:solidFill>
                  <a:srgbClr val="800000"/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8018" cy="69624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008" y="230021"/>
            <a:ext cx="6933456" cy="1354162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3810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нот 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трёх струнах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19</a:t>
            </a:fld>
            <a:endParaRPr lang="ru-RU" dirty="0"/>
          </a:p>
        </p:txBody>
      </p:sp>
      <p:pic>
        <p:nvPicPr>
          <p:cNvPr id="7" name="Рисунок 6" descr="C:\Users\admin\AppData\Local\Microsoft\Windows\INetCache\Content.Word\WP_20150304_001.jpg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" t="3921" r="13056" b="35225"/>
          <a:stretch>
            <a:fillRect/>
          </a:stretch>
        </p:blipFill>
        <p:spPr bwMode="auto">
          <a:xfrm>
            <a:off x="993272" y="3884812"/>
            <a:ext cx="507605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вал 5"/>
          <p:cNvSpPr/>
          <p:nvPr/>
        </p:nvSpPr>
        <p:spPr>
          <a:xfrm>
            <a:off x="4355976" y="62460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C:\Users\admin\AppData\Local\Microsoft\Windows\INetCache\Content.Word\WP_20150304_008.jpg"/>
          <p:cNvPicPr/>
          <p:nvPr/>
        </p:nvPicPr>
        <p:blipFill>
          <a:blip r:embed="rId7" cstate="print">
            <a:duotone>
              <a:prstClr val="black"/>
              <a:schemeClr val="accent4">
                <a:tint val="45000"/>
                <a:satMod val="400000"/>
              </a:schemeClr>
            </a:duotone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4" t="33395" r="4249" b="13939"/>
          <a:stretch>
            <a:fillRect/>
          </a:stretch>
        </p:blipFill>
        <p:spPr bwMode="auto">
          <a:xfrm rot="10800000">
            <a:off x="3779912" y="1857080"/>
            <a:ext cx="522007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320174" y="5796000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Уроки игры на гитаре">
            <a:hlinkClick r:id="rId9" action="ppaction://hlinksldjump"/>
          </p:cNvPr>
          <p:cNvPicPr/>
          <p:nvPr/>
        </p:nvPicPr>
        <p:blipFill>
          <a:blip r:embed="rId10" cstate="print">
            <a:lum bright="-30000"/>
          </a:blip>
          <a:srcRect/>
          <a:stretch>
            <a:fillRect/>
          </a:stretch>
        </p:blipFill>
        <p:spPr bwMode="auto">
          <a:xfrm>
            <a:off x="7948464" y="5678330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flipH="1">
            <a:off x="4436542" y="6222984"/>
            <a:ext cx="648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19</a:t>
            </a:r>
            <a:endParaRPr lang="ru-RU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51520" y="0"/>
            <a:ext cx="8640960" cy="6597352"/>
          </a:xfrm>
          <a:prstGeom prst="horizontalScroll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Данная   презентация под названием</a:t>
            </a:r>
          </a:p>
          <a:p>
            <a:pPr algn="ctr"/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«Первые шаги гитариста»  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 быть использована в качестве  ознакомления и наглядного пособия в процессе обучения игре на гитаре в начальный период. Применима в дополнительном образовании, в музыкальной школе и школе искусств. Возраст детей от 10 лет и старше. </a:t>
            </a:r>
          </a:p>
          <a:p>
            <a:pPr algn="ctr"/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имеет в составе 19 слайдов составленных в программе</a:t>
            </a:r>
            <a:r>
              <a:rPr lang="en-US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Microsoft PowerPoint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2007</a:t>
            </a:r>
            <a:r>
              <a:rPr lang="en-US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Office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sz="2800" b="1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1957"/>
            <a:ext cx="8147248" cy="1152128"/>
          </a:xfrm>
          <a:gradFill flip="none" rotWithShape="1">
            <a:gsLst>
              <a:gs pos="0">
                <a:schemeClr val="bg1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57150"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4900" b="1" dirty="0" err="1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гаджеты</a:t>
            </a:r>
            <a:r>
              <a:rPr lang="ru-RU" sz="4900" b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Тренажёр для рук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4841284"/>
            <a:ext cx="8784976" cy="156966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n>
                  <a:solidFill>
                    <a:schemeClr val="tx1"/>
                  </a:solidFill>
                </a:ln>
              </a:rPr>
              <a:t>Для силы, ловкости  и подвижности пальцев рук применяются упражнения и разные тренажёры</a:t>
            </a:r>
            <a:endParaRPr lang="ru-RU" sz="3200" i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5" name="Рисунок 4" descr="http://im1-tub-ru.yandex.net/i?id=b413abea39f284e9f9337cd3c46b372d-128-144&amp;n=21"/>
          <p:cNvPicPr/>
          <p:nvPr/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5781" y="1594636"/>
            <a:ext cx="3744416" cy="2952328"/>
          </a:xfrm>
          <a:prstGeom prst="rect">
            <a:avLst/>
          </a:prstGeom>
          <a:noFill/>
          <a:ln w="76200">
            <a:solidFill>
              <a:srgbClr val="C00000"/>
            </a:solidFill>
            <a:prstDash val="solid"/>
            <a:miter lim="800000"/>
            <a:headEnd/>
            <a:tailEnd/>
          </a:ln>
        </p:spPr>
      </p:pic>
      <p:pic>
        <p:nvPicPr>
          <p:cNvPr id="6" name="Содержимое 5" descr="Описание - PROHANDS VIA VM-13102 Medium/Blue тренажер для рук средний, цвет синий"/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00448" y="1564693"/>
            <a:ext cx="3614928" cy="3068549"/>
          </a:xfrm>
          <a:prstGeom prst="rect">
            <a:avLst/>
          </a:prstGeom>
          <a:noFill/>
          <a:ln w="76200">
            <a:solidFill>
              <a:srgbClr val="C00000"/>
            </a:solidFill>
            <a:prstDash val="solid"/>
            <a:miter lim="800000"/>
            <a:headEnd/>
            <a:tailEnd/>
          </a:ln>
        </p:spPr>
      </p:pic>
      <p:pic>
        <p:nvPicPr>
          <p:cNvPr id="9" name="Рисунок 8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Управляющая кнопка: назад 9">
            <a:hlinkClick r:id="rId10" action="ppaction://hlinksldjump" highlightClick="1"/>
          </p:cNvPr>
          <p:cNvSpPr/>
          <p:nvPr/>
        </p:nvSpPr>
        <p:spPr>
          <a:xfrm>
            <a:off x="38385" y="5821242"/>
            <a:ext cx="899592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238270" y="6298767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flipH="1">
            <a:off x="4283968" y="6250101"/>
            <a:ext cx="648072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7948925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-3046" y="-4192"/>
            <a:ext cx="9116852" cy="691601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760640" cy="1049575"/>
          </a:xfrm>
          <a:gradFill flip="none" rotWithShape="1">
            <a:gsLst>
              <a:gs pos="26000">
                <a:schemeClr val="bg1">
                  <a:alpha val="99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b="1" dirty="0" smtClean="0"/>
              <a:t>Метроном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95536" y="1526402"/>
            <a:ext cx="4675144" cy="4049995"/>
          </a:xfrm>
          <a:prstGeom prst="rect">
            <a:avLst/>
          </a:prstGeom>
          <a:ln w="88900" cap="sq" cmpd="thickThin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perspectiveRight"/>
            <a:lightRig rig="threePt" dir="t"/>
          </a:scene3d>
          <a:sp3d>
            <a:bevelT w="139700" h="139700" prst="divot"/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55380" y="6198255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67944" y="3140967"/>
            <a:ext cx="5045862" cy="2435429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perspectiveContrastingLeftFacing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Прибор для устойчивости ритма и темпа</a:t>
            </a:r>
            <a:endParaRPr lang="ru-RU" sz="3200" b="1" i="1" dirty="0">
              <a:ln w="9525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" name="Рисунок 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634" y="5759096"/>
            <a:ext cx="900000" cy="900000"/>
          </a:xfrm>
          <a:prstGeom prst="rect">
            <a:avLst/>
          </a:prstGeom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96165" y="5838255"/>
            <a:ext cx="905661" cy="90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flipH="1">
            <a:off x="4572000" y="616530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21</a:t>
            </a:r>
            <a:endParaRPr lang="ru-RU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880497" y="5564905"/>
            <a:ext cx="2744833" cy="806994"/>
          </a:xfrm>
          <a:prstGeom prst="ellipse">
            <a:avLst/>
          </a:prstGeom>
          <a:solidFill>
            <a:srgbClr val="99FF66"/>
          </a:solidFill>
          <a:ln w="57150">
            <a:solidFill>
              <a:schemeClr val="accent6">
                <a:lumMod val="50000"/>
              </a:scheme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Lef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>тюнер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956376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Управляющая кнопка: назад 10">
            <a:hlinkClick r:id="rId6" action="ppaction://hlinksldjump" highlightClick="1"/>
          </p:cNvPr>
          <p:cNvSpPr/>
          <p:nvPr/>
        </p:nvSpPr>
        <p:spPr>
          <a:xfrm>
            <a:off x="151606" y="5718169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548758" y="5460025"/>
            <a:ext cx="3263818" cy="879369"/>
          </a:xfrm>
          <a:prstGeom prst="ellipse">
            <a:avLst/>
          </a:prstGeom>
          <a:solidFill>
            <a:srgbClr val="99FF66"/>
          </a:solidFill>
          <a:ln w="19050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1Right"/>
            <a:lightRig rig="flood" dir="t">
              <a:rot lat="0" lon="0" rev="13800000"/>
            </a:lightRig>
          </a:scene3d>
          <a:sp3d extrusionH="107950" prstMaterial="plastic">
            <a:bevelT w="82550" h="63500" prst="convex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камертон</a:t>
            </a:r>
            <a:endParaRPr lang="ru-RU" sz="3200" b="1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44911">
            <a:off x="590621" y="1998788"/>
            <a:ext cx="3810000" cy="2857500"/>
          </a:xfrm>
          <a:prstGeom prst="rect">
            <a:avLst/>
          </a:prstGeom>
          <a:ln w="889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Овал 12"/>
          <p:cNvSpPr/>
          <p:nvPr/>
        </p:nvSpPr>
        <p:spPr>
          <a:xfrm>
            <a:off x="4644008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16016" y="616530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22</a:t>
            </a:r>
            <a:endParaRPr lang="ru-RU" sz="2800" dirty="0"/>
          </a:p>
        </p:txBody>
      </p:sp>
      <p:pic>
        <p:nvPicPr>
          <p:cNvPr id="10" name="Содержимое 3" descr="http://im1-tub-ru.yandex.net/i?id=6a7128159be3de5465979c96669f6f83-106-144&amp;n=21"/>
          <p:cNvPicPr>
            <a:picLocks noGrp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 rot="881192">
            <a:off x="4304484" y="2102655"/>
            <a:ext cx="3715698" cy="3111264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79932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b="1" dirty="0" smtClean="0"/>
              <a:t>Приборы для настройки гитары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794892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-1"/>
            <a:ext cx="9143999" cy="698071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764704"/>
            <a:ext cx="7248210" cy="6216008"/>
          </a:xfrm>
          <a:gradFill flip="none" rotWithShape="1">
            <a:gsLst>
              <a:gs pos="0">
                <a:srgbClr val="99FF66">
                  <a:shade val="30000"/>
                  <a:satMod val="115000"/>
                </a:srgbClr>
              </a:gs>
              <a:gs pos="50000">
                <a:srgbClr val="99FF66">
                  <a:shade val="67500"/>
                  <a:satMod val="115000"/>
                </a:srgbClr>
              </a:gs>
              <a:gs pos="100000">
                <a:srgbClr val="99FF66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endParaRPr lang="ru-RU" sz="1800" dirty="0" smtClean="0">
              <a:hlinkClick r:id="rId4"/>
            </a:endParaRPr>
          </a:p>
          <a:p>
            <a:r>
              <a:rPr lang="en-US" sz="1800" dirty="0" smtClean="0">
                <a:hlinkClick r:id="rId4"/>
              </a:rPr>
              <a:t>http://www.chasedirect.co.uk/images/tuning-fork.jpg</a:t>
            </a:r>
            <a:r>
              <a:rPr lang="ru-RU" sz="1800" dirty="0" smtClean="0"/>
              <a:t>   камертон</a:t>
            </a:r>
          </a:p>
          <a:p>
            <a:r>
              <a:rPr lang="en-US" sz="1800" dirty="0" smtClean="0">
                <a:hlinkClick r:id="rId5"/>
              </a:rPr>
              <a:t>http</a:t>
            </a:r>
            <a:r>
              <a:rPr lang="en-US" sz="1800" dirty="0">
                <a:hlinkClick r:id="rId5"/>
              </a:rPr>
              <a:t>://</a:t>
            </a:r>
            <a:r>
              <a:rPr lang="en-US" sz="1800" dirty="0" smtClean="0">
                <a:hlinkClick r:id="rId5"/>
              </a:rPr>
              <a:t>ak-gitara.ru/images/shema_dlitelnost_not.gif</a:t>
            </a:r>
            <a:r>
              <a:rPr lang="ru-RU" sz="1800" dirty="0" smtClean="0"/>
              <a:t>  длительности</a:t>
            </a:r>
          </a:p>
          <a:p>
            <a:r>
              <a:rPr lang="en-US" sz="1800" dirty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queentime.ru/media/cache/3f/2e/3f2e67e65eebbf40c683f5c5cd48fe89.jpg</a:t>
            </a:r>
            <a:r>
              <a:rPr lang="ru-RU" sz="1800" dirty="0" smtClean="0"/>
              <a:t>  гриф гитары  </a:t>
            </a:r>
          </a:p>
          <a:p>
            <a:r>
              <a:rPr lang="en-US" sz="1800" dirty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www.rock-and-roll.ru/images/catalog/7294.jpg</a:t>
            </a:r>
            <a:r>
              <a:rPr lang="ru-RU" sz="1800" dirty="0" smtClean="0"/>
              <a:t>  тюнер</a:t>
            </a:r>
          </a:p>
          <a:p>
            <a:r>
              <a:rPr lang="en-US" sz="1800" dirty="0" smtClean="0">
                <a:hlinkClick r:id="rId8"/>
              </a:rPr>
              <a:t>http</a:t>
            </a:r>
            <a:r>
              <a:rPr lang="en-US" sz="1800" dirty="0">
                <a:hlinkClick r:id="rId8"/>
              </a:rPr>
              <a:t>://</a:t>
            </a:r>
            <a:r>
              <a:rPr lang="en-US" sz="1800" dirty="0" smtClean="0">
                <a:hlinkClick r:id="rId8"/>
              </a:rPr>
              <a:t>www.mygitara.ru/uploads/posts/2009-08/1249333178_left_05.jpg</a:t>
            </a:r>
            <a:r>
              <a:rPr lang="ru-RU" sz="1800" dirty="0" smtClean="0"/>
              <a:t> аппликатура левой руки</a:t>
            </a:r>
          </a:p>
          <a:p>
            <a:r>
              <a:rPr lang="en-US" sz="1800" dirty="0">
                <a:hlinkClick r:id="rId9"/>
              </a:rPr>
              <a:t>http://</a:t>
            </a:r>
            <a:r>
              <a:rPr lang="en-US" sz="1800" dirty="0" smtClean="0">
                <a:hlinkClick r:id="rId9"/>
              </a:rPr>
              <a:t>play-info-guitar.ru/wp-content/uploads/2011/12/gitarnyie-oboznacheniya-2.jpg</a:t>
            </a:r>
            <a:r>
              <a:rPr lang="ru-RU" sz="1800" dirty="0" smtClean="0"/>
              <a:t> аппликатура правой руки</a:t>
            </a:r>
          </a:p>
          <a:p>
            <a:r>
              <a:rPr lang="en-US" sz="1800" dirty="0">
                <a:hlinkClick r:id="rId10"/>
              </a:rPr>
              <a:t>http://</a:t>
            </a:r>
            <a:r>
              <a:rPr lang="en-US" sz="1800" dirty="0" smtClean="0">
                <a:hlinkClick r:id="rId10"/>
              </a:rPr>
              <a:t>pro-gitaru.ru/wp-content/uploads/2011/09/classica.jpg</a:t>
            </a:r>
            <a:r>
              <a:rPr lang="ru-RU" sz="1800" dirty="0" smtClean="0"/>
              <a:t> посадка</a:t>
            </a:r>
          </a:p>
          <a:p>
            <a:r>
              <a:rPr lang="en-US" sz="1800" dirty="0">
                <a:hlinkClick r:id="rId11"/>
              </a:rPr>
              <a:t>http://midi.pl/pic/_</a:t>
            </a:r>
            <a:r>
              <a:rPr lang="en-US" sz="1800" dirty="0" smtClean="0">
                <a:hlinkClick r:id="rId11"/>
              </a:rPr>
              <a:t>bp4840.jpg</a:t>
            </a:r>
            <a:r>
              <a:rPr lang="ru-RU" sz="1800" dirty="0" smtClean="0"/>
              <a:t> подставка</a:t>
            </a:r>
          </a:p>
          <a:p>
            <a:r>
              <a:rPr lang="en-US" sz="1800" dirty="0" smtClean="0">
                <a:hlinkClick r:id="rId12"/>
              </a:rPr>
              <a:t>http</a:t>
            </a:r>
            <a:r>
              <a:rPr lang="en-US" sz="1800" dirty="0">
                <a:hlinkClick r:id="rId12"/>
              </a:rPr>
              <a:t>://</a:t>
            </a:r>
            <a:r>
              <a:rPr lang="en-US" sz="1800" dirty="0" smtClean="0">
                <a:hlinkClick r:id="rId12"/>
              </a:rPr>
              <a:t>s47.radikal.ru/i118/0906/98/705313aba9de.jpg</a:t>
            </a:r>
            <a:r>
              <a:rPr lang="ru-RU" sz="1800" dirty="0" smtClean="0"/>
              <a:t>  устройство гитары</a:t>
            </a:r>
          </a:p>
          <a:p>
            <a:r>
              <a:rPr lang="en-US" sz="1800" dirty="0">
                <a:hlinkClick r:id="rId13"/>
              </a:rPr>
              <a:t>http://</a:t>
            </a:r>
            <a:r>
              <a:rPr lang="en-US" sz="1800" dirty="0" smtClean="0">
                <a:hlinkClick r:id="rId13"/>
              </a:rPr>
              <a:t>img0.liveinternet.ru/images/attach/c/6/90/170/90170438_large_4061723_123.jpg</a:t>
            </a:r>
            <a:r>
              <a:rPr lang="ru-RU" sz="1800" dirty="0" smtClean="0"/>
              <a:t> нотный стан</a:t>
            </a:r>
          </a:p>
          <a:p>
            <a:r>
              <a:rPr lang="en-US" sz="1800" dirty="0">
                <a:hlinkClick r:id="rId14"/>
              </a:rPr>
              <a:t>http://</a:t>
            </a:r>
            <a:r>
              <a:rPr lang="en-US" sz="1800" dirty="0" smtClean="0">
                <a:hlinkClick r:id="rId14"/>
              </a:rPr>
              <a:t>www.mygitara.ru/uploads/posts/2009-08/1249481222_zv_1.gif</a:t>
            </a:r>
            <a:r>
              <a:rPr lang="ru-RU" sz="1800" dirty="0" smtClean="0"/>
              <a:t>  способы </a:t>
            </a:r>
            <a:r>
              <a:rPr lang="ru-RU" sz="1800" dirty="0" err="1" smtClean="0"/>
              <a:t>звукоизвлечения</a:t>
            </a:r>
            <a:endParaRPr lang="ru-RU" sz="1800" dirty="0" smtClean="0"/>
          </a:p>
          <a:p>
            <a:r>
              <a:rPr lang="en-US" sz="1800" dirty="0">
                <a:hlinkClick r:id="rId15"/>
              </a:rPr>
              <a:t>http://</a:t>
            </a:r>
            <a:r>
              <a:rPr lang="en-US" sz="1800" dirty="0" smtClean="0">
                <a:hlinkClick r:id="rId15"/>
              </a:rPr>
              <a:t>www.graycell.ru/picture/big/metronom2.jpg</a:t>
            </a:r>
            <a:r>
              <a:rPr lang="ru-RU" sz="1800" dirty="0" smtClean="0"/>
              <a:t>  метроном</a:t>
            </a:r>
          </a:p>
          <a:p>
            <a:r>
              <a:rPr lang="en-US" sz="1800" dirty="0">
                <a:hlinkClick r:id="rId16"/>
              </a:rPr>
              <a:t>http://www.healthykin.com/images/Product/large/2026_1_.</a:t>
            </a:r>
            <a:r>
              <a:rPr lang="en-US" sz="1800" dirty="0" smtClean="0">
                <a:hlinkClick r:id="rId16"/>
              </a:rPr>
              <a:t>jpg</a:t>
            </a:r>
            <a:r>
              <a:rPr lang="ru-RU" sz="1800" dirty="0" smtClean="0"/>
              <a:t> тренажёр</a:t>
            </a:r>
          </a:p>
          <a:p>
            <a:r>
              <a:rPr lang="en-US" sz="1800" dirty="0">
                <a:hlinkClick r:id="rId17"/>
              </a:rPr>
              <a:t>http://</a:t>
            </a:r>
            <a:r>
              <a:rPr lang="en-US" sz="1800" dirty="0" smtClean="0">
                <a:hlinkClick r:id="rId17"/>
              </a:rPr>
              <a:t>www.umelyeruchki.ru/images/folga/razminka-paltsev.gif</a:t>
            </a:r>
            <a:r>
              <a:rPr lang="ru-RU" sz="1800" dirty="0" smtClean="0"/>
              <a:t> упражнения для рук</a:t>
            </a:r>
          </a:p>
          <a:p>
            <a:r>
              <a:rPr lang="en-US" sz="1800" dirty="0" smtClean="0">
                <a:hlinkClick r:id="rId18"/>
              </a:rPr>
              <a:t>http://vk.com/public61373514</a:t>
            </a:r>
            <a:r>
              <a:rPr lang="ru-RU" sz="1800" dirty="0" smtClean="0"/>
              <a:t>                 фон слайда </a:t>
            </a:r>
            <a:r>
              <a:rPr lang="en-US" sz="1800" dirty="0" smtClean="0">
                <a:hlinkClick r:id="rId19"/>
              </a:rPr>
              <a:t>http://www.guitarprofy.ru/wp-content/uploads/2013/04/do-major-gamma.jpg</a:t>
            </a:r>
            <a:r>
              <a:rPr lang="ru-RU" sz="1800" dirty="0" smtClean="0"/>
              <a:t>  гамма</a:t>
            </a:r>
          </a:p>
          <a:p>
            <a:r>
              <a:rPr lang="ru-RU" sz="1800" dirty="0" smtClean="0"/>
              <a:t>Фото из личного сборника нот                      по обучению.</a:t>
            </a:r>
          </a:p>
          <a:p>
            <a:endParaRPr lang="ru-RU" sz="1800" dirty="0"/>
          </a:p>
        </p:txBody>
      </p:sp>
      <p:sp>
        <p:nvSpPr>
          <p:cNvPr id="6" name="Овал 5"/>
          <p:cNvSpPr/>
          <p:nvPr/>
        </p:nvSpPr>
        <p:spPr>
          <a:xfrm>
            <a:off x="4248000" y="630267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" name="Рисунок 6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8227370" y="6021771"/>
            <a:ext cx="900000" cy="900000"/>
          </a:xfrm>
          <a:prstGeom prst="rect">
            <a:avLst/>
          </a:prstGeom>
        </p:spPr>
      </p:pic>
      <p:pic>
        <p:nvPicPr>
          <p:cNvPr id="8" name="Рисунок 7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-9497" y="6023207"/>
            <a:ext cx="900000" cy="90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3968" y="6237312"/>
            <a:ext cx="648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23 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179512" y="0"/>
            <a:ext cx="8964488" cy="914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интернет сайтов</a:t>
            </a:r>
            <a:endParaRPr lang="ru-RU" sz="3200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4008" y="6093296"/>
            <a:ext cx="648072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9512" y="116632"/>
            <a:ext cx="8640960" cy="6497960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800" b="1" u="sng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Краткие пояснения и рекомендации к слайдам: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№5– необходимо выучить детали инструмента, чтобы во время процесса обучения, можно было понять, о чём ведёт речь педагог.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  -с первых занятий необходимо  сидеть с подставкой или найти  какую- либо коробку высотой 12-18 см.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№7, №8 -положение рук и пальцев желательно сохранять при работе с упражнениями.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№9,№10 –чтобы уметь играть по нотам, следует прежде познакомиться с аппликатурой. Как правило, указываются удобные варианты.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8099984" y="5768034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80012" y="596930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395536" y="449288"/>
            <a:ext cx="8424936" cy="5427984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№11 –процесс обучения построен на основе нотной грамоты.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№12, №13 –с помощью нот записывается строй гитары, чтобы ориентироваться во время нотной записи и длительностях.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№14 –расположение нот на струнах также надо хорошо запомнить и чаще повторять.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№15,№16,№17 первые мотивы и мелодии в обучении на гитаре, а также «гамма» нужны, чтобы закрепить знания нот и их расположение на грифе.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0" y="0"/>
            <a:ext cx="9180327" cy="6858000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pic>
        <p:nvPicPr>
          <p:cNvPr id="6" name="Рисунок 5" descr="Уроки игры на гитаре">
            <a:hlinkClick r:id="rId4" action="ppaction://hlinksldjump"/>
          </p:cNvPr>
          <p:cNvPicPr/>
          <p:nvPr/>
        </p:nvPicPr>
        <p:blipFill>
          <a:blip r:embed="rId5" cstate="print">
            <a:lum bright="-30000"/>
          </a:blip>
          <a:srcRect/>
          <a:stretch>
            <a:fillRect/>
          </a:stretch>
        </p:blipFill>
        <p:spPr bwMode="auto">
          <a:xfrm>
            <a:off x="7799784" y="5625357"/>
            <a:ext cx="900000" cy="90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4008" y="5877272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804248" y="3886200"/>
            <a:ext cx="968152" cy="13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23528" y="0"/>
            <a:ext cx="8424936" cy="6309320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№18 –чтобы развить гибкость пальцев, растяжку связок, полезно делать упражнения и  использовать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тренажёры для рук.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№19- с  метрономом полезно играть с первых занятий для развития слуха и ритма.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№20  камертон настроен на тон» ля»,надо найти эту ноту на 1- ой или 3-ей струне и по слуху( на сколько он развит) соединить звучание  струны и камертона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004" y="-594"/>
            <a:ext cx="9144000" cy="6858594"/>
          </a:xfrm>
          <a:prstGeom prst="rect">
            <a:avLst/>
          </a:prstGeom>
          <a:ln w="76200">
            <a:solidFill>
              <a:srgbClr val="C00000"/>
            </a:solidFill>
            <a:prstDash val="sysDot"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89226"/>
            <a:ext cx="7272808" cy="384403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76200">
            <a:solidFill>
              <a:srgbClr val="002060"/>
            </a:solidFill>
          </a:ln>
        </p:spPr>
        <p:txBody>
          <a:bodyPr>
            <a:noAutofit/>
          </a:bodyPr>
          <a:lstStyle/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3" action="ppaction://hlinksldjump"/>
              </a:rPr>
              <a:t>Устройство гитары, посадка</a:t>
            </a:r>
            <a:endParaRPr lang="ru-RU" sz="44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4" action="ppaction://hlinksldjump"/>
              </a:rPr>
              <a:t>Игровой аппарат</a:t>
            </a:r>
            <a:endParaRPr lang="ru-RU" sz="44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5" action="ppaction://hlinksldjump"/>
              </a:rPr>
              <a:t>Нотная грамота</a:t>
            </a:r>
            <a:endParaRPr lang="ru-RU" sz="44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6" action="ppaction://hlinksldjump"/>
              </a:rPr>
              <a:t>Современные </a:t>
            </a:r>
            <a:r>
              <a:rPr lang="ru-RU" sz="4400" b="1" i="1" dirty="0" err="1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hlinkClick r:id="rId6" action="ppaction://hlinksldjump"/>
              </a:rPr>
              <a:t>гаджеты</a:t>
            </a:r>
            <a:endParaRPr lang="ru-RU" sz="44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72000" y="594928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44008" y="594928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6</a:t>
            </a:r>
            <a:endParaRPr lang="ru-RU" sz="2800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blipFill>
            <a:blip r:embed="rId7" cstate="print"/>
            <a:tile tx="0" ty="0" sx="100000" sy="100000" flip="none" algn="tl"/>
          </a:blipFill>
          <a:ln w="38100">
            <a:solidFill>
              <a:srgbClr val="800000"/>
            </a:soli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Первые шаги гитариста</a:t>
            </a:r>
            <a:endParaRPr lang="ru-RU" sz="54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520" y="490364"/>
            <a:ext cx="8229600" cy="1143000"/>
          </a:xfrm>
          <a:blipFill>
            <a:blip r:embed="rId5" cstate="print"/>
            <a:tile tx="0" ty="0" sx="100000" sy="100000" flip="none" algn="tl"/>
          </a:blipFill>
          <a:ln w="38100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/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</a:rPr>
              <a:t>Устройство гитары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800000"/>
              </a:solidFill>
            </a:endParaRPr>
          </a:p>
        </p:txBody>
      </p:sp>
      <p:pic>
        <p:nvPicPr>
          <p:cNvPr id="4098" name="Picture 2" descr="G:\ФОН\500px-Classical_Guitar_labelled_russian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63688" y="2348880"/>
            <a:ext cx="5558511" cy="345638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pic>
        <p:nvPicPr>
          <p:cNvPr id="6" name="Рисунок 5" descr="Уроки игры на гитаре">
            <a:hlinkClick r:id="rId7" action="ppaction://hlinksldjump"/>
          </p:cNvPr>
          <p:cNvPicPr/>
          <p:nvPr/>
        </p:nvPicPr>
        <p:blipFill>
          <a:blip r:embed="rId8" cstate="print">
            <a:lum bright="-30000"/>
          </a:blip>
          <a:srcRect/>
          <a:stretch>
            <a:fillRect/>
          </a:stretch>
        </p:blipFill>
        <p:spPr bwMode="auto">
          <a:xfrm>
            <a:off x="8028384" y="5805264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Управляющая кнопка: назад 6">
            <a:hlinkClick r:id="rId9" action="ppaction://hlinksldjump" highlightClick="1"/>
          </p:cNvPr>
          <p:cNvSpPr/>
          <p:nvPr/>
        </p:nvSpPr>
        <p:spPr>
          <a:xfrm>
            <a:off x="251520" y="5733256"/>
            <a:ext cx="9000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88224" y="6381328"/>
            <a:ext cx="1368152" cy="221109"/>
          </a:xfrm>
        </p:spPr>
        <p:txBody>
          <a:bodyPr/>
          <a:lstStyle/>
          <a:p>
            <a:fld id="{97FD7F98-31E9-47BC-ADD2-EC7955E97AC9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4355976" y="6165304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499992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7</a:t>
            </a:r>
            <a:endParaRPr lang="ru-RU" sz="2800" b="1" dirty="0"/>
          </a:p>
        </p:txBody>
      </p:sp>
    </p:spTree>
  </p:cSld>
  <p:clrMapOvr>
    <a:masterClrMapping/>
  </p:clrMapOvr>
  <p:transition spd="med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4057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9732" y="156749"/>
            <a:ext cx="5328592" cy="864095"/>
          </a:xfrm>
          <a:gradFill flip="none" rotWithShape="1">
            <a:gsLst>
              <a:gs pos="0">
                <a:schemeClr val="bg1"/>
              </a:gs>
              <a:gs pos="50000">
                <a:schemeClr val="accent3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3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посадка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34748" y="1241375"/>
            <a:ext cx="4176464" cy="2757267"/>
          </a:xfrm>
          <a:gradFill flip="none" rotWithShape="1">
            <a:gsLst>
              <a:gs pos="0">
                <a:schemeClr val="bg1"/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800000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Удерживать инструмент с помощью подставки под </a:t>
            </a:r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левую </a:t>
            </a: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ногу- 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условие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обучении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G:\ФОН\MwEHs7kx0Zo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899592" y="1196752"/>
            <a:ext cx="3526221" cy="46781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 descr="G:\ФОН\i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69859" y="4293096"/>
            <a:ext cx="1706287" cy="1455207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Уроки игры на гитаре">
            <a:hlinkClick r:id="rId8" action="ppaction://hlinksldjump"/>
          </p:cNvPr>
          <p:cNvPicPr/>
          <p:nvPr/>
        </p:nvPicPr>
        <p:blipFill>
          <a:blip r:embed="rId9" cstate="print">
            <a:lum bright="-30000"/>
          </a:blip>
          <a:srcRect/>
          <a:stretch>
            <a:fillRect/>
          </a:stretch>
        </p:blipFill>
        <p:spPr bwMode="auto">
          <a:xfrm>
            <a:off x="7982758" y="585135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8" action="ppaction://hlinksldjump" highlightClick="1"/>
          </p:cNvPr>
          <p:cNvSpPr/>
          <p:nvPr/>
        </p:nvSpPr>
        <p:spPr>
          <a:xfrm>
            <a:off x="251520" y="5733256"/>
            <a:ext cx="8984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05475" y="6155820"/>
            <a:ext cx="648000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34748" y="6165304"/>
            <a:ext cx="441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8</a:t>
            </a:r>
            <a:endParaRPr lang="ru-RU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2315 L -0.19826 0.0333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lum bright="10000"/>
          </a:blip>
          <a:stretch>
            <a:fillRect/>
          </a:stretch>
        </p:blipFill>
        <p:spPr>
          <a:xfrm>
            <a:off x="14167" y="8359"/>
            <a:ext cx="9143999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39"/>
            <a:ext cx="6768752" cy="125625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57150">
            <a:solidFill>
              <a:srgbClr val="C0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аппарат</a:t>
            </a:r>
            <a:br>
              <a:rPr lang="ru-RU" sz="4900" b="1" dirty="0" smtClean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левой руки</a:t>
            </a:r>
            <a:endParaRPr lang="ru-RU" sz="3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G:\ФОН\posadka-gitarista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729" y="1625172"/>
            <a:ext cx="3705225" cy="4000500"/>
          </a:xfrm>
          <a:prstGeom prst="rect">
            <a:avLst/>
          </a:prstGeom>
          <a:ln w="76200" cap="sq" cmpd="thickThin">
            <a:solidFill>
              <a:srgbClr val="800000"/>
            </a:solidFill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0" y="3068960"/>
            <a:ext cx="3816424" cy="2573199"/>
          </a:xfrm>
          <a:gradFill flip="none" rotWithShape="1">
            <a:gsLst>
              <a:gs pos="0">
                <a:schemeClr val="bg1"/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 w="76200">
            <a:solidFill>
              <a:srgbClr val="C00000"/>
            </a:solidFill>
            <a:prstDash val="sysDash"/>
          </a:ln>
        </p:spPr>
        <p:txBody>
          <a:bodyPr>
            <a:normAutofit lnSpcReduction="10000"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Пальцы левой руки 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закруглённые,</a:t>
            </a:r>
          </a:p>
          <a:p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расчленённые,</a:t>
            </a:r>
          </a:p>
          <a:p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склеивания</a:t>
            </a:r>
          </a:p>
        </p:txBody>
      </p:sp>
      <p:pic>
        <p:nvPicPr>
          <p:cNvPr id="8" name="Рисунок 7" descr="Уроки игры на гитаре">
            <a:hlinkClick r:id="rId5" action="ppaction://hlinksldjump"/>
          </p:cNvPr>
          <p:cNvPicPr/>
          <p:nvPr/>
        </p:nvPicPr>
        <p:blipFill>
          <a:blip r:embed="rId6" cstate="print">
            <a:lum bright="-30000"/>
          </a:blip>
          <a:srcRect/>
          <a:stretch>
            <a:fillRect/>
          </a:stretch>
        </p:blipFill>
        <p:spPr bwMode="auto">
          <a:xfrm>
            <a:off x="8068147" y="5783046"/>
            <a:ext cx="900000" cy="900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Управляющая кнопка: назад 8">
            <a:hlinkClick r:id="rId7" action="ppaction://hlinksldjump" highlightClick="1"/>
          </p:cNvPr>
          <p:cNvSpPr/>
          <p:nvPr/>
        </p:nvSpPr>
        <p:spPr>
          <a:xfrm>
            <a:off x="251520" y="5757034"/>
            <a:ext cx="898400" cy="90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D7F98-31E9-47BC-ADD2-EC7955E97AC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72000" y="6165304"/>
            <a:ext cx="576064" cy="540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44008" y="60932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Презентация2</Template>
  <TotalTime>2528</TotalTime>
  <Words>661</Words>
  <Application>Microsoft Office PowerPoint</Application>
  <PresentationFormat>Экран (4:3)</PresentationFormat>
  <Paragraphs>153</Paragraphs>
  <Slides>23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шаги гитариста</vt:lpstr>
      <vt:lpstr>Устройство гитары</vt:lpstr>
      <vt:lpstr>         посадка</vt:lpstr>
      <vt:lpstr>Игровой аппарат  Положение левой руки</vt:lpstr>
      <vt:lpstr>Положение правой руки</vt:lpstr>
      <vt:lpstr>Аппликатура  правой  руки</vt:lpstr>
      <vt:lpstr>Аппликатура  левой  руки</vt:lpstr>
      <vt:lpstr>Нотная грамота</vt:lpstr>
      <vt:lpstr>Строй инструмента</vt:lpstr>
      <vt:lpstr>Длительности нот</vt:lpstr>
      <vt:lpstr>Расположение нот на грифе</vt:lpstr>
      <vt:lpstr>Песенки на 1-ой, 2-ой и 3-ей струне  (для начинающих)</vt:lpstr>
      <vt:lpstr>Расположение нот в «Гамме»</vt:lpstr>
      <vt:lpstr>Расположение нот и  игра на трёх струнах</vt:lpstr>
      <vt:lpstr>Современные гаджеты Тренажёр для рук</vt:lpstr>
      <vt:lpstr>Метроном</vt:lpstr>
      <vt:lpstr>Приборы для настройки гитары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Олаьь м</dc:title>
  <dc:creator>кабинет6</dc:creator>
  <cp:lastModifiedBy>Ermak</cp:lastModifiedBy>
  <cp:revision>273</cp:revision>
  <dcterms:created xsi:type="dcterms:W3CDTF">2015-01-28T06:49:20Z</dcterms:created>
  <dcterms:modified xsi:type="dcterms:W3CDTF">2021-03-25T09:35:09Z</dcterms:modified>
</cp:coreProperties>
</file>