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9" r:id="rId3"/>
    <p:sldId id="260" r:id="rId4"/>
    <p:sldId id="261" r:id="rId5"/>
    <p:sldId id="262" r:id="rId6"/>
    <p:sldId id="263" r:id="rId7"/>
    <p:sldId id="265" r:id="rId8"/>
    <p:sldId id="266" r:id="rId9"/>
    <p:sldId id="264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6" r:id="rId19"/>
    <p:sldId id="277" r:id="rId20"/>
    <p:sldId id="275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3" autoAdjust="0"/>
    <p:restoredTop sz="94624" autoAdjust="0"/>
  </p:normalViewPr>
  <p:slideViewPr>
    <p:cSldViewPr>
      <p:cViewPr varScale="1">
        <p:scale>
          <a:sx n="113" d="100"/>
          <a:sy n="113" d="100"/>
        </p:scale>
        <p:origin x="1554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D0B80-272E-4293-8D40-CE6121C2E052}" type="datetimeFigureOut">
              <a:rPr lang="ru-RU" smtClean="0"/>
              <a:t>13.11.2024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82307-4D07-4FCD-BA72-7E3839E8C882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D0B80-272E-4293-8D40-CE6121C2E052}" type="datetimeFigureOut">
              <a:rPr lang="ru-RU" smtClean="0"/>
              <a:t>13.11.2024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82307-4D07-4FCD-BA72-7E3839E8C88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D0B80-272E-4293-8D40-CE6121C2E052}" type="datetimeFigureOut">
              <a:rPr lang="ru-RU" smtClean="0"/>
              <a:t>13.11.2024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82307-4D07-4FCD-BA72-7E3839E8C88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D0B80-272E-4293-8D40-CE6121C2E052}" type="datetimeFigureOut">
              <a:rPr lang="ru-RU" smtClean="0"/>
              <a:t>13.11.2024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82307-4D07-4FCD-BA72-7E3839E8C88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D0B80-272E-4293-8D40-CE6121C2E052}" type="datetimeFigureOut">
              <a:rPr lang="ru-RU" smtClean="0"/>
              <a:t>13.11.2024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82307-4D07-4FCD-BA72-7E3839E8C882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D0B80-272E-4293-8D40-CE6121C2E052}" type="datetimeFigureOut">
              <a:rPr lang="ru-RU" smtClean="0"/>
              <a:t>13.11.2024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82307-4D07-4FCD-BA72-7E3839E8C88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D0B80-272E-4293-8D40-CE6121C2E052}" type="datetimeFigureOut">
              <a:rPr lang="ru-RU" smtClean="0"/>
              <a:t>13.11.2024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82307-4D07-4FCD-BA72-7E3839E8C88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D0B80-272E-4293-8D40-CE6121C2E052}" type="datetimeFigureOut">
              <a:rPr lang="ru-RU" smtClean="0"/>
              <a:t>13.11.2024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82307-4D07-4FCD-BA72-7E3839E8C88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D0B80-272E-4293-8D40-CE6121C2E052}" type="datetimeFigureOut">
              <a:rPr lang="ru-RU" smtClean="0"/>
              <a:t>13.11.2024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82307-4D07-4FCD-BA72-7E3839E8C88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D0B80-272E-4293-8D40-CE6121C2E052}" type="datetimeFigureOut">
              <a:rPr lang="ru-RU" smtClean="0"/>
              <a:t>13.11.2024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82307-4D07-4FCD-BA72-7E3839E8C88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D0B80-272E-4293-8D40-CE6121C2E052}" type="datetimeFigureOut">
              <a:rPr lang="ru-RU" smtClean="0"/>
              <a:t>13.11.2024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E682307-4D07-4FCD-BA72-7E3839E8C882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0ED0B80-272E-4293-8D40-CE6121C2E052}" type="datetimeFigureOut">
              <a:rPr lang="ru-RU" smtClean="0"/>
              <a:t>13.11.2024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E682307-4D07-4FCD-BA72-7E3839E8C882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itmathrepetitor.ru/tekstovye-zadachi-zadachi-na-dvizhenie-s/" TargetMode="Externa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241a092f53160a55666a9933606ae914.jpg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253" y="0"/>
            <a:ext cx="9144000" cy="6858000"/>
          </a:xfr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411760" y="188640"/>
            <a:ext cx="6491064" cy="722344"/>
          </a:xfrm>
        </p:spPr>
        <p:txBody>
          <a:bodyPr>
            <a:normAutofit fontScale="90000"/>
          </a:bodyPr>
          <a:lstStyle/>
          <a:p>
            <a:r>
              <a:rPr lang="ru-RU" sz="3200" b="1" dirty="0">
                <a:solidFill>
                  <a:schemeClr val="tx1"/>
                </a:solidFill>
                <a:latin typeface="+mn-lt"/>
              </a:rPr>
              <a:t>ОЛИМПИЙСКИЕ КОНТИНЕНТЫ</a:t>
            </a:r>
          </a:p>
        </p:txBody>
      </p:sp>
      <p:sp>
        <p:nvSpPr>
          <p:cNvPr id="7" name="Заголовок 3"/>
          <p:cNvSpPr txBox="1">
            <a:spLocks/>
          </p:cNvSpPr>
          <p:nvPr/>
        </p:nvSpPr>
        <p:spPr>
          <a:xfrm>
            <a:off x="2843808" y="836712"/>
            <a:ext cx="4211960" cy="54868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noProof="0" dirty="0">
                <a:ea typeface="+mj-ea"/>
                <a:cs typeface="+mj-cs"/>
              </a:rPr>
              <a:t>    </a:t>
            </a:r>
            <a:r>
              <a:rPr lang="ru-RU" sz="3200" b="1" noProof="0" dirty="0">
                <a:ea typeface="+mj-ea"/>
                <a:cs typeface="+mj-cs"/>
              </a:rPr>
              <a:t>Игра по станциям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8" name="Заголовок 3"/>
          <p:cNvSpPr txBox="1">
            <a:spLocks/>
          </p:cNvSpPr>
          <p:nvPr/>
        </p:nvSpPr>
        <p:spPr>
          <a:xfrm>
            <a:off x="0" y="3356992"/>
            <a:ext cx="9144000" cy="3501008"/>
          </a:xfrm>
          <a:prstGeom prst="rect">
            <a:avLst/>
          </a:prstGeom>
        </p:spPr>
        <p:txBody>
          <a:bodyPr vert="horz" lIns="0" rIns="0" bIns="0" anchor="b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10" name="Заголовок 3"/>
          <p:cNvSpPr txBox="1">
            <a:spLocks/>
          </p:cNvSpPr>
          <p:nvPr/>
        </p:nvSpPr>
        <p:spPr>
          <a:xfrm>
            <a:off x="2159224" y="5057800"/>
            <a:ext cx="6984776" cy="1800200"/>
          </a:xfrm>
          <a:prstGeom prst="rect">
            <a:avLst/>
          </a:prstGeom>
        </p:spPr>
        <p:txBody>
          <a:bodyPr vert="horz" lIns="0" rIns="0" bIns="0" anchor="b">
            <a:normAutofit fontScale="97500"/>
          </a:bodyPr>
          <a:lstStyle/>
          <a:p>
            <a:r>
              <a:rPr lang="ru-RU" sz="2100" b="1" dirty="0"/>
              <a:t>Ватулина Светлана  Андреевна </a:t>
            </a:r>
          </a:p>
          <a:p>
            <a:r>
              <a:rPr lang="ru-RU" b="1" dirty="0" err="1"/>
              <a:t>Диговцова</a:t>
            </a:r>
            <a:r>
              <a:rPr lang="ru-RU" b="1" dirty="0"/>
              <a:t> Ева Артемовна</a:t>
            </a:r>
            <a:endParaRPr lang="ru-RU" dirty="0"/>
          </a:p>
          <a:p>
            <a:r>
              <a:rPr lang="ru-RU" b="1"/>
              <a:t>МБОУ </a:t>
            </a:r>
            <a:r>
              <a:rPr lang="ru-RU" b="1" dirty="0"/>
              <a:t>СОШ № 6 им. Ц.Л Куникова                        </a:t>
            </a:r>
            <a:endParaRPr lang="ru-RU" dirty="0"/>
          </a:p>
          <a:p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</p:spTree>
  </p:cSld>
  <p:clrMapOvr>
    <a:masterClrMapping/>
  </p:clrMapOvr>
  <p:transition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asia_1024x1024-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216478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768" y="5733256"/>
            <a:ext cx="2818656" cy="938368"/>
          </a:xfrm>
        </p:spPr>
        <p:txBody>
          <a:bodyPr/>
          <a:lstStyle/>
          <a:p>
            <a:r>
              <a:rPr lang="ru-RU" b="1" dirty="0">
                <a:solidFill>
                  <a:schemeClr val="tx1"/>
                </a:solidFill>
              </a:rPr>
              <a:t>2 станция</a:t>
            </a:r>
          </a:p>
        </p:txBody>
      </p:sp>
    </p:spTree>
  </p:cSld>
  <p:clrMapOvr>
    <a:masterClrMapping/>
  </p:clrMapOvr>
  <p:transition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332656"/>
            <a:ext cx="8363272" cy="5991944"/>
          </a:xfrm>
        </p:spPr>
        <p:txBody>
          <a:bodyPr/>
          <a:lstStyle/>
          <a:p>
            <a:pPr algn="just">
              <a:buNone/>
            </a:pPr>
            <a:r>
              <a:rPr lang="ru-RU" dirty="0"/>
              <a:t>		</a:t>
            </a:r>
            <a:r>
              <a:rPr lang="ru-RU" sz="2800" b="1" dirty="0"/>
              <a:t>Азия</a:t>
            </a:r>
            <a:r>
              <a:rPr lang="ru-RU" sz="2800" dirty="0"/>
              <a:t> — самая большая часть света, как по территории, так и по численности населения. Образует вместе с Европой материк Евразию. Площадь (вместе с островами) — около           43,4 млн. км. Население — 4,2 млрд. чел. (2012) (60,5 % населения Земли). Азия является ныне крупнейшим развивающимся регионом в мире. Материковая Азия располагается в основном в восточном (исключением является Чукотский полуостров) и северном полушариях. С Африкой Азия соединена Суэцким перешейком, от Северной Америки её отделяет узкий Берингов пролив. </a:t>
            </a:r>
          </a:p>
          <a:p>
            <a:endParaRPr lang="ru-RU" dirty="0"/>
          </a:p>
        </p:txBody>
      </p:sp>
    </p:spTree>
  </p:cSld>
  <p:clrMapOvr>
    <a:masterClrMapping/>
  </p:clrMapOvr>
  <p:transition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95288" y="188913"/>
          <a:ext cx="8497888" cy="65120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43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046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688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№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Баллы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1943100" algn="l"/>
                        </a:tabLs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Задачи на  масштаб, координаты. Задачи на движение.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Ответы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3Б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Определите  масштаб  плана, если лес площадью 20 Га занимает на нём 20 см</a:t>
                      </a:r>
                      <a:r>
                        <a:rPr lang="ru-RU" sz="1400" baseline="300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1:10 000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2.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3Б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Первый турист из Сочи до Олимпийского парка проехал  2 ч на велосипеде  со скоростью 16 км/ч. Отдохнув 2 ч, он отравился в Красную Поляну с прежней скоростью. Спустя 4 ч после старта велосипедиста ему вдогонку выехал второй турист на мотоцикле со скоростью 56 км/ч. На каком расстоянии от места старта мотоциклист догонит велосипедиста?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44,8 км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3.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4Б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Расстояние между железнодорожной станцией и карьером на плане масштаба 1:30 000 составляет 3,8 см. На втором плане это расстояние составляет 7,6см. Каков масштаб этого плана?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1: 15 000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4.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4Б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Скорость автомобиля по ровному участку на 5 км/ч меньше, чем скорость под гору, и на 15 км/ч больше, чем скорость в гору. Дорога из A в B идет в гору и равна 100 км. Определить скорость автомобиля по ровному участку, если расстояние от A до B и обратно он проехал за 1 ч 50 мин.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105 км</a:t>
                      </a:r>
                      <a:r>
                        <a:rPr lang="en-US" sz="1400">
                          <a:latin typeface="Times New Roman"/>
                          <a:ea typeface="Calibri"/>
                          <a:cs typeface="Times New Roman"/>
                        </a:rPr>
                        <a:t>/</a:t>
                      </a: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ч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5.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4Б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На плане сад квадратной формы имеет площадь 16 см</a:t>
                      </a:r>
                      <a:r>
                        <a:rPr lang="ru-RU" sz="1400" baseline="30000" dirty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, на местности этот сад имеет 6400 м</a:t>
                      </a:r>
                      <a:r>
                        <a:rPr lang="ru-RU" sz="1400" baseline="30000" dirty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. Определите масштаб данного плана.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1:2 000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6.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4Б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Поезд был задержан в пути на 12 мин, а затем на расстоянии 60 км наверстал потерянное время, увеличив скорость на 15 км/ч. Найти первоначальную скорость поезда.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60 км</a:t>
                      </a:r>
                      <a:r>
                        <a:rPr lang="en-US" sz="1400">
                          <a:latin typeface="Times New Roman"/>
                          <a:ea typeface="Calibri"/>
                          <a:cs typeface="Times New Roman"/>
                        </a:rPr>
                        <a:t>/</a:t>
                      </a: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ч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7.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1Б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Географические координаты   Москвы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55</a:t>
                      </a:r>
                      <a:r>
                        <a:rPr lang="ru-RU" sz="1400" baseline="30000" dirty="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46ꞌ </a:t>
                      </a:r>
                      <a:r>
                        <a:rPr lang="ru-RU" sz="1400" dirty="0" err="1">
                          <a:latin typeface="Times New Roman"/>
                          <a:ea typeface="Calibri"/>
                          <a:cs typeface="Times New Roman"/>
                        </a:rPr>
                        <a:t>с.ш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 37</a:t>
                      </a:r>
                      <a:r>
                        <a:rPr lang="ru-RU" sz="1400" baseline="30000" dirty="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 в.д.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8.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1Б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Определите географическую широту Новороссийска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44</a:t>
                      </a:r>
                      <a:r>
                        <a:rPr lang="ru-RU" sz="1400" baseline="300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 43ꞌ с.ш.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9.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1Б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Географические координаты Сочи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43</a:t>
                      </a:r>
                      <a:r>
                        <a:rPr lang="ru-RU" sz="1400" baseline="30000" dirty="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 36ꞌ </a:t>
                      </a:r>
                      <a:r>
                        <a:rPr lang="ru-RU" sz="1400" dirty="0" err="1">
                          <a:latin typeface="Times New Roman"/>
                          <a:ea typeface="Calibri"/>
                          <a:cs typeface="Times New Roman"/>
                        </a:rPr>
                        <a:t>с.ш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  39</a:t>
                      </a:r>
                      <a:r>
                        <a:rPr lang="ru-RU" sz="1400" baseline="30000" dirty="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 43ꞌ в.д.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depositphotos_12313878-America-continent-and-flag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5733256"/>
            <a:ext cx="2746648" cy="854968"/>
          </a:xfrm>
        </p:spPr>
        <p:txBody>
          <a:bodyPr/>
          <a:lstStyle/>
          <a:p>
            <a:r>
              <a:rPr lang="ru-RU" b="1" dirty="0">
                <a:solidFill>
                  <a:schemeClr val="tx1"/>
                </a:solidFill>
              </a:rPr>
              <a:t>3 станция</a:t>
            </a: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6156176" y="2708920"/>
            <a:ext cx="2746648" cy="854968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Америка</a:t>
            </a:r>
          </a:p>
        </p:txBody>
      </p:sp>
    </p:spTree>
  </p:cSld>
  <p:clrMapOvr>
    <a:masterClrMapping/>
  </p:clrMapOvr>
  <p:transition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332656"/>
            <a:ext cx="8229600" cy="6336704"/>
          </a:xfrm>
        </p:spPr>
        <p:txBody>
          <a:bodyPr>
            <a:normAutofit fontScale="92500"/>
          </a:bodyPr>
          <a:lstStyle/>
          <a:p>
            <a:pPr algn="just">
              <a:buNone/>
            </a:pPr>
            <a:r>
              <a:rPr lang="ru-RU" dirty="0"/>
              <a:t>		</a:t>
            </a:r>
            <a:r>
              <a:rPr lang="ru-RU" b="1" dirty="0"/>
              <a:t>Америка</a:t>
            </a:r>
            <a:r>
              <a:rPr lang="ru-RU" dirty="0"/>
              <a:t> — часть света, объединяющая два материка, Северную Америку и Южную Америку, а также близлежащие острова (включая Гренландию).Эту часть света также называют Новым Светом. Обычно в этой части света выделяют Северную Америку (США, Канаду, Мексику и острова к востоку от них), Южную Америку (страны материка Южная Америка), Центральную Америку (страны североамериканского континента на юг от Мексики) и </a:t>
            </a:r>
            <a:r>
              <a:rPr lang="ru-RU" dirty="0" err="1"/>
              <a:t>Карибский</a:t>
            </a:r>
            <a:r>
              <a:rPr lang="ru-RU" dirty="0"/>
              <a:t> бассейн (государства и колонии на островах Карибского моря, когда этот регион называли Вест-Индия).  Для классификации 36 государств и 17 зависимых территорий Америки пользуются принятой ООН систематизацией по географическому и лингвистическому принципу. Территория          42549000 км</a:t>
            </a:r>
            <a:r>
              <a:rPr lang="ru-RU" baseline="30000" dirty="0"/>
              <a:t>2</a:t>
            </a:r>
            <a:r>
              <a:rPr lang="ru-RU" dirty="0"/>
              <a:t>. Население 953,7 млн. (июль 2013) </a:t>
            </a:r>
          </a:p>
          <a:p>
            <a:endParaRPr lang="ru-RU" dirty="0"/>
          </a:p>
        </p:txBody>
      </p:sp>
    </p:spTree>
  </p:cSld>
  <p:clrMapOvr>
    <a:masterClrMapping/>
  </p:clrMapOvr>
  <p:transition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39750" y="188913"/>
          <a:ext cx="8229600" cy="65253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98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20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807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56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077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№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Баллы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1943100" algn="l"/>
                        </a:tabLs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Логические</a:t>
                      </a:r>
                      <a:r>
                        <a:rPr lang="ru-RU" sz="1400" b="1" baseline="0" dirty="0">
                          <a:latin typeface="Times New Roman"/>
                          <a:ea typeface="Calibri"/>
                          <a:cs typeface="Times New Roman"/>
                        </a:rPr>
                        <a:t> задачи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Ответы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52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1Б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Один оборот вокруг Земли первый спутник делает за 1 час 40 минут, а второй за 100 минут. Как такое может быть?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1ч 40мин= 100мин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258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2.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1Б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Какими нотами можно измерить расстояние?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Ми-Ля-Ми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123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3.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1Б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Что не имеет длины, глубины, ширины, высоты, а можно измерить?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Температуру, время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952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4.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1Б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400" dirty="0">
                          <a:latin typeface="Calibri"/>
                          <a:ea typeface="Times New Roman"/>
                        </a:rPr>
                        <a:t>Модель Земли – это?</a:t>
                      </a:r>
                      <a:endParaRPr lang="ru-RU" sz="1000" dirty="0">
                        <a:latin typeface="Calibri"/>
                        <a:ea typeface="Times New Roman"/>
                      </a:endParaRPr>
                    </a:p>
                    <a:p>
                      <a:pPr marL="342900" lvl="0" indent="-342900" algn="just">
                        <a:buFont typeface="+mj-lt"/>
                        <a:buAutoNum type="arabicParenR"/>
                      </a:pPr>
                      <a:r>
                        <a:rPr lang="ru-RU" sz="1400" dirty="0">
                          <a:latin typeface="Calibri"/>
                          <a:ea typeface="Times New Roman"/>
                        </a:rPr>
                        <a:t>Мяч    2)   Глобус    3)   Солнце       4)   Клубок</a:t>
                      </a:r>
                      <a:endParaRPr lang="ru-RU" sz="1000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Глобус (2)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952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5.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1Б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400" dirty="0">
                          <a:latin typeface="Calibri"/>
                          <a:ea typeface="Times New Roman"/>
                        </a:rPr>
                        <a:t>Линия, по которой небо кажется граничащим с земной поверхностью – это…</a:t>
                      </a:r>
                      <a:endParaRPr lang="ru-RU" sz="1000" dirty="0">
                        <a:latin typeface="Calibri"/>
                        <a:ea typeface="Times New Roman"/>
                      </a:endParaRPr>
                    </a:p>
                    <a:p>
                      <a:pPr marL="342900" lvl="0" indent="-342900" algn="just">
                        <a:buFont typeface="+mj-lt"/>
                        <a:buAutoNum type="arabicPeriod"/>
                        <a:tabLst>
                          <a:tab pos="457200" algn="l"/>
                        </a:tabLst>
                      </a:pPr>
                      <a:r>
                        <a:rPr lang="ru-RU" sz="1400" dirty="0">
                          <a:latin typeface="Calibri"/>
                          <a:ea typeface="Times New Roman"/>
                        </a:rPr>
                        <a:t>Радуга      2.   Горизонт      3.    Река</a:t>
                      </a:r>
                      <a:endParaRPr lang="ru-RU" sz="1000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Горизонт (2)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952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6.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1Б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В каком географическом названии надо поменять две буквы местами, чтобы название потухшего вулкана превратилось в название горного хребта в Иране.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Эльбрус -Эльбурс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15243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7.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2Б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Мужик пошел на базар и купил там лошадь за 50 рублей. Но вскоре он заметил, что лошади подорожали, и продал ее за 60 рублей. Потом он сообразил, что ехать ему не на чем, и купил ту же лошадь за 70 рублей. Затем он задумался, как бы не получить от жены нагоняй за такую дорогую покупку, и продал ее за 80 руб. Что он заработал в результате манипуляций?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– 50 + 60 – 70 +</a:t>
                      </a:r>
                    </a:p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 + 80 = 20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80035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8.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2Б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 Как может брошенное яйцо пролететь три метра и не разбиться?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Нужно бросить яйцо более чем на три метра, тогда первые три метра оно пролетит целым.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952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9.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2Б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Назовите пятую по площади страну после России, Китая, Канады и США.   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 dirty="0">
                          <a:latin typeface="Times New Roman"/>
                          <a:ea typeface="Calibri"/>
                          <a:cs typeface="Times New Roman"/>
                        </a:rPr>
                        <a:t>Бразилия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Bigstockphoto_Continent_Of_Africa_348713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"/>
            <a:ext cx="9143999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52120" y="5877272"/>
            <a:ext cx="3178696" cy="980728"/>
          </a:xfrm>
        </p:spPr>
        <p:txBody>
          <a:bodyPr/>
          <a:lstStyle/>
          <a:p>
            <a:r>
              <a:rPr lang="ru-RU" b="1" dirty="0">
                <a:solidFill>
                  <a:schemeClr val="tx1"/>
                </a:solidFill>
              </a:rPr>
              <a:t>4 станция</a:t>
            </a: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323528" y="3933056"/>
            <a:ext cx="3178696" cy="980728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5000" b="1" dirty="0">
                <a:latin typeface="+mj-lt"/>
                <a:ea typeface="+mj-ea"/>
                <a:cs typeface="+mj-cs"/>
              </a:rPr>
              <a:t>Африка</a:t>
            </a:r>
            <a:endParaRPr kumimoji="0" lang="ru-RU" sz="5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wip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620688"/>
            <a:ext cx="8219256" cy="5976664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ru-RU" dirty="0"/>
              <a:t>            </a:t>
            </a:r>
            <a:r>
              <a:rPr lang="ru-RU" b="1" dirty="0"/>
              <a:t>Африка</a:t>
            </a:r>
            <a:r>
              <a:rPr lang="ru-RU" dirty="0"/>
              <a:t> — второй по площади континент после Евразии, омывается Средиземным морем с севера,    Красным — с северо-востока, Атлантическим океаном с запада и Индийским океаном с востока и юга. Африкой называется также часть света, состоящая из материка Африка и прилегающих островов. Площадь Африки составляет 29,2 млн. км, с островами — около 30,3 млн. км, покрывая, таким образом,  6 % общей площади поверхности Земли и 20,4 % поверхности суши. На территории Африки расположено 55 государств. Население Африки составляет около миллиарда человек. Африка считается прародиной человечества: именно здесь нашли самые древние останки ранних гоминид и их вероятных предков. Африканский континент пересекает экватор и несколько климатических зон; это единственный континент, протянувшийся от северного субтропического климатического пояса до южного субтропического. Из-за недостатка постоянных осадков и орошения — равно как ледников или водоносного горизонта горных систем — естественного регулирования климата нигде, кроме побережий, практически не наблюдается.</a:t>
            </a:r>
          </a:p>
        </p:txBody>
      </p:sp>
    </p:spTree>
  </p:cSld>
  <p:clrMapOvr>
    <a:masterClrMapping/>
  </p:clrMapOvr>
  <p:transition>
    <p:wip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Скан_2016100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>
    <p:wip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Безымянный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640"/>
            <a:ext cx="8435280" cy="6669360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800" dirty="0"/>
              <a:t>		</a:t>
            </a:r>
          </a:p>
          <a:p>
            <a:pPr algn="just">
              <a:buNone/>
            </a:pPr>
            <a:r>
              <a:rPr lang="ru-RU" sz="3200" dirty="0"/>
              <a:t>         Данное мероприятие – это командная игра по станциям, в ходе которого учащиеся выполняют различные задания: решают задачи на движение, логические задачи, решают уравнения и примеры, разгадывают ребусы,  отвечают на вопросы. Занимательный характер всех заданий способствует повышению интереса к математике и географии. Игра призвана показать доступность, практичность, важность и красоту математики и географии в жизни.</a:t>
            </a:r>
          </a:p>
          <a:p>
            <a:endParaRPr lang="ru-RU" dirty="0"/>
          </a:p>
        </p:txBody>
      </p:sp>
    </p:spTree>
  </p:cSld>
  <p:clrMapOvr>
    <a:masterClrMapping/>
  </p:clrMapOvr>
  <p:transition>
    <p:wip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95288" y="188911"/>
          <a:ext cx="8291512" cy="62644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43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9222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7287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960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+mn-lt"/>
                          <a:ea typeface="Calibri"/>
                          <a:cs typeface="Times New Roman"/>
                        </a:rPr>
                        <a:t>№</a:t>
                      </a:r>
                      <a:endParaRPr lang="ru-RU" sz="11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+mn-lt"/>
                          <a:ea typeface="Calibri"/>
                          <a:cs typeface="Times New Roman"/>
                        </a:rPr>
                        <a:t>Баллы</a:t>
                      </a:r>
                      <a:endParaRPr lang="ru-RU" sz="11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1943100" algn="l"/>
                        </a:tabLst>
                      </a:pPr>
                      <a:r>
                        <a:rPr lang="ru-RU" sz="1600" dirty="0">
                          <a:latin typeface="+mn-lt"/>
                          <a:ea typeface="Calibri"/>
                          <a:cs typeface="Times New Roman"/>
                        </a:rPr>
                        <a:t>Ребусы,</a:t>
                      </a:r>
                      <a:r>
                        <a:rPr lang="ru-RU" sz="1600" baseline="0" dirty="0">
                          <a:latin typeface="+mn-lt"/>
                          <a:ea typeface="Calibri"/>
                          <a:cs typeface="Times New Roman"/>
                        </a:rPr>
                        <a:t> загадки</a:t>
                      </a:r>
                      <a:endParaRPr lang="ru-RU" sz="16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+mn-lt"/>
                          <a:ea typeface="Calibri"/>
                          <a:cs typeface="Times New Roman"/>
                        </a:rPr>
                        <a:t>Ответы</a:t>
                      </a:r>
                      <a:endParaRPr lang="ru-RU" sz="11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960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8.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1Б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_ _ СТО _  -  сторона света.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latin typeface="Calibri"/>
                          <a:ea typeface="Calibri"/>
                          <a:cs typeface="Times New Roman"/>
                        </a:rPr>
                        <a:t>Восток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960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9.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1Б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_ _ _ _ СТО _ _ _ _  -  героический город в Крыму, давший название знаменитому вальсу.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latin typeface="Calibri"/>
                          <a:ea typeface="Calibri"/>
                          <a:cs typeface="Times New Roman"/>
                        </a:rPr>
                        <a:t>Севастополь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60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10.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1Б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_ _ _ _ _ _ _ СТО _  -  город РФ, порт на Тихом океане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latin typeface="Calibri"/>
                          <a:ea typeface="Calibri"/>
                          <a:cs typeface="Times New Roman"/>
                        </a:rPr>
                        <a:t>Владивосток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960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11.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1Б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_ _ СТО _  -  город США, порт на Атлантическом океане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latin typeface="Calibri"/>
                          <a:ea typeface="Calibri"/>
                          <a:cs typeface="Times New Roman"/>
                        </a:rPr>
                        <a:t>Бостон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960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12.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1Б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СТО _ _ _ _ _ _  -  столица Швеции, порт на Балтийском море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latin typeface="Calibri"/>
                          <a:ea typeface="Calibri"/>
                          <a:cs typeface="Times New Roman"/>
                        </a:rPr>
                        <a:t>Стокгольм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960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13.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1Б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_ СТО _ _ _  -  государство в Прибалтике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latin typeface="Calibri"/>
                          <a:ea typeface="Calibri"/>
                          <a:cs typeface="Times New Roman"/>
                        </a:rPr>
                        <a:t>Эстония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960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14.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1Б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СТО _ _ _ _  -  главный город страны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latin typeface="Calibri"/>
                          <a:ea typeface="Calibri"/>
                          <a:cs typeface="Times New Roman"/>
                        </a:rPr>
                        <a:t>Столица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960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15.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1Б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_ _ СТО _  -  город "Золотого кольца" России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latin typeface="Calibri"/>
                          <a:ea typeface="Calibri"/>
                          <a:cs typeface="Times New Roman"/>
                        </a:rPr>
                        <a:t>Ростов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new_zealand_1024x102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44371" y="0"/>
            <a:ext cx="9288371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65304" y="5715000"/>
            <a:ext cx="3178696" cy="1143000"/>
          </a:xfrm>
        </p:spPr>
        <p:txBody>
          <a:bodyPr/>
          <a:lstStyle/>
          <a:p>
            <a:r>
              <a:rPr lang="ru-RU" b="1" dirty="0">
                <a:solidFill>
                  <a:schemeClr val="tx1"/>
                </a:solidFill>
              </a:rPr>
              <a:t>5 станция</a:t>
            </a:r>
          </a:p>
        </p:txBody>
      </p:sp>
    </p:spTree>
  </p:cSld>
  <p:clrMapOvr>
    <a:masterClrMapping/>
  </p:clrMapOvr>
  <p:transition>
    <p:wip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260648"/>
            <a:ext cx="8229600" cy="6336704"/>
          </a:xfrm>
        </p:spPr>
        <p:txBody>
          <a:bodyPr>
            <a:normAutofit fontScale="92500" lnSpcReduction="10000"/>
          </a:bodyPr>
          <a:lstStyle/>
          <a:p>
            <a:pPr algn="just">
              <a:buNone/>
            </a:pPr>
            <a:r>
              <a:rPr lang="ru-RU" dirty="0"/>
              <a:t>		</a:t>
            </a:r>
            <a:r>
              <a:rPr lang="ru-RU" b="1" dirty="0"/>
              <a:t>Австралия</a:t>
            </a:r>
            <a:r>
              <a:rPr lang="ru-RU" dirty="0"/>
              <a:t> (англ. </a:t>
            </a:r>
            <a:r>
              <a:rPr lang="ru-RU" dirty="0" err="1"/>
              <a:t>Australia,от</a:t>
            </a:r>
            <a:r>
              <a:rPr lang="ru-RU" dirty="0"/>
              <a:t> лат. </a:t>
            </a:r>
            <a:r>
              <a:rPr lang="ru-RU" dirty="0" err="1"/>
              <a:t>australis</a:t>
            </a:r>
            <a:r>
              <a:rPr lang="ru-RU" dirty="0"/>
              <a:t> — «южный»), официальная форма — Австралийский Союз  — государство в Южном полушарии, занимающее одноимённый материк, остров Тасмания и несколько других островов Индийского и Тихого океанов; является шестым государством по площади в мире. К северу от Австралийского Союза расположены Восточный Тимор, Индонезия и Папуа — Новая Гвинея, к северо-востоку — </a:t>
            </a:r>
            <a:r>
              <a:rPr lang="ru-RU" dirty="0" err="1"/>
              <a:t>Вануату</a:t>
            </a:r>
            <a:r>
              <a:rPr lang="ru-RU" dirty="0"/>
              <a:t>, Новая Каледония и Соломоновы Острова, к юго-востоку — Новая Зеландия. Кратчайшее расстояние между главным островом Папуа — Новой Гвинеи и материковой частью Австралийского Союза составляет всего 145 км, а расстояние от австралийского острова </a:t>
            </a:r>
            <a:r>
              <a:rPr lang="ru-RU" dirty="0" err="1"/>
              <a:t>Боигу</a:t>
            </a:r>
            <a:r>
              <a:rPr lang="ru-RU" dirty="0"/>
              <a:t> до Папуа — Новой Гвинеи — всего 5 километров. Население на 1 октября 2016 года составляет 24 376 074 чел., большинство из которых проживает в городах на восточном побережье.</a:t>
            </a:r>
          </a:p>
          <a:p>
            <a:pPr algn="just">
              <a:buNone/>
            </a:pPr>
            <a:endParaRPr lang="ru-RU" dirty="0"/>
          </a:p>
        </p:txBody>
      </p:sp>
    </p:spTree>
  </p:cSld>
  <p:clrMapOvr>
    <a:masterClrMapping/>
  </p:clrMapOvr>
  <p:transition>
    <p:wip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Скан_20161006 (2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1640" y="866056"/>
            <a:ext cx="6566647" cy="5991944"/>
          </a:xfrm>
        </p:spPr>
      </p:pic>
    </p:spTree>
  </p:cSld>
  <p:clrMapOvr>
    <a:masterClrMapping/>
  </p:clrMapOvr>
  <p:transition>
    <p:wip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404813"/>
          <a:ext cx="8229600" cy="63599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24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839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pPr algn="ctr"/>
                      <a:r>
                        <a:rPr kumimoji="0" lang="ru-RU" sz="1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МАРШРУТНЫЙ ЛИСТ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 gridSpan="3">
                  <a:txBody>
                    <a:bodyPr/>
                    <a:lstStyle/>
                    <a:p>
                      <a:pPr algn="ctr"/>
                      <a:r>
                        <a:rPr lang="ru-RU" dirty="0"/>
                        <a:t>Команда _________________________________________</a:t>
                      </a:r>
                    </a:p>
                    <a:p>
                      <a:pPr algn="ctr"/>
                      <a:r>
                        <a:rPr lang="ru-RU" dirty="0"/>
                        <a:t>Капитан</a:t>
                      </a:r>
                      <a:r>
                        <a:rPr lang="ru-RU" baseline="0" dirty="0"/>
                        <a:t> __________________________________________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№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Баллы за решённые задачи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Итог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1ст.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2ст.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3ст.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4ст.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5ст.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kumimoji="0" lang="ru-RU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МАРШРУТНЫЙ ЛИСТ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 gridSpan="3">
                  <a:txBody>
                    <a:bodyPr/>
                    <a:lstStyle/>
                    <a:p>
                      <a:pPr algn="ctr"/>
                      <a:r>
                        <a:rPr lang="ru-RU" sz="1100" dirty="0"/>
                        <a:t>Команда _________________________________________</a:t>
                      </a:r>
                    </a:p>
                    <a:p>
                      <a:pPr algn="ctr"/>
                      <a:r>
                        <a:rPr lang="ru-RU" sz="1100" dirty="0"/>
                        <a:t>Капитан</a:t>
                      </a:r>
                      <a:r>
                        <a:rPr lang="ru-RU" sz="1100" baseline="0" dirty="0"/>
                        <a:t> __________________________________________</a:t>
                      </a:r>
                      <a:endParaRPr lang="ru-RU" sz="1100" dirty="0"/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№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Баллы за решённые задачи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Итог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2ст.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3ст.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4ст.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5ст.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1ст.</a:t>
                      </a:r>
                      <a:endParaRPr kumimoji="0" lang="ru-RU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79435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Литература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ru-RU" b="1" u="sng" dirty="0">
                <a:solidFill>
                  <a:schemeClr val="tx2"/>
                </a:solidFill>
                <a:hlinkClick r:id="rId2"/>
              </a:rPr>
              <a:t>http://www.itmathrepetitor.ru/tekstovye-zadachi-zadachi-na-dvizhenie-s/</a:t>
            </a:r>
            <a:endParaRPr lang="ru-RU" dirty="0">
              <a:solidFill>
                <a:schemeClr val="tx2"/>
              </a:solidFill>
            </a:endParaRPr>
          </a:p>
          <a:p>
            <a:pPr lvl="0"/>
            <a:r>
              <a:rPr lang="ru-RU" b="1" dirty="0"/>
              <a:t>География: Занимательные материалы к урокам и внеклассным занятиям /</a:t>
            </a:r>
            <a:r>
              <a:rPr lang="ru-RU" dirty="0"/>
              <a:t>Сост. Н.А. Касаткина. - Волгоград: Учитель 2004.</a:t>
            </a:r>
          </a:p>
          <a:p>
            <a:pPr lvl="0"/>
            <a:r>
              <a:rPr lang="ru-RU" b="1" dirty="0"/>
              <a:t>Веселая география на уроках и праздниках    </a:t>
            </a:r>
            <a:r>
              <a:rPr lang="ru-RU" dirty="0"/>
              <a:t>Методическое пособие НАУКА и УЧЕБА,НАУЧНО-ПОПУЛЯРНОЕ Агеева И.Д .Издательство: Сфера Год издания: 2005Страниц: 240</a:t>
            </a:r>
            <a:r>
              <a:rPr lang="ru-RU" b="1" dirty="0"/>
              <a:t>.</a:t>
            </a:r>
            <a:endParaRPr lang="ru-RU" dirty="0"/>
          </a:p>
          <a:p>
            <a:pPr lvl="0"/>
            <a:r>
              <a:rPr lang="ru-RU" b="1" dirty="0"/>
              <a:t>Математический тренажер. 6 класс: </a:t>
            </a:r>
            <a:r>
              <a:rPr lang="ru-RU" dirty="0"/>
              <a:t>пособие для учителей и учащихся /В.И. Жохов. – 7 изд., стер. -  М.: Мнемозина, 2016. – 96с.</a:t>
            </a:r>
          </a:p>
          <a:p>
            <a:pPr lvl="0"/>
            <a:r>
              <a:rPr lang="ru-RU" b="1" dirty="0" err="1"/>
              <a:t>Чернокнижникова</a:t>
            </a:r>
            <a:r>
              <a:rPr lang="ru-RU" b="1" dirty="0"/>
              <a:t> Л.М.</a:t>
            </a:r>
            <a:r>
              <a:rPr lang="ru-RU" dirty="0"/>
              <a:t> Нестандартные уроки математики. Математика. 5 – 10 класс: </a:t>
            </a:r>
            <a:r>
              <a:rPr lang="ru-RU" dirty="0" err="1"/>
              <a:t>Учебно</a:t>
            </a:r>
            <a:r>
              <a:rPr lang="ru-RU" dirty="0"/>
              <a:t>–методическое пособие. – М.:АРКТИ, 2010. – 112с. (</a:t>
            </a:r>
            <a:r>
              <a:rPr lang="ru-RU" i="1" dirty="0"/>
              <a:t>Школьное образование</a:t>
            </a:r>
            <a:r>
              <a:rPr lang="ru-RU" dirty="0"/>
              <a:t>) </a:t>
            </a:r>
          </a:p>
          <a:p>
            <a:endParaRPr lang="ru-RU" dirty="0"/>
          </a:p>
        </p:txBody>
      </p:sp>
    </p:spTree>
  </p:cSld>
  <p:clrMapOvr>
    <a:masterClrMapping/>
  </p:clrMapOvr>
  <p:transition>
    <p:wip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i="1" dirty="0">
                <a:solidFill>
                  <a:schemeClr val="tx1"/>
                </a:solidFill>
              </a:rPr>
              <a:t>Дополнительное задание</a:t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r>
              <a:rPr lang="ru-RU" dirty="0"/>
              <a:t>		</a:t>
            </a:r>
            <a:r>
              <a:rPr lang="ru-RU" sz="3600" dirty="0"/>
              <a:t>На каждой станции дополнительно разложены карточки с флагами и названиями государств. В оставшееся время можно собрать эти карточки попарно. За каждый правильный ответ даётся 1 балл. 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wip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flagi_mira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>
    <p:wip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882536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7999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343872"/>
          </a:xfrm>
        </p:spPr>
        <p:txBody>
          <a:bodyPr>
            <a:normAutofit fontScale="92500"/>
          </a:bodyPr>
          <a:lstStyle/>
          <a:p>
            <a:pPr>
              <a:lnSpc>
                <a:spcPct val="150000"/>
              </a:lnSpc>
              <a:buNone/>
            </a:pPr>
            <a:r>
              <a:rPr lang="ru-RU" sz="3200" b="1" dirty="0"/>
              <a:t>Цели  внеклассного мероприятия:</a:t>
            </a:r>
            <a:r>
              <a:rPr lang="ru-RU" sz="3200" dirty="0"/>
              <a:t> </a:t>
            </a:r>
          </a:p>
          <a:p>
            <a:pPr lvl="0">
              <a:lnSpc>
                <a:spcPct val="150000"/>
              </a:lnSpc>
            </a:pPr>
            <a:r>
              <a:rPr lang="ru-RU" sz="3200" dirty="0"/>
              <a:t>способствовать проявлению индивидуальных творческих способностей учащихся; </a:t>
            </a:r>
          </a:p>
          <a:p>
            <a:pPr lvl="0">
              <a:lnSpc>
                <a:spcPct val="150000"/>
              </a:lnSpc>
            </a:pPr>
            <a:r>
              <a:rPr lang="ru-RU" sz="3200" dirty="0"/>
              <a:t>активизировать  познавательную деятельность учащихся; </a:t>
            </a:r>
          </a:p>
          <a:p>
            <a:pPr lvl="0">
              <a:lnSpc>
                <a:spcPct val="150000"/>
              </a:lnSpc>
            </a:pPr>
            <a:r>
              <a:rPr lang="ru-RU" sz="3200" dirty="0"/>
              <a:t>повысить интерес  к изучению  математики.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88640"/>
            <a:ext cx="8352928" cy="6408712"/>
          </a:xfrm>
        </p:spPr>
        <p:txBody>
          <a:bodyPr>
            <a:normAutofit fontScale="77500" lnSpcReduction="20000"/>
          </a:bodyPr>
          <a:lstStyle/>
          <a:p>
            <a:pPr algn="ctr">
              <a:buNone/>
            </a:pPr>
            <a:r>
              <a:rPr lang="ru-RU" sz="2800" dirty="0"/>
              <a:t>При  проведении данного  внеклассного  мероприятия   </a:t>
            </a:r>
          </a:p>
          <a:p>
            <a:pPr algn="ctr">
              <a:buNone/>
            </a:pPr>
            <a:r>
              <a:rPr lang="ru-RU" sz="2800" dirty="0"/>
              <a:t>     решаются  следующие  </a:t>
            </a:r>
            <a:r>
              <a:rPr lang="ru-RU" sz="2800" b="1" dirty="0"/>
              <a:t>задачи:</a:t>
            </a:r>
            <a:endParaRPr lang="ru-RU" sz="2800" dirty="0"/>
          </a:p>
          <a:p>
            <a:pPr>
              <a:buNone/>
            </a:pPr>
            <a:r>
              <a:rPr lang="ru-RU" b="1" u="sng" dirty="0"/>
              <a:t>В предметном  направлении:</a:t>
            </a:r>
            <a:endParaRPr lang="ru-RU" u="sng" dirty="0"/>
          </a:p>
          <a:p>
            <a:pPr lvl="0"/>
            <a:r>
              <a:rPr lang="ru-RU" dirty="0"/>
              <a:t>Формировать  потребность в расширении  математического  кругозора  учащихся.</a:t>
            </a:r>
          </a:p>
          <a:p>
            <a:pPr lvl="0"/>
            <a:r>
              <a:rPr lang="ru-RU" dirty="0"/>
              <a:t>Способствовать  выявлению знаний и  умений  у  учащихся  в  нестандартных  ситуациях.</a:t>
            </a:r>
          </a:p>
          <a:p>
            <a:pPr lvl="0"/>
            <a:r>
              <a:rPr lang="ru-RU" dirty="0"/>
              <a:t>Формировать  грамотную  устную  математическую  речь.</a:t>
            </a:r>
          </a:p>
          <a:p>
            <a:pPr>
              <a:buNone/>
            </a:pPr>
            <a:r>
              <a:rPr lang="ru-RU" b="1" u="sng" dirty="0"/>
              <a:t>В </a:t>
            </a:r>
            <a:r>
              <a:rPr lang="ru-RU" b="1" u="sng" dirty="0" err="1"/>
              <a:t>метапредметном</a:t>
            </a:r>
            <a:r>
              <a:rPr lang="ru-RU" b="1" u="sng" dirty="0"/>
              <a:t> направлении:</a:t>
            </a:r>
            <a:endParaRPr lang="ru-RU" u="sng" dirty="0"/>
          </a:p>
          <a:p>
            <a:pPr lvl="0"/>
            <a:r>
              <a:rPr lang="ru-RU" dirty="0"/>
              <a:t>Развивать  умение применять в игре полученные знания.</a:t>
            </a:r>
          </a:p>
          <a:p>
            <a:pPr lvl="0"/>
            <a:r>
              <a:rPr lang="ru-RU" dirty="0"/>
              <a:t>Развивать речь, внимание, математическое мышление, находчивость, сообразительность, память, оригинальность и гибкость  мышления.</a:t>
            </a:r>
          </a:p>
          <a:p>
            <a:pPr lvl="0"/>
            <a:r>
              <a:rPr lang="ru-RU" dirty="0"/>
              <a:t>Развивать  кругозор учащихся.</a:t>
            </a:r>
          </a:p>
          <a:p>
            <a:pPr lvl="0"/>
            <a:r>
              <a:rPr lang="ru-RU" dirty="0"/>
              <a:t>Развивать умение  использовать  информационно-коммуникационные  технологии.</a:t>
            </a:r>
          </a:p>
          <a:p>
            <a:pPr>
              <a:buNone/>
            </a:pPr>
            <a:r>
              <a:rPr lang="ru-RU" b="1" u="sng" dirty="0"/>
              <a:t>В  личностном  направлении:</a:t>
            </a:r>
            <a:endParaRPr lang="ru-RU" u="sng" dirty="0"/>
          </a:p>
          <a:p>
            <a:pPr lvl="0"/>
            <a:r>
              <a:rPr lang="ru-RU" dirty="0"/>
              <a:t>Развивать  умение  работать  в  команде.</a:t>
            </a:r>
          </a:p>
          <a:p>
            <a:pPr lvl="0"/>
            <a:r>
              <a:rPr lang="ru-RU" dirty="0"/>
              <a:t>Развивать умение  следовать  установленным  правилам  игры.</a:t>
            </a:r>
          </a:p>
          <a:p>
            <a:pPr lvl="0"/>
            <a:r>
              <a:rPr lang="ru-RU" dirty="0"/>
              <a:t>Воспитывать сотрудничество и  коллективизм, командный  дух.</a:t>
            </a:r>
          </a:p>
          <a:p>
            <a:pPr lvl="0"/>
            <a:r>
              <a:rPr lang="ru-RU" dirty="0"/>
              <a:t>Повышать  интерес  к  изучению  математики.</a:t>
            </a:r>
          </a:p>
          <a:p>
            <a:endParaRPr lang="ru-RU" dirty="0"/>
          </a:p>
        </p:txBody>
      </p:sp>
    </p:spTree>
  </p:cSld>
  <p:clrMapOvr>
    <a:masterClrMapping/>
  </p:clrMapOvr>
  <p:transition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88640"/>
            <a:ext cx="8229600" cy="6480720"/>
          </a:xfrm>
        </p:spPr>
        <p:txBody>
          <a:bodyPr>
            <a:normAutofit fontScale="92500"/>
          </a:bodyPr>
          <a:lstStyle/>
          <a:p>
            <a:pPr algn="ctr">
              <a:buNone/>
            </a:pPr>
            <a:r>
              <a:rPr lang="ru-RU" b="1" dirty="0"/>
              <a:t>Планируемые результаты  и формируемые УУД:</a:t>
            </a:r>
            <a:br>
              <a:rPr lang="ru-RU" b="1" dirty="0"/>
            </a:br>
            <a:endParaRPr lang="ru-RU" dirty="0"/>
          </a:p>
          <a:p>
            <a:pPr algn="just"/>
            <a:r>
              <a:rPr lang="ru-RU" b="1" dirty="0"/>
              <a:t> </a:t>
            </a:r>
            <a:r>
              <a:rPr lang="ru-RU" b="1" u="sng" dirty="0"/>
              <a:t>Познавательные УУД:</a:t>
            </a:r>
            <a:r>
              <a:rPr lang="ru-RU" b="1" dirty="0"/>
              <a:t> </a:t>
            </a:r>
            <a:r>
              <a:rPr lang="ru-RU" dirty="0"/>
              <a:t>умение работать с различными источниками информации; умение выбирать наиболее эффективные способы решения задач; развитие навыков самостоятельной деятельности.</a:t>
            </a:r>
          </a:p>
          <a:p>
            <a:pPr algn="just"/>
            <a:r>
              <a:rPr lang="ru-RU" b="1" u="sng" dirty="0"/>
              <a:t>Регулятивные УУД:</a:t>
            </a:r>
            <a:r>
              <a:rPr lang="ru-RU" dirty="0"/>
              <a:t>  умение организовать выполнение заданий согласно инструкциям; умение строить эффективное взаимодействие  с одноклассниками при выполнении совместной работы.</a:t>
            </a:r>
          </a:p>
          <a:p>
            <a:pPr algn="just"/>
            <a:r>
              <a:rPr lang="ru-RU" b="1" u="sng" dirty="0"/>
              <a:t>Личностные УУД:</a:t>
            </a:r>
            <a:r>
              <a:rPr lang="ru-RU" b="1" dirty="0"/>
              <a:t> </a:t>
            </a:r>
            <a:r>
              <a:rPr lang="ru-RU" dirty="0"/>
              <a:t>умение уважительно относится к одноклассникам, потребность в справедливом оценивании своей работы и работы одноклассников.</a:t>
            </a:r>
          </a:p>
          <a:p>
            <a:pPr algn="just"/>
            <a:r>
              <a:rPr lang="ru-RU" b="1" u="sng" dirty="0"/>
              <a:t>Коммуникативные УУД:</a:t>
            </a:r>
            <a:r>
              <a:rPr lang="ru-RU" dirty="0"/>
              <a:t> умение работать в составе творческих групп, грамотно отвечать на вопросы, овладевать  навыками выступлений перед аудиторией.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260648"/>
            <a:ext cx="8147248" cy="6408712"/>
          </a:xfrm>
        </p:spPr>
        <p:txBody>
          <a:bodyPr>
            <a:normAutofit fontScale="70000" lnSpcReduction="20000"/>
          </a:bodyPr>
          <a:lstStyle/>
          <a:p>
            <a:pPr algn="ctr"/>
            <a:r>
              <a:rPr lang="ru-RU" b="1" u="sng" dirty="0"/>
              <a:t>Правила:</a:t>
            </a:r>
            <a:endParaRPr lang="ru-RU" dirty="0"/>
          </a:p>
          <a:p>
            <a:pPr algn="just">
              <a:buNone/>
            </a:pPr>
            <a:r>
              <a:rPr lang="ru-RU" dirty="0"/>
              <a:t>          Игра проходит на пяти оборудованных станциях континентах:  Европа, Азия, Африка, Америка, Австралия. Станция оформляется по цветам олимпийских колец. На каждой станции есть гид.</a:t>
            </a:r>
          </a:p>
          <a:p>
            <a:pPr algn="just">
              <a:buNone/>
            </a:pPr>
            <a:r>
              <a:rPr lang="ru-RU" dirty="0"/>
              <a:t>		  Накануне игры из класса выбирают  5 учащихся (гиды), которые заранее готовят сообщение о континенте, к которому они прикреплены. Эти же гиды на станциях осуществляют административную деятельность, раздают командам задание, ведут подсчёт баллов.  Остальной класс разбивают на пять команд. Каждая команда выбирает капитана, название.</a:t>
            </a:r>
          </a:p>
          <a:p>
            <a:pPr algn="just">
              <a:buNone/>
            </a:pPr>
            <a:r>
              <a:rPr lang="ru-RU" dirty="0"/>
              <a:t>		В день игры капитану выдаётся маршрутный лист с указаниями станций, в который команда вписывает своё название и  капитана.  В маршрутный лист гид вписывает количество баллов заработанных на станции и фамилию самого активного участника команды. Также в маршрутном листе прописана очередность станций.</a:t>
            </a:r>
          </a:p>
          <a:p>
            <a:pPr algn="just">
              <a:buNone/>
            </a:pPr>
            <a:r>
              <a:rPr lang="ru-RU" dirty="0"/>
              <a:t>		На каждую станцию отводится </a:t>
            </a:r>
            <a:r>
              <a:rPr lang="ru-RU" b="1" dirty="0">
                <a:latin typeface="Arial Black" pitchFamily="34" charset="0"/>
              </a:rPr>
              <a:t>6</a:t>
            </a:r>
            <a:r>
              <a:rPr lang="ru-RU" dirty="0"/>
              <a:t> минут. Учитель следит за временем. По истечении времени команды переходят на другую станцию согласно маршрутному листу. </a:t>
            </a:r>
          </a:p>
          <a:p>
            <a:pPr algn="just">
              <a:buNone/>
            </a:pPr>
            <a:r>
              <a:rPr lang="ru-RU" dirty="0"/>
              <a:t>		Команда приходит на станцию, гид сообщает название станции и рассказывает о континенте,  информация не более </a:t>
            </a:r>
            <a:r>
              <a:rPr lang="ru-RU" b="1" dirty="0">
                <a:latin typeface="Arial Black" pitchFamily="34" charset="0"/>
              </a:rPr>
              <a:t>1</a:t>
            </a:r>
            <a:r>
              <a:rPr lang="ru-RU" dirty="0">
                <a:latin typeface="Arial Black" pitchFamily="34" charset="0"/>
              </a:rPr>
              <a:t> </a:t>
            </a:r>
            <a:r>
              <a:rPr lang="ru-RU" dirty="0"/>
              <a:t>мин.</a:t>
            </a:r>
          </a:p>
          <a:p>
            <a:pPr algn="just">
              <a:buNone/>
            </a:pPr>
            <a:r>
              <a:rPr lang="ru-RU" dirty="0"/>
              <a:t>		Команда получает от гида задания, задания разно уровневые. Минимальный балл за выполненное задание </a:t>
            </a:r>
            <a:r>
              <a:rPr lang="ru-RU" dirty="0">
                <a:latin typeface="Arial Black" pitchFamily="34" charset="0"/>
              </a:rPr>
              <a:t>1</a:t>
            </a:r>
            <a:r>
              <a:rPr lang="ru-RU" dirty="0"/>
              <a:t>, максимальный </a:t>
            </a:r>
            <a:r>
              <a:rPr lang="ru-RU" dirty="0">
                <a:latin typeface="Arial Black" pitchFamily="34" charset="0"/>
              </a:rPr>
              <a:t>4</a:t>
            </a:r>
            <a:r>
              <a:rPr lang="ru-RU" dirty="0"/>
              <a:t>. Гид ведёт подсчёт баллов. </a:t>
            </a:r>
          </a:p>
          <a:p>
            <a:pPr algn="just">
              <a:buNone/>
            </a:pPr>
            <a:r>
              <a:rPr lang="ru-RU" dirty="0"/>
              <a:t>		В конце игры гиды собирают маршрутные листы команд и подводят итог. Далее награждение  команд.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9428351-Outline-maps-of-the-countries-in-European-continent--Stock-Vector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3024336" cy="83671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/>
              <a:t>          </a:t>
            </a:r>
            <a:r>
              <a:rPr lang="ru-RU" b="1" dirty="0"/>
              <a:t>ЕВРОПА</a:t>
            </a:r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5868144" y="5877272"/>
            <a:ext cx="3096344" cy="728464"/>
          </a:xfrm>
          <a:prstGeom prst="rect">
            <a:avLst/>
          </a:prstGeom>
        </p:spPr>
        <p:txBody>
          <a:bodyPr vert="horz" lIns="0" rIns="0" bIns="0" anchor="b">
            <a:normAutofit fontScale="925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000" b="1" i="1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1 станция   </a:t>
            </a:r>
            <a:endParaRPr kumimoji="0" lang="ru-RU" sz="5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8435280" cy="6264696"/>
          </a:xfrm>
        </p:spPr>
        <p:txBody>
          <a:bodyPr>
            <a:normAutofit lnSpcReduction="10000"/>
          </a:bodyPr>
          <a:lstStyle/>
          <a:p>
            <a:pPr algn="just">
              <a:buNone/>
            </a:pPr>
            <a:r>
              <a:rPr lang="ru-RU" dirty="0"/>
              <a:t>		</a:t>
            </a:r>
            <a:r>
              <a:rPr lang="ru-RU" b="1" dirty="0"/>
              <a:t>Европа</a:t>
            </a:r>
            <a:r>
              <a:rPr lang="ru-RU" dirty="0"/>
              <a:t> омывается Атлантическим и Северным Ледовитым океанами и их морями. Площадь островов около 730 тыс. км. На полуострова приходится около 1/4 территории Европы (Кольский, Скандинавский, Пиренейский,  </a:t>
            </a:r>
            <a:r>
              <a:rPr lang="ru-RU" dirty="0" err="1"/>
              <a:t>Апеннинский</a:t>
            </a:r>
            <a:r>
              <a:rPr lang="ru-RU" dirty="0"/>
              <a:t>, Балканский и др.).  Горы занимают около 17 % территории (основные — Альпы, Кавказ, Карпаты, Крымские, Пиренеи, Апеннины, Урал, Скандинавские горы, горы Балканского полуострова). Действующие вулканы есть в Исландии и Средиземноморье. На большей части территории климат умеренный .   Основные реки: Волга, Дунай, Урал, Днепр, Западная Двина, Дон, Печора, Кама, Ока, Белая, Днестр, Рейн, Эльба, Висла, Тахо, Луара, Одер, Неман, </a:t>
            </a:r>
            <a:r>
              <a:rPr lang="ru-RU" dirty="0" err="1"/>
              <a:t>Эбро</a:t>
            </a:r>
            <a:r>
              <a:rPr lang="ru-RU" dirty="0"/>
              <a:t>. Крупные озёра: Ладожское, Онежское, Чудское, </a:t>
            </a:r>
            <a:r>
              <a:rPr lang="ru-RU" dirty="0" err="1"/>
              <a:t>Венерн</a:t>
            </a:r>
            <a:r>
              <a:rPr lang="ru-RU" dirty="0"/>
              <a:t>, Балатон, Женевское.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57200" y="5"/>
          <a:ext cx="8229600" cy="66613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84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76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980531">
                <a:tc>
                  <a:txBody>
                    <a:bodyPr/>
                    <a:lstStyle/>
                    <a:p>
                      <a:r>
                        <a:rPr lang="ru-RU" dirty="0"/>
                        <a:t>№ </a:t>
                      </a:r>
                      <a:r>
                        <a:rPr lang="ru-RU" dirty="0" err="1"/>
                        <a:t>п</a:t>
                      </a:r>
                      <a:r>
                        <a:rPr lang="ru-RU" dirty="0"/>
                        <a:t>/</a:t>
                      </a:r>
                      <a:r>
                        <a:rPr lang="ru-RU" dirty="0" err="1"/>
                        <a:t>п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Баллы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Решив уравнение,</a:t>
                      </a:r>
                      <a:r>
                        <a:rPr lang="ru-RU" baseline="0" dirty="0"/>
                        <a:t> вы заработаете баллы  и узнаете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Ответы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8085">
                <a:tc>
                  <a:txBody>
                    <a:bodyPr/>
                    <a:lstStyle/>
                    <a:p>
                      <a:r>
                        <a:rPr lang="ru-RU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57658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76250" algn="l"/>
                        </a:tabLs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2Б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Протяжённость реки Лена: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( </a:t>
                      </a:r>
                      <a:r>
                        <a:rPr lang="en-US" sz="1400" b="1">
                          <a:latin typeface="Times New Roman"/>
                          <a:ea typeface="Calibri"/>
                          <a:cs typeface="Times New Roman"/>
                        </a:rPr>
                        <a:t>x – </a:t>
                      </a: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1200) : 80 </a:t>
                      </a:r>
                      <a:r>
                        <a:rPr lang="en-US" sz="1400" b="1">
                          <a:latin typeface="Times New Roman"/>
                          <a:ea typeface="Calibri"/>
                          <a:cs typeface="Times New Roman"/>
                        </a:rPr>
                        <a:t>– </a:t>
                      </a: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15 = 25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Ответ  :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4400 км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085">
                <a:tc>
                  <a:txBody>
                    <a:bodyPr/>
                    <a:lstStyle/>
                    <a:p>
                      <a:r>
                        <a:rPr lang="ru-RU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3Б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Высоту Останкинской телебашни: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Times New Roman"/>
                          <a:ea typeface="Calibri"/>
                          <a:cs typeface="Times New Roman"/>
                        </a:rPr>
                        <a:t>( x – </a:t>
                      </a: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39,6 ) : 55 + 0,9 = 10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Ответ: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540,1 м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8085">
                <a:tc>
                  <a:txBody>
                    <a:bodyPr/>
                    <a:lstStyle/>
                    <a:p>
                      <a:r>
                        <a:rPr lang="ru-RU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57658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76250" algn="l"/>
                        </a:tabLs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2Б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Протяжённость реки Иртыш: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2200 </a:t>
                      </a:r>
                      <a:r>
                        <a:rPr lang="en-US" sz="1400" b="1">
                          <a:latin typeface="Times New Roman"/>
                          <a:ea typeface="Calibri"/>
                          <a:cs typeface="Times New Roman"/>
                        </a:rPr>
                        <a:t>– </a:t>
                      </a: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(</a:t>
                      </a:r>
                      <a:r>
                        <a:rPr lang="en-US" sz="1400" b="1">
                          <a:latin typeface="Times New Roman"/>
                          <a:ea typeface="Calibri"/>
                          <a:cs typeface="Times New Roman"/>
                        </a:rPr>
                        <a:t> y </a:t>
                      </a: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+ 590) : 3 = 200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Ответ: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5410 км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8085">
                <a:tc>
                  <a:txBody>
                    <a:bodyPr/>
                    <a:lstStyle/>
                    <a:p>
                      <a:r>
                        <a:rPr lang="ru-RU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3Б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Высоту  горы Эльбрус: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( </a:t>
                      </a:r>
                      <a:r>
                        <a:rPr lang="en-US" sz="1400" b="1">
                          <a:latin typeface="Times New Roman"/>
                          <a:ea typeface="Calibri"/>
                          <a:cs typeface="Times New Roman"/>
                        </a:rPr>
                        <a:t>y </a:t>
                      </a: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: 4 </a:t>
                      </a:r>
                      <a:r>
                        <a:rPr lang="en-US" sz="1400" b="1">
                          <a:latin typeface="Times New Roman"/>
                          <a:ea typeface="Calibri"/>
                          <a:cs typeface="Times New Roman"/>
                        </a:rPr>
                        <a:t>– </a:t>
                      </a: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410,5 ) : 2,5 = 400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Ответ: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5642 м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8085">
                <a:tc>
                  <a:txBody>
                    <a:bodyPr/>
                    <a:lstStyle/>
                    <a:p>
                      <a:r>
                        <a:rPr lang="ru-RU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3Б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Высоту Эйфелевой  башни: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( </a:t>
                      </a:r>
                      <a:r>
                        <a:rPr lang="en-US" sz="1400" b="1">
                          <a:latin typeface="Times New Roman"/>
                          <a:ea typeface="Calibri"/>
                          <a:cs typeface="Times New Roman"/>
                        </a:rPr>
                        <a:t>y </a:t>
                      </a: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+ 0,3 ) : 9 - 6,7 = 30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Ответ: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330 м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68085">
                <a:tc>
                  <a:txBody>
                    <a:bodyPr/>
                    <a:lstStyle/>
                    <a:p>
                      <a:r>
                        <a:rPr lang="ru-RU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2Б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Площадь пустыни Калари: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( 99 + </a:t>
                      </a:r>
                      <a:r>
                        <a:rPr lang="en-US" sz="1400" b="1">
                          <a:latin typeface="Times New Roman"/>
                          <a:ea typeface="Calibri"/>
                          <a:cs typeface="Times New Roman"/>
                        </a:rPr>
                        <a:t>x ) </a:t>
                      </a: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: 9000 </a:t>
                      </a:r>
                      <a:r>
                        <a:rPr lang="en-US" sz="1400" b="1">
                          <a:latin typeface="Times New Roman"/>
                          <a:ea typeface="Calibri"/>
                          <a:cs typeface="Times New Roman"/>
                        </a:rPr>
                        <a:t>– </a:t>
                      </a: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11 = 100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Ответ: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900 000 км </a:t>
                      </a:r>
                      <a:r>
                        <a:rPr lang="ru-RU" sz="1400" baseline="300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68085">
                <a:tc>
                  <a:txBody>
                    <a:bodyPr/>
                    <a:lstStyle/>
                    <a:p>
                      <a:r>
                        <a:rPr lang="ru-RU" dirty="0"/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2Б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Протяжённость реки Обь: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1500 </a:t>
                      </a:r>
                      <a:r>
                        <a:rPr lang="en-US" sz="1400" b="1">
                          <a:latin typeface="Times New Roman"/>
                          <a:ea typeface="Calibri"/>
                          <a:cs typeface="Times New Roman"/>
                        </a:rPr>
                        <a:t>– </a:t>
                      </a: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( </a:t>
                      </a:r>
                      <a:r>
                        <a:rPr lang="en-US" sz="1400" b="1">
                          <a:latin typeface="Times New Roman"/>
                          <a:ea typeface="Calibri"/>
                          <a:cs typeface="Times New Roman"/>
                        </a:rPr>
                        <a:t>y – </a:t>
                      </a: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650 ) : 300 = 1490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Ответ: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3650 км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68085">
                <a:tc>
                  <a:txBody>
                    <a:bodyPr/>
                    <a:lstStyle/>
                    <a:p>
                      <a:r>
                        <a:rPr lang="ru-RU" dirty="0"/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3Б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Высоту Лондонской Башни Биг – Бен: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3,6 :( 100 </a:t>
                      </a:r>
                      <a:r>
                        <a:rPr lang="en-US" sz="1400" b="1">
                          <a:latin typeface="Times New Roman"/>
                          <a:ea typeface="Calibri"/>
                          <a:cs typeface="Times New Roman"/>
                        </a:rPr>
                        <a:t>– x ) + </a:t>
                      </a: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1,9 = 2,8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Ответ: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96 м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68085">
                <a:tc>
                  <a:txBody>
                    <a:bodyPr/>
                    <a:lstStyle/>
                    <a:p>
                      <a:r>
                        <a:rPr lang="ru-RU" dirty="0"/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3Б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Глубину озера Байкал: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( </a:t>
                      </a:r>
                      <a:r>
                        <a:rPr lang="en-US" sz="1400" b="1">
                          <a:latin typeface="Times New Roman"/>
                          <a:ea typeface="Calibri"/>
                          <a:cs typeface="Times New Roman"/>
                        </a:rPr>
                        <a:t>x – 41,5 ) : 5 – </a:t>
                      </a: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20,1 = 300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Ответ: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1642 м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568085">
                <a:tc>
                  <a:txBody>
                    <a:bodyPr/>
                    <a:lstStyle/>
                    <a:p>
                      <a:r>
                        <a:rPr lang="ru-RU" dirty="0"/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3Б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57658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Высота горы </a:t>
                      </a:r>
                      <a:r>
                        <a:rPr lang="ru-RU" sz="1400" dirty="0" err="1">
                          <a:latin typeface="Times New Roman"/>
                          <a:ea typeface="Calibri"/>
                          <a:cs typeface="Times New Roman"/>
                        </a:rPr>
                        <a:t>Момблан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: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57658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( 5000 </a:t>
                      </a:r>
                      <a:r>
                        <a:rPr lang="en-US" sz="1400" b="1" dirty="0">
                          <a:latin typeface="Times New Roman"/>
                          <a:ea typeface="Calibri"/>
                          <a:cs typeface="Times New Roman"/>
                        </a:rPr>
                        <a:t>– y </a:t>
                      </a: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) : 1,9 : 25 = 4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Ответ: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4 810 м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287</TotalTime>
  <Words>1383</Words>
  <Application>Microsoft Office PowerPoint</Application>
  <PresentationFormat>Экран (4:3)</PresentationFormat>
  <Paragraphs>269</Paragraphs>
  <Slides>28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4" baseType="lpstr">
      <vt:lpstr>Arial Black</vt:lpstr>
      <vt:lpstr>Calibri</vt:lpstr>
      <vt:lpstr>Constantia</vt:lpstr>
      <vt:lpstr>Times New Roman</vt:lpstr>
      <vt:lpstr>Wingdings 2</vt:lpstr>
      <vt:lpstr>Поток</vt:lpstr>
      <vt:lpstr>ОЛИМПИЙСКИЕ КОНТИНЕНТЫ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ЕВРОПА</vt:lpstr>
      <vt:lpstr>Презентация PowerPoint</vt:lpstr>
      <vt:lpstr>Презентация PowerPoint</vt:lpstr>
      <vt:lpstr>2 станция</vt:lpstr>
      <vt:lpstr>Презентация PowerPoint</vt:lpstr>
      <vt:lpstr>Презентация PowerPoint</vt:lpstr>
      <vt:lpstr>3 станция</vt:lpstr>
      <vt:lpstr>Презентация PowerPoint</vt:lpstr>
      <vt:lpstr>Презентация PowerPoint</vt:lpstr>
      <vt:lpstr>4 станция</vt:lpstr>
      <vt:lpstr>Презентация PowerPoint</vt:lpstr>
      <vt:lpstr>Презентация PowerPoint</vt:lpstr>
      <vt:lpstr>Презентация PowerPoint</vt:lpstr>
      <vt:lpstr>Презентация PowerPoint</vt:lpstr>
      <vt:lpstr>5 станция</vt:lpstr>
      <vt:lpstr>Презентация PowerPoint</vt:lpstr>
      <vt:lpstr>Презентация PowerPoint</vt:lpstr>
      <vt:lpstr>Презентация PowerPoint</vt:lpstr>
      <vt:lpstr>Литература</vt:lpstr>
      <vt:lpstr>Дополнительное задание 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ОЛИМПИЙСКИЕ КОНТИНЕНТЫ</dc:title>
  <dc:creator>Ватулина Светлана</dc:creator>
  <cp:lastModifiedBy>Светлана Ватулина</cp:lastModifiedBy>
  <cp:revision>33</cp:revision>
  <dcterms:created xsi:type="dcterms:W3CDTF">2016-10-06T11:14:25Z</dcterms:created>
  <dcterms:modified xsi:type="dcterms:W3CDTF">2024-11-13T17:45:23Z</dcterms:modified>
</cp:coreProperties>
</file>