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80" r:id="rId4"/>
    <p:sldId id="275" r:id="rId5"/>
    <p:sldId id="279" r:id="rId6"/>
    <p:sldId id="282" r:id="rId7"/>
    <p:sldId id="306" r:id="rId8"/>
    <p:sldId id="307" r:id="rId9"/>
    <p:sldId id="277" r:id="rId10"/>
    <p:sldId id="283" r:id="rId11"/>
    <p:sldId id="284" r:id="rId12"/>
    <p:sldId id="312" r:id="rId13"/>
    <p:sldId id="313" r:id="rId14"/>
    <p:sldId id="314" r:id="rId15"/>
    <p:sldId id="315" r:id="rId16"/>
    <p:sldId id="259" r:id="rId17"/>
    <p:sldId id="285" r:id="rId18"/>
    <p:sldId id="286" r:id="rId19"/>
    <p:sldId id="294" r:id="rId20"/>
    <p:sldId id="256" r:id="rId21"/>
    <p:sldId id="297" r:id="rId22"/>
    <p:sldId id="261" r:id="rId23"/>
    <p:sldId id="287" r:id="rId24"/>
    <p:sldId id="288" r:id="rId25"/>
    <p:sldId id="289" r:id="rId26"/>
    <p:sldId id="290" r:id="rId27"/>
    <p:sldId id="291" r:id="rId28"/>
    <p:sldId id="298" r:id="rId29"/>
    <p:sldId id="292" r:id="rId30"/>
    <p:sldId id="303" r:id="rId31"/>
    <p:sldId id="299" r:id="rId32"/>
    <p:sldId id="293" r:id="rId33"/>
    <p:sldId id="272" r:id="rId34"/>
    <p:sldId id="300" r:id="rId35"/>
    <p:sldId id="301" r:id="rId36"/>
    <p:sldId id="302" r:id="rId37"/>
    <p:sldId id="304" r:id="rId38"/>
    <p:sldId id="311" r:id="rId39"/>
    <p:sldId id="27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9900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270FC-0931-4739-AAB1-9B7C430C468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D2C44E0C-CDB0-4ECC-BDAB-047C273D67A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Основания.</a:t>
          </a:r>
        </a:p>
      </dgm:t>
    </dgm:pt>
    <dgm:pt modelId="{1E0A58EC-5FE0-43E2-9F7E-CC33D72692E8}" type="parTrans" cxnId="{2C2D786B-FB9C-4889-811F-E67A79C8C73D}">
      <dgm:prSet/>
      <dgm:spPr/>
      <dgm:t>
        <a:bodyPr/>
        <a:lstStyle/>
        <a:p>
          <a:endParaRPr lang="ru-RU"/>
        </a:p>
      </dgm:t>
    </dgm:pt>
    <dgm:pt modelId="{6F71D9E2-B5E4-428F-A0FE-7FFCA3CBA2B8}" type="sibTrans" cxnId="{2C2D786B-FB9C-4889-811F-E67A79C8C73D}">
      <dgm:prSet/>
      <dgm:spPr/>
      <dgm:t>
        <a:bodyPr/>
        <a:lstStyle/>
        <a:p>
          <a:endParaRPr lang="ru-RU"/>
        </a:p>
      </dgm:t>
    </dgm:pt>
    <dgm:pt modelId="{019C97B2-98DA-4CA1-99D1-637F7CFD157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Растворимые</a:t>
          </a:r>
          <a:endParaRPr kumimoji="0" lang="en-US" sz="3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NaOH</a:t>
          </a:r>
          <a:r>
            <a: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, </a:t>
          </a:r>
          <a:r>
            <a:rPr kumimoji="0" lang="ru-RU" sz="32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Са</a:t>
          </a:r>
          <a:r>
            <a: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OH</a:t>
          </a:r>
          <a:r>
            <a: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</a:t>
          </a: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2</a:t>
          </a:r>
          <a:endParaRPr kumimoji="0" lang="en-US" sz="3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3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6704CDCC-5B9C-4D9C-B211-7F5D00099D6C}" type="parTrans" cxnId="{1AAF7F31-9BDB-4763-BE55-92361F079200}">
      <dgm:prSet/>
      <dgm:spPr/>
      <dgm:t>
        <a:bodyPr/>
        <a:lstStyle/>
        <a:p>
          <a:endParaRPr lang="ru-RU"/>
        </a:p>
      </dgm:t>
    </dgm:pt>
    <dgm:pt modelId="{01524D04-4D32-409F-99D8-1EE76776227F}" type="sibTrans" cxnId="{1AAF7F31-9BDB-4763-BE55-92361F079200}">
      <dgm:prSet/>
      <dgm:spPr/>
      <dgm:t>
        <a:bodyPr/>
        <a:lstStyle/>
        <a:p>
          <a:endParaRPr lang="ru-RU"/>
        </a:p>
      </dgm:t>
    </dgm:pt>
    <dgm:pt modelId="{53746EEB-68EF-4867-AC9E-868A29E05C2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Нерастворимые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</a:t>
          </a:r>
          <a:r>
            <a: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u(OH)</a:t>
          </a:r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2</a:t>
          </a:r>
          <a:r>
            <a: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↓</a:t>
          </a:r>
        </a:p>
      </dgm:t>
    </dgm:pt>
    <dgm:pt modelId="{AF03A962-03B2-46C5-A21E-D10A9966DA45}" type="parTrans" cxnId="{3A6C2172-EDC1-41A5-AC1F-3CD22991C613}">
      <dgm:prSet/>
      <dgm:spPr/>
      <dgm:t>
        <a:bodyPr/>
        <a:lstStyle/>
        <a:p>
          <a:endParaRPr lang="ru-RU"/>
        </a:p>
      </dgm:t>
    </dgm:pt>
    <dgm:pt modelId="{386D408E-2D20-4F73-BB24-B9140C588ACC}" type="sibTrans" cxnId="{3A6C2172-EDC1-41A5-AC1F-3CD22991C613}">
      <dgm:prSet/>
      <dgm:spPr/>
      <dgm:t>
        <a:bodyPr/>
        <a:lstStyle/>
        <a:p>
          <a:endParaRPr lang="ru-RU"/>
        </a:p>
      </dgm:t>
    </dgm:pt>
    <dgm:pt modelId="{F33ED394-3CA2-4B7D-8446-74EFE5457AFF}" type="pres">
      <dgm:prSet presAssocID="{D7A270FC-0931-4739-AAB1-9B7C430C46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346497-F059-4D40-817E-3B33CC8C0839}" type="pres">
      <dgm:prSet presAssocID="{D2C44E0C-CDB0-4ECC-BDAB-047C273D67A6}" presName="hierRoot1" presStyleCnt="0">
        <dgm:presLayoutVars>
          <dgm:hierBranch/>
        </dgm:presLayoutVars>
      </dgm:prSet>
      <dgm:spPr/>
    </dgm:pt>
    <dgm:pt modelId="{FB4F959B-D141-49F1-9A0E-205FE31A4F52}" type="pres">
      <dgm:prSet presAssocID="{D2C44E0C-CDB0-4ECC-BDAB-047C273D67A6}" presName="rootComposite1" presStyleCnt="0"/>
      <dgm:spPr/>
    </dgm:pt>
    <dgm:pt modelId="{64FC37D1-B2CA-48CB-870D-046321818518}" type="pres">
      <dgm:prSet presAssocID="{D2C44E0C-CDB0-4ECC-BDAB-047C273D67A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3DF7EA-7FDD-476F-A324-7AA1A145E125}" type="pres">
      <dgm:prSet presAssocID="{D2C44E0C-CDB0-4ECC-BDAB-047C273D67A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BD13130-2D0F-4F10-A48C-504C8B2E1351}" type="pres">
      <dgm:prSet presAssocID="{D2C44E0C-CDB0-4ECC-BDAB-047C273D67A6}" presName="hierChild2" presStyleCnt="0"/>
      <dgm:spPr/>
    </dgm:pt>
    <dgm:pt modelId="{98A7B335-D991-460B-B382-0D34AC3981EC}" type="pres">
      <dgm:prSet presAssocID="{6704CDCC-5B9C-4D9C-B211-7F5D00099D6C}" presName="Name35" presStyleLbl="parChTrans1D2" presStyleIdx="0" presStyleCnt="2"/>
      <dgm:spPr/>
      <dgm:t>
        <a:bodyPr/>
        <a:lstStyle/>
        <a:p>
          <a:endParaRPr lang="ru-RU"/>
        </a:p>
      </dgm:t>
    </dgm:pt>
    <dgm:pt modelId="{59AB5BD3-0CB6-4FA8-998A-8B6A81BA8E46}" type="pres">
      <dgm:prSet presAssocID="{019C97B2-98DA-4CA1-99D1-637F7CFD1577}" presName="hierRoot2" presStyleCnt="0">
        <dgm:presLayoutVars>
          <dgm:hierBranch/>
        </dgm:presLayoutVars>
      </dgm:prSet>
      <dgm:spPr/>
    </dgm:pt>
    <dgm:pt modelId="{F5CD850D-A892-4E1F-B6AE-7219A2BBC6F2}" type="pres">
      <dgm:prSet presAssocID="{019C97B2-98DA-4CA1-99D1-637F7CFD1577}" presName="rootComposite" presStyleCnt="0"/>
      <dgm:spPr/>
    </dgm:pt>
    <dgm:pt modelId="{280ED7C1-C5E2-4DA2-B3BF-FD9D1DB653EB}" type="pres">
      <dgm:prSet presAssocID="{019C97B2-98DA-4CA1-99D1-637F7CFD1577}" presName="rootText" presStyleLbl="node2" presStyleIdx="0" presStyleCnt="2" custScaleX="1227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E63181-2118-41E6-956E-F40E27CDFDE6}" type="pres">
      <dgm:prSet presAssocID="{019C97B2-98DA-4CA1-99D1-637F7CFD1577}" presName="rootConnector" presStyleLbl="node2" presStyleIdx="0" presStyleCnt="2"/>
      <dgm:spPr/>
      <dgm:t>
        <a:bodyPr/>
        <a:lstStyle/>
        <a:p>
          <a:endParaRPr lang="ru-RU"/>
        </a:p>
      </dgm:t>
    </dgm:pt>
    <dgm:pt modelId="{315879FB-D94B-424E-8FD9-AEFAAA14EF2E}" type="pres">
      <dgm:prSet presAssocID="{019C97B2-98DA-4CA1-99D1-637F7CFD1577}" presName="hierChild4" presStyleCnt="0"/>
      <dgm:spPr/>
    </dgm:pt>
    <dgm:pt modelId="{75299F07-92C5-4EB0-AD85-EFB3790E886D}" type="pres">
      <dgm:prSet presAssocID="{019C97B2-98DA-4CA1-99D1-637F7CFD1577}" presName="hierChild5" presStyleCnt="0"/>
      <dgm:spPr/>
    </dgm:pt>
    <dgm:pt modelId="{8F2C77D2-6D4C-4BA7-8D06-8D69342064E3}" type="pres">
      <dgm:prSet presAssocID="{AF03A962-03B2-46C5-A21E-D10A9966DA45}" presName="Name35" presStyleLbl="parChTrans1D2" presStyleIdx="1" presStyleCnt="2"/>
      <dgm:spPr/>
      <dgm:t>
        <a:bodyPr/>
        <a:lstStyle/>
        <a:p>
          <a:endParaRPr lang="ru-RU"/>
        </a:p>
      </dgm:t>
    </dgm:pt>
    <dgm:pt modelId="{75989B2E-C36B-4717-B4F0-67C09E6843DF}" type="pres">
      <dgm:prSet presAssocID="{53746EEB-68EF-4867-AC9E-868A29E05C24}" presName="hierRoot2" presStyleCnt="0">
        <dgm:presLayoutVars>
          <dgm:hierBranch/>
        </dgm:presLayoutVars>
      </dgm:prSet>
      <dgm:spPr/>
    </dgm:pt>
    <dgm:pt modelId="{970BC3B3-4044-45AE-BED8-F39D47D1890F}" type="pres">
      <dgm:prSet presAssocID="{53746EEB-68EF-4867-AC9E-868A29E05C24}" presName="rootComposite" presStyleCnt="0"/>
      <dgm:spPr/>
    </dgm:pt>
    <dgm:pt modelId="{0B000C96-5765-4921-8CA5-AFB9D6858472}" type="pres">
      <dgm:prSet presAssocID="{53746EEB-68EF-4867-AC9E-868A29E05C24}" presName="rootText" presStyleLbl="node2" presStyleIdx="1" presStyleCnt="2" custScaleX="1167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A91316-C4EC-43F9-A837-94E183256A6E}" type="pres">
      <dgm:prSet presAssocID="{53746EEB-68EF-4867-AC9E-868A29E05C24}" presName="rootConnector" presStyleLbl="node2" presStyleIdx="1" presStyleCnt="2"/>
      <dgm:spPr/>
      <dgm:t>
        <a:bodyPr/>
        <a:lstStyle/>
        <a:p>
          <a:endParaRPr lang="ru-RU"/>
        </a:p>
      </dgm:t>
    </dgm:pt>
    <dgm:pt modelId="{8E915F53-D35E-46DE-93B4-68AF43D59507}" type="pres">
      <dgm:prSet presAssocID="{53746EEB-68EF-4867-AC9E-868A29E05C24}" presName="hierChild4" presStyleCnt="0"/>
      <dgm:spPr/>
    </dgm:pt>
    <dgm:pt modelId="{1C1955BE-85A2-4599-BA45-F311622EDA57}" type="pres">
      <dgm:prSet presAssocID="{53746EEB-68EF-4867-AC9E-868A29E05C24}" presName="hierChild5" presStyleCnt="0"/>
      <dgm:spPr/>
    </dgm:pt>
    <dgm:pt modelId="{B69E0A60-F595-4430-9ECB-D8D6FD6FA247}" type="pres">
      <dgm:prSet presAssocID="{D2C44E0C-CDB0-4ECC-BDAB-047C273D67A6}" presName="hierChild3" presStyleCnt="0"/>
      <dgm:spPr/>
    </dgm:pt>
  </dgm:ptLst>
  <dgm:cxnLst>
    <dgm:cxn modelId="{ED3B19BB-DA73-4808-850A-279D847B9484}" type="presOf" srcId="{53746EEB-68EF-4867-AC9E-868A29E05C24}" destId="{0B000C96-5765-4921-8CA5-AFB9D6858472}" srcOrd="0" destOrd="0" presId="urn:microsoft.com/office/officeart/2005/8/layout/orgChart1"/>
    <dgm:cxn modelId="{1AAF7F31-9BDB-4763-BE55-92361F079200}" srcId="{D2C44E0C-CDB0-4ECC-BDAB-047C273D67A6}" destId="{019C97B2-98DA-4CA1-99D1-637F7CFD1577}" srcOrd="0" destOrd="0" parTransId="{6704CDCC-5B9C-4D9C-B211-7F5D00099D6C}" sibTransId="{01524D04-4D32-409F-99D8-1EE76776227F}"/>
    <dgm:cxn modelId="{B982583D-ED77-4DB0-8EB9-69224C015C7D}" type="presOf" srcId="{019C97B2-98DA-4CA1-99D1-637F7CFD1577}" destId="{46E63181-2118-41E6-956E-F40E27CDFDE6}" srcOrd="1" destOrd="0" presId="urn:microsoft.com/office/officeart/2005/8/layout/orgChart1"/>
    <dgm:cxn modelId="{581E8F9D-3BD3-49B7-8480-D4B8384BBCC6}" type="presOf" srcId="{53746EEB-68EF-4867-AC9E-868A29E05C24}" destId="{1AA91316-C4EC-43F9-A837-94E183256A6E}" srcOrd="1" destOrd="0" presId="urn:microsoft.com/office/officeart/2005/8/layout/orgChart1"/>
    <dgm:cxn modelId="{D08684FD-A029-443A-8793-8010C5E3EDAF}" type="presOf" srcId="{6704CDCC-5B9C-4D9C-B211-7F5D00099D6C}" destId="{98A7B335-D991-460B-B382-0D34AC3981EC}" srcOrd="0" destOrd="0" presId="urn:microsoft.com/office/officeart/2005/8/layout/orgChart1"/>
    <dgm:cxn modelId="{D554CB78-7CD8-4E9B-B5EF-1EA8DC2E5B19}" type="presOf" srcId="{AF03A962-03B2-46C5-A21E-D10A9966DA45}" destId="{8F2C77D2-6D4C-4BA7-8D06-8D69342064E3}" srcOrd="0" destOrd="0" presId="urn:microsoft.com/office/officeart/2005/8/layout/orgChart1"/>
    <dgm:cxn modelId="{90AA60AE-D983-480D-9287-8E61BFEBBA34}" type="presOf" srcId="{D2C44E0C-CDB0-4ECC-BDAB-047C273D67A6}" destId="{64FC37D1-B2CA-48CB-870D-046321818518}" srcOrd="0" destOrd="0" presId="urn:microsoft.com/office/officeart/2005/8/layout/orgChart1"/>
    <dgm:cxn modelId="{FC630383-6F44-4F10-8214-927C74AE6F42}" type="presOf" srcId="{019C97B2-98DA-4CA1-99D1-637F7CFD1577}" destId="{280ED7C1-C5E2-4DA2-B3BF-FD9D1DB653EB}" srcOrd="0" destOrd="0" presId="urn:microsoft.com/office/officeart/2005/8/layout/orgChart1"/>
    <dgm:cxn modelId="{2C2D786B-FB9C-4889-811F-E67A79C8C73D}" srcId="{D7A270FC-0931-4739-AAB1-9B7C430C468F}" destId="{D2C44E0C-CDB0-4ECC-BDAB-047C273D67A6}" srcOrd="0" destOrd="0" parTransId="{1E0A58EC-5FE0-43E2-9F7E-CC33D72692E8}" sibTransId="{6F71D9E2-B5E4-428F-A0FE-7FFCA3CBA2B8}"/>
    <dgm:cxn modelId="{3A6C2172-EDC1-41A5-AC1F-3CD22991C613}" srcId="{D2C44E0C-CDB0-4ECC-BDAB-047C273D67A6}" destId="{53746EEB-68EF-4867-AC9E-868A29E05C24}" srcOrd="1" destOrd="0" parTransId="{AF03A962-03B2-46C5-A21E-D10A9966DA45}" sibTransId="{386D408E-2D20-4F73-BB24-B9140C588ACC}"/>
    <dgm:cxn modelId="{0527D07E-4DB6-4E72-A154-5EFA183C7958}" type="presOf" srcId="{D2C44E0C-CDB0-4ECC-BDAB-047C273D67A6}" destId="{9E3DF7EA-7FDD-476F-A324-7AA1A145E125}" srcOrd="1" destOrd="0" presId="urn:microsoft.com/office/officeart/2005/8/layout/orgChart1"/>
    <dgm:cxn modelId="{2C595FB8-3223-4CE6-8DF9-A69C58FCDB7A}" type="presOf" srcId="{D7A270FC-0931-4739-AAB1-9B7C430C468F}" destId="{F33ED394-3CA2-4B7D-8446-74EFE5457AFF}" srcOrd="0" destOrd="0" presId="urn:microsoft.com/office/officeart/2005/8/layout/orgChart1"/>
    <dgm:cxn modelId="{3A195ABF-F56F-48E1-9128-04D2A1C24C34}" type="presParOf" srcId="{F33ED394-3CA2-4B7D-8446-74EFE5457AFF}" destId="{8A346497-F059-4D40-817E-3B33CC8C0839}" srcOrd="0" destOrd="0" presId="urn:microsoft.com/office/officeart/2005/8/layout/orgChart1"/>
    <dgm:cxn modelId="{6A71AD4B-FCF9-4DFD-8EDC-6F54C70CA361}" type="presParOf" srcId="{8A346497-F059-4D40-817E-3B33CC8C0839}" destId="{FB4F959B-D141-49F1-9A0E-205FE31A4F52}" srcOrd="0" destOrd="0" presId="urn:microsoft.com/office/officeart/2005/8/layout/orgChart1"/>
    <dgm:cxn modelId="{C318AA17-DD1E-4997-9CFB-EFAC63319684}" type="presParOf" srcId="{FB4F959B-D141-49F1-9A0E-205FE31A4F52}" destId="{64FC37D1-B2CA-48CB-870D-046321818518}" srcOrd="0" destOrd="0" presId="urn:microsoft.com/office/officeart/2005/8/layout/orgChart1"/>
    <dgm:cxn modelId="{BA44384B-F42F-4C2D-8848-6E03C2C85EB6}" type="presParOf" srcId="{FB4F959B-D141-49F1-9A0E-205FE31A4F52}" destId="{9E3DF7EA-7FDD-476F-A324-7AA1A145E125}" srcOrd="1" destOrd="0" presId="urn:microsoft.com/office/officeart/2005/8/layout/orgChart1"/>
    <dgm:cxn modelId="{EFF76768-3F67-4F8C-AC29-AFD884CBF214}" type="presParOf" srcId="{8A346497-F059-4D40-817E-3B33CC8C0839}" destId="{9BD13130-2D0F-4F10-A48C-504C8B2E1351}" srcOrd="1" destOrd="0" presId="urn:microsoft.com/office/officeart/2005/8/layout/orgChart1"/>
    <dgm:cxn modelId="{ACF40206-F018-45BB-8DB7-708EF5C32660}" type="presParOf" srcId="{9BD13130-2D0F-4F10-A48C-504C8B2E1351}" destId="{98A7B335-D991-460B-B382-0D34AC3981EC}" srcOrd="0" destOrd="0" presId="urn:microsoft.com/office/officeart/2005/8/layout/orgChart1"/>
    <dgm:cxn modelId="{2066E34D-F12F-4078-9C32-0A89F142674A}" type="presParOf" srcId="{9BD13130-2D0F-4F10-A48C-504C8B2E1351}" destId="{59AB5BD3-0CB6-4FA8-998A-8B6A81BA8E46}" srcOrd="1" destOrd="0" presId="urn:microsoft.com/office/officeart/2005/8/layout/orgChart1"/>
    <dgm:cxn modelId="{6AF348F4-73BD-4F56-ABD1-E1B8F0C4E132}" type="presParOf" srcId="{59AB5BD3-0CB6-4FA8-998A-8B6A81BA8E46}" destId="{F5CD850D-A892-4E1F-B6AE-7219A2BBC6F2}" srcOrd="0" destOrd="0" presId="urn:microsoft.com/office/officeart/2005/8/layout/orgChart1"/>
    <dgm:cxn modelId="{400380CC-A8D4-4CC3-94AD-4958D8C28AF4}" type="presParOf" srcId="{F5CD850D-A892-4E1F-B6AE-7219A2BBC6F2}" destId="{280ED7C1-C5E2-4DA2-B3BF-FD9D1DB653EB}" srcOrd="0" destOrd="0" presId="urn:microsoft.com/office/officeart/2005/8/layout/orgChart1"/>
    <dgm:cxn modelId="{778727CE-B898-4D90-8B05-2D32D8B9A5D2}" type="presParOf" srcId="{F5CD850D-A892-4E1F-B6AE-7219A2BBC6F2}" destId="{46E63181-2118-41E6-956E-F40E27CDFDE6}" srcOrd="1" destOrd="0" presId="urn:microsoft.com/office/officeart/2005/8/layout/orgChart1"/>
    <dgm:cxn modelId="{E0D83299-7ABE-4DA8-A208-B3E8AAF52A2E}" type="presParOf" srcId="{59AB5BD3-0CB6-4FA8-998A-8B6A81BA8E46}" destId="{315879FB-D94B-424E-8FD9-AEFAAA14EF2E}" srcOrd="1" destOrd="0" presId="urn:microsoft.com/office/officeart/2005/8/layout/orgChart1"/>
    <dgm:cxn modelId="{88C33DDB-F126-4B25-B9C2-A47A147093B6}" type="presParOf" srcId="{59AB5BD3-0CB6-4FA8-998A-8B6A81BA8E46}" destId="{75299F07-92C5-4EB0-AD85-EFB3790E886D}" srcOrd="2" destOrd="0" presId="urn:microsoft.com/office/officeart/2005/8/layout/orgChart1"/>
    <dgm:cxn modelId="{5E439EB5-CB0A-47D4-8749-2E822FF892D0}" type="presParOf" srcId="{9BD13130-2D0F-4F10-A48C-504C8B2E1351}" destId="{8F2C77D2-6D4C-4BA7-8D06-8D69342064E3}" srcOrd="2" destOrd="0" presId="urn:microsoft.com/office/officeart/2005/8/layout/orgChart1"/>
    <dgm:cxn modelId="{2496DB5B-4BFB-49DD-8E23-56556AF40F35}" type="presParOf" srcId="{9BD13130-2D0F-4F10-A48C-504C8B2E1351}" destId="{75989B2E-C36B-4717-B4F0-67C09E6843DF}" srcOrd="3" destOrd="0" presId="urn:microsoft.com/office/officeart/2005/8/layout/orgChart1"/>
    <dgm:cxn modelId="{E6D4A1AC-817F-49CA-8F28-2708934C7678}" type="presParOf" srcId="{75989B2E-C36B-4717-B4F0-67C09E6843DF}" destId="{970BC3B3-4044-45AE-BED8-F39D47D1890F}" srcOrd="0" destOrd="0" presId="urn:microsoft.com/office/officeart/2005/8/layout/orgChart1"/>
    <dgm:cxn modelId="{452F5B8C-7224-438D-9460-835EB6A2E079}" type="presParOf" srcId="{970BC3B3-4044-45AE-BED8-F39D47D1890F}" destId="{0B000C96-5765-4921-8CA5-AFB9D6858472}" srcOrd="0" destOrd="0" presId="urn:microsoft.com/office/officeart/2005/8/layout/orgChart1"/>
    <dgm:cxn modelId="{16858D2A-8198-442F-9C30-36AE5861146F}" type="presParOf" srcId="{970BC3B3-4044-45AE-BED8-F39D47D1890F}" destId="{1AA91316-C4EC-43F9-A837-94E183256A6E}" srcOrd="1" destOrd="0" presId="urn:microsoft.com/office/officeart/2005/8/layout/orgChart1"/>
    <dgm:cxn modelId="{A464E0DB-2D2F-47F4-B1BE-EC12E2599637}" type="presParOf" srcId="{75989B2E-C36B-4717-B4F0-67C09E6843DF}" destId="{8E915F53-D35E-46DE-93B4-68AF43D59507}" srcOrd="1" destOrd="0" presId="urn:microsoft.com/office/officeart/2005/8/layout/orgChart1"/>
    <dgm:cxn modelId="{ADFCB13A-550A-40C2-AF37-0378E62E8743}" type="presParOf" srcId="{75989B2E-C36B-4717-B4F0-67C09E6843DF}" destId="{1C1955BE-85A2-4599-BA45-F311622EDA57}" srcOrd="2" destOrd="0" presId="urn:microsoft.com/office/officeart/2005/8/layout/orgChart1"/>
    <dgm:cxn modelId="{944A7888-C38F-41D5-B918-94F2A54300EB}" type="presParOf" srcId="{8A346497-F059-4D40-817E-3B33CC8C0839}" destId="{B69E0A60-F595-4430-9ECB-D8D6FD6FA24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2C77D2-6D4C-4BA7-8D06-8D69342064E3}">
      <dsp:nvSpPr>
        <dsp:cNvPr id="0" name=""/>
        <dsp:cNvSpPr/>
      </dsp:nvSpPr>
      <dsp:spPr>
        <a:xfrm>
          <a:off x="3960812" y="1462920"/>
          <a:ext cx="2102897" cy="614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141"/>
              </a:lnTo>
              <a:lnTo>
                <a:pt x="2102897" y="307141"/>
              </a:lnTo>
              <a:lnTo>
                <a:pt x="2102897" y="6142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7B335-D991-460B-B382-0D34AC3981EC}">
      <dsp:nvSpPr>
        <dsp:cNvPr id="0" name=""/>
        <dsp:cNvSpPr/>
      </dsp:nvSpPr>
      <dsp:spPr>
        <a:xfrm>
          <a:off x="1945742" y="1462920"/>
          <a:ext cx="2015070" cy="614283"/>
        </a:xfrm>
        <a:custGeom>
          <a:avLst/>
          <a:gdLst/>
          <a:ahLst/>
          <a:cxnLst/>
          <a:rect l="0" t="0" r="0" b="0"/>
          <a:pathLst>
            <a:path>
              <a:moveTo>
                <a:pt x="2015070" y="0"/>
              </a:moveTo>
              <a:lnTo>
                <a:pt x="2015070" y="307141"/>
              </a:lnTo>
              <a:lnTo>
                <a:pt x="0" y="307141"/>
              </a:lnTo>
              <a:lnTo>
                <a:pt x="0" y="6142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FC37D1-B2CA-48CB-870D-046321818518}">
      <dsp:nvSpPr>
        <dsp:cNvPr id="0" name=""/>
        <dsp:cNvSpPr/>
      </dsp:nvSpPr>
      <dsp:spPr>
        <a:xfrm>
          <a:off x="2498232" y="340"/>
          <a:ext cx="2925160" cy="14625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Основания.</a:t>
          </a:r>
        </a:p>
      </dsp:txBody>
      <dsp:txXfrm>
        <a:off x="2498232" y="340"/>
        <a:ext cx="2925160" cy="1462580"/>
      </dsp:txXfrm>
    </dsp:sp>
    <dsp:sp modelId="{280ED7C1-C5E2-4DA2-B3BF-FD9D1DB653EB}">
      <dsp:nvSpPr>
        <dsp:cNvPr id="0" name=""/>
        <dsp:cNvSpPr/>
      </dsp:nvSpPr>
      <dsp:spPr>
        <a:xfrm>
          <a:off x="149986" y="2077204"/>
          <a:ext cx="3591512" cy="14625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Растворимые</a:t>
          </a:r>
          <a:endParaRPr kumimoji="0" lang="en-US" sz="32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NaOH</a:t>
          </a:r>
          <a:r>
            <a:rPr kumimoji="0" lang="en-US" sz="3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, </a:t>
          </a:r>
          <a:r>
            <a:rPr kumimoji="0" lang="ru-RU" sz="32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Са</a:t>
          </a:r>
          <a:r>
            <a:rPr kumimoji="0" lang="ru-RU" sz="3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3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OH</a:t>
          </a:r>
          <a:r>
            <a:rPr kumimoji="0" lang="ru-RU" sz="3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</a:t>
          </a: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2</a:t>
          </a:r>
          <a:endParaRPr kumimoji="0" lang="en-US" sz="32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32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149986" y="2077204"/>
        <a:ext cx="3591512" cy="1462580"/>
      </dsp:txXfrm>
    </dsp:sp>
    <dsp:sp modelId="{0B000C96-5765-4921-8CA5-AFB9D6858472}">
      <dsp:nvSpPr>
        <dsp:cNvPr id="0" name=""/>
        <dsp:cNvSpPr/>
      </dsp:nvSpPr>
      <dsp:spPr>
        <a:xfrm>
          <a:off x="4355782" y="2077204"/>
          <a:ext cx="3415856" cy="14625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Нерастворимые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</a:t>
          </a:r>
          <a:r>
            <a:rPr kumimoji="0" lang="en-US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u(OH)</a:t>
          </a:r>
          <a:r>
            <a:rPr kumimoji="0" lang="ru-RU" sz="20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2</a:t>
          </a:r>
          <a:r>
            <a:rPr kumimoji="0" lang="ru-RU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↓</a:t>
          </a:r>
        </a:p>
      </dsp:txBody>
      <dsp:txXfrm>
        <a:off x="4355782" y="2077204"/>
        <a:ext cx="3415856" cy="1462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772400" cy="1214446"/>
          </a:xfrm>
        </p:spPr>
        <p:txBody>
          <a:bodyPr/>
          <a:lstStyle>
            <a:lvl1pPr>
              <a:defRPr>
                <a:solidFill>
                  <a:srgbClr val="D6009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9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9485E-28AA-4A4F-9A07-45C4AF1AD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99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56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56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282260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14356"/>
            <a:ext cx="492604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2910" y="1500174"/>
            <a:ext cx="282260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31"/>
            <a:ext cx="5486400" cy="38703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99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78581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CB78-09D0-4BEF-BBCC-7C71EAC5E3A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6009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13285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Девиз урока: 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/>
              <a:t>“</a:t>
            </a:r>
            <a:r>
              <a:rPr lang="ru-RU" sz="3600" b="1" i="1" dirty="0" smtClean="0"/>
              <a:t>От теории - к практике”.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“</a:t>
            </a:r>
            <a:r>
              <a:rPr lang="ru-RU" sz="3600" b="1" i="1" dirty="0" smtClean="0"/>
              <a:t>Научить не мыслям, а мыслить”.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________________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Оксиды     Основания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baseline="-25000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baseline="-25000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b="1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(ОН)</a:t>
            </a:r>
            <a:r>
              <a:rPr lang="en-US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059832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868144" y="2204864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40768"/>
            <a:ext cx="785818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1.Определение.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2.Общая формула.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3.Классификация.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4.Номенклатура.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5.Способы получения.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6.Физические свойства.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7.Химические свойства.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8.Применение.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1196752"/>
            <a:ext cx="21602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Задание: прочитайте план и сделайте пометки.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я это  знал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новое для меня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понял, есть вопросы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1.Определение.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15616" y="2348880"/>
            <a:ext cx="680494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Основания 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сложные вещества, состоящие из атома металла, связанного с одной или несколькими гидроксильными группами - ОН.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2.Общая формула: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564904"/>
            <a:ext cx="2890837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3.Классификация оснований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84313"/>
            <a:ext cx="7924800" cy="45354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dirty="0" smtClean="0"/>
              <a:t>1</a:t>
            </a:r>
            <a:r>
              <a:rPr lang="ru-RU" b="1" dirty="0" smtClean="0"/>
              <a:t>. По растворимости в воде: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576263" y="2420938"/>
          <a:ext cx="7921625" cy="3540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71800" y="1916832"/>
          <a:ext cx="288032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</a:tblGrid>
              <a:tr h="4551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основания</a:t>
                      </a:r>
                    </a:p>
                  </a:txBody>
                  <a:tcPr marL="68580" marR="68580" marT="0" marB="0"/>
                </a:tc>
              </a:tr>
              <a:tr h="3793279">
                <a:tc>
                  <a:txBody>
                    <a:bodyPr/>
                    <a:lstStyle/>
                    <a:p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NaOH</a:t>
                      </a:r>
                      <a:endParaRPr lang="ru-RU" sz="3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Cu(OH)</a:t>
                      </a:r>
                      <a:r>
                        <a:rPr lang="en-US" sz="32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3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Ca(OH)</a:t>
                      </a:r>
                      <a:r>
                        <a:rPr lang="en-US" sz="32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  <a:p>
                      <a:r>
                        <a:rPr lang="en-US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</a:t>
                      </a:r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(OH)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KOH</a:t>
                      </a:r>
                    </a:p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Mg(OH)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Fe(OH)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95736" y="2276872"/>
          <a:ext cx="4392488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23224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основания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растворимые в воде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нерастворимые в воде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NaOH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Cu(OH)</a:t>
                      </a:r>
                      <a:r>
                        <a:rPr lang="en-US" sz="24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Ca(OH)</a:t>
                      </a:r>
                      <a:r>
                        <a:rPr lang="en-US" sz="24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Mg(OH)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(OH)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Fe(OH)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KOH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1340768"/>
          <a:ext cx="7344816" cy="5247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2204"/>
                <a:gridCol w="3732612"/>
              </a:tblGrid>
              <a:tr h="66888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основания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074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растворимые в воде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нерастворимые в воде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17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NaOH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натрия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Cu(OH)</a:t>
                      </a:r>
                      <a:r>
                        <a:rPr lang="en-US" sz="24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kern="1200" baseline="-250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36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меди (</a:t>
                      </a:r>
                      <a:r>
                        <a:rPr lang="en-US" sz="3600" kern="1200" baseline="-2500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Times New Roman" pitchFamily="18" charset="0"/>
                        </a:rPr>
                        <a:t>II</a:t>
                      </a:r>
                      <a:r>
                        <a:rPr lang="ru-RU" sz="3600" kern="1200" baseline="-2500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27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Ca(OH)</a:t>
                      </a:r>
                      <a:r>
                        <a:rPr lang="en-US" sz="24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kern="1200" baseline="-250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baseline="-250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24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кальция</a:t>
                      </a:r>
                      <a:endParaRPr lang="en-US" sz="2400" kern="1200" baseline="-250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Mg(OH)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магния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59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(OH)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бария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Fe(OH)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железа (</a:t>
                      </a:r>
                      <a:r>
                        <a:rPr lang="en-US" sz="2400" dirty="0" smtClean="0">
                          <a:latin typeface="Calibri"/>
                          <a:cs typeface="Times New Roman" pitchFamily="18" charset="0"/>
                        </a:rPr>
                        <a:t>III</a:t>
                      </a:r>
                      <a:r>
                        <a:rPr lang="ru-RU" sz="2400" dirty="0" smtClean="0">
                          <a:latin typeface="Calibri"/>
                          <a:cs typeface="Times New Roman" pitchFamily="18" charset="0"/>
                        </a:rPr>
                        <a:t>)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7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KOH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Гидроксид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калия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40768"/>
            <a:ext cx="785818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1.Определение.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2.Общая формула.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3.Классификация.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4.Номенклатура.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5.Способы получения.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6.Физические свойства.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7.Химические свойства.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8.Применение.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1196752"/>
            <a:ext cx="21602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Задание: прочитайте план и сделайте пометки.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я это  знал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новое для меня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понял, есть вопросы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Тема урока: «Химические свойства оснований 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latin typeface="Comic Sans MS" pitchFamily="66" charset="0"/>
              </a:rPr>
              <a:t>Девиз урока: </a:t>
            </a:r>
          </a:p>
          <a:p>
            <a:r>
              <a:rPr lang="ru-RU" b="1" dirty="0" smtClean="0"/>
              <a:t>“</a:t>
            </a:r>
            <a:r>
              <a:rPr lang="ru-RU" b="1" i="1" dirty="0" smtClean="0"/>
              <a:t>От теории - к практике”.</a:t>
            </a:r>
            <a:endParaRPr lang="ru-RU" dirty="0" smtClean="0"/>
          </a:p>
          <a:p>
            <a:r>
              <a:rPr lang="ru-RU" dirty="0" smtClean="0"/>
              <a:t>“</a:t>
            </a:r>
            <a:r>
              <a:rPr lang="ru-RU" b="1" i="1" dirty="0" smtClean="0"/>
              <a:t>Научить не мыслям, а мыслить”.</a:t>
            </a:r>
            <a:endParaRPr lang="ru-RU" dirty="0" smtClean="0"/>
          </a:p>
          <a:p>
            <a:endParaRPr lang="ru-RU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Познакомиться с химическими свойствами оснований.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урока: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1.Выполнить лабораторные опыты, соблюдая правила техники безопасности.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2.Научиться составлять уравнения химических реакций.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85818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какими веществами взаимодействуют основания?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Какое свойство является общим для растворимых и нерастворимых оснований? (ответ найдите в таблице 10, стр. 143)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858180" cy="4525963"/>
          </a:xfrm>
        </p:spPr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116283" cy="5337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858180" cy="4525963"/>
          </a:xfrm>
        </p:spPr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116283" cy="5337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483768" y="3212976"/>
            <a:ext cx="396044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95736" y="5589240"/>
            <a:ext cx="396044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Химические свойства оснований.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785818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Индикаторы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(от лат.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Indicator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указатель)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это вещества, которые изменяют свой цвет в зависимости от среды раствора.</a:t>
            </a:r>
          </a:p>
          <a:p>
            <a:pPr algn="ctr">
              <a:buNone/>
            </a:pPr>
            <a:r>
              <a:rPr lang="ru-RU" sz="2400" b="1" i="1" u="sng" dirty="0" smtClean="0">
                <a:solidFill>
                  <a:schemeClr val="accent5">
                    <a:lumMod val="50000"/>
                  </a:schemeClr>
                </a:solidFill>
              </a:rPr>
              <a:t>Индикаторы, наиболее широко применяемые в химической лаборатории.</a:t>
            </a:r>
            <a:endParaRPr lang="ru-RU" sz="2400" b="1" i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 descr="инд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429000"/>
            <a:ext cx="4932040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Химические свойства оснований.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7858180" cy="45259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Лабораторный опыт №1. (стр.140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5904656" cy="204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724128" y="3068960"/>
            <a:ext cx="42484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Соблюдайте правила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техники безопасности.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Все работы проводим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над столом.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Нельзя исследовать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вещества на вкус.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вещества попали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кожу, промыть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большим количеством воды.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996952"/>
            <a:ext cx="466611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5" y="2420888"/>
          <a:ext cx="7488832" cy="2523744"/>
        </p:xfrm>
        <a:graphic>
          <a:graphicData uri="http://schemas.openxmlformats.org/drawingml/2006/table">
            <a:tbl>
              <a:tblPr/>
              <a:tblGrid>
                <a:gridCol w="1296145"/>
                <a:gridCol w="1296144"/>
                <a:gridCol w="1008112"/>
                <a:gridCol w="1368152"/>
                <a:gridCol w="1296144"/>
                <a:gridCol w="122413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Формула оснований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Агрегатное состояние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Цвет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Растворимость в воде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Окраска фенолфталеина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Вывод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NaOH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Са(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OH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ru-RU" sz="18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Cu(OH)</a:t>
                      </a:r>
                      <a:r>
                        <a:rPr lang="en-US" sz="18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Fe(OH)</a:t>
                      </a:r>
                      <a:r>
                        <a:rPr lang="en-US" sz="1800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99592" y="1196752"/>
            <a:ext cx="733149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№1.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свойств растворимых и нерастворимых оснований.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заполните таблицу.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1" y="2420888"/>
          <a:ext cx="8064896" cy="3470148"/>
        </p:xfrm>
        <a:graphic>
          <a:graphicData uri="http://schemas.openxmlformats.org/drawingml/2006/table">
            <a:tbl>
              <a:tblPr/>
              <a:tblGrid>
                <a:gridCol w="1224471"/>
                <a:gridCol w="1130606"/>
                <a:gridCol w="1318672"/>
                <a:gridCol w="1463962"/>
                <a:gridCol w="1358497"/>
                <a:gridCol w="156868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Формула оснований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Агрегатное состояние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Цвет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Растворимость в воде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Окраска фенолфталеина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Вывод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NaOH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Твердое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белый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растворим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малиновая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Среда щелочная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Са(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OH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ru-RU" sz="18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Твердое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белый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Плохо растворим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малиновая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Среда щелочная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Cu(OH)</a:t>
                      </a:r>
                      <a:r>
                        <a:rPr lang="en-US" sz="18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Твердое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голубой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Не растворим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бесцветная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Среда нейтральная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Fe(OH)</a:t>
                      </a:r>
                      <a:r>
                        <a:rPr lang="en-US" sz="1800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Твердое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бурый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Не растворим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бесцветный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Среда нейтральная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99592" y="1196752"/>
            <a:ext cx="733149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№1.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свойств растворимых и нерастворимых оснований.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заполните таблицу.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Химические свойства оснований.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Стр.141</a:t>
            </a:r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52576" t="31125" r="24180" b="18672"/>
          <a:stretch>
            <a:fillRect/>
          </a:stretch>
        </p:blipFill>
        <p:spPr bwMode="auto">
          <a:xfrm>
            <a:off x="3203848" y="1484784"/>
            <a:ext cx="302433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4542" t="79530" r="46679" b="9642"/>
          <a:stretch>
            <a:fillRect/>
          </a:stretch>
        </p:blipFill>
        <p:spPr bwMode="auto">
          <a:xfrm>
            <a:off x="1475656" y="5013176"/>
            <a:ext cx="646762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инд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68760"/>
            <a:ext cx="4932040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450912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Водородный показатель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(от лат. - сила или вес водорода)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показатель, определяющий концентрацию ионов водорода в растворе.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569578" cy="8367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4542" t="79530" r="46679" b="9642"/>
          <a:stretch>
            <a:fillRect/>
          </a:stretch>
        </p:blipFill>
        <p:spPr bwMode="auto">
          <a:xfrm>
            <a:off x="1115616" y="1988840"/>
            <a:ext cx="646762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24788" t="42125" r="29247" b="45078"/>
          <a:stretch>
            <a:fillRect/>
          </a:stretch>
        </p:blipFill>
        <p:spPr bwMode="auto">
          <a:xfrm>
            <a:off x="899592" y="764704"/>
            <a:ext cx="7992888" cy="125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64593" r="36083" b="24579"/>
          <a:stretch>
            <a:fillRect/>
          </a:stretch>
        </p:blipFill>
        <p:spPr bwMode="auto">
          <a:xfrm>
            <a:off x="971600" y="3933056"/>
            <a:ext cx="7056784" cy="1386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87624" y="3356992"/>
            <a:ext cx="7740352" cy="27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4000" b="1" dirty="0" err="1">
                <a:solidFill>
                  <a:srgbClr val="0000FF"/>
                </a:solidFill>
                <a:latin typeface="Tahoma" pitchFamily="34" charset="0"/>
                <a:cs typeface="Arial" charset="0"/>
              </a:rPr>
              <a:t>Na</a:t>
            </a:r>
            <a:r>
              <a:rPr lang="ru-RU" sz="4000" b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OH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+ </a:t>
            </a:r>
            <a:r>
              <a:rPr lang="ru-RU" sz="4000" b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ru-RU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С</a:t>
            </a:r>
            <a:r>
              <a:rPr lang="en-US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l</a:t>
            </a:r>
            <a:r>
              <a:rPr lang="ru-RU" sz="4000" b="1" baseline="-300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  <a:sym typeface="Symbol" pitchFamily="18" charset="2"/>
              </a:rPr>
              <a:t>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Na</a:t>
            </a:r>
            <a:r>
              <a:rPr lang="en-US" sz="4000" b="1" dirty="0" err="1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Cl</a:t>
            </a:r>
            <a:r>
              <a:rPr lang="ru-RU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+</a:t>
            </a:r>
            <a:r>
              <a:rPr lang="ru-RU" sz="40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H</a:t>
            </a:r>
            <a:r>
              <a:rPr lang="ru-RU" sz="4000" b="1" baseline="-30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40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</a:t>
            </a:r>
          </a:p>
          <a:p>
            <a:pPr eaLnBrk="0" hangingPunct="0"/>
            <a:endParaRPr lang="ru-RU" sz="4000" b="1" dirty="0">
              <a:latin typeface="Tahoma" pitchFamily="34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755576" y="5445224"/>
            <a:ext cx="913284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Cu(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OH</a:t>
            </a:r>
            <a:r>
              <a:rPr lang="en-US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)</a:t>
            </a:r>
            <a:r>
              <a:rPr lang="en-US" sz="3600" b="1" baseline="-25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+ </a:t>
            </a:r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en-US" sz="3600" b="1" dirty="0" err="1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Cl</a:t>
            </a:r>
            <a:r>
              <a:rPr lang="ru-RU" sz="3600" b="1" baseline="-300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  <a:sym typeface="Symbol" pitchFamily="18" charset="2"/>
              </a:rPr>
              <a:t>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en-US" sz="36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CuCl</a:t>
            </a:r>
            <a:r>
              <a:rPr lang="en-US" sz="3600" b="1" baseline="-25000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+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ru-RU" sz="3600" b="1" baseline="-30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</a:t>
            </a:r>
          </a:p>
          <a:p>
            <a:pPr eaLnBrk="0" hangingPunct="0"/>
            <a:endParaRPr lang="ru-RU" sz="3600" b="1" dirty="0">
              <a:latin typeface="Tahoma" pitchFamily="34" charset="0"/>
            </a:endParaRP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611560" y="6165304"/>
            <a:ext cx="2057400" cy="4953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6600FF"/>
                </a:solidFill>
                <a:latin typeface="Tahoma" pitchFamily="34" charset="0"/>
              </a:rPr>
              <a:t>основание</a:t>
            </a:r>
          </a:p>
        </p:txBody>
      </p:sp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3059832" y="6165304"/>
            <a:ext cx="1828800" cy="4953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66"/>
                </a:solidFill>
                <a:latin typeface="Tahoma" pitchFamily="34" charset="0"/>
              </a:rPr>
              <a:t>кислота</a:t>
            </a:r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>
            <a:off x="5292080" y="6165304"/>
            <a:ext cx="1524000" cy="4953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Tahoma" pitchFamily="34" charset="0"/>
              </a:rPr>
              <a:t>соль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7380312" y="6165304"/>
            <a:ext cx="1524000" cy="4953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  <a:latin typeface="Tahoma" pitchFamily="34" charset="0"/>
              </a:rPr>
              <a:t>вода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2924944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20272" y="2924944"/>
            <a:ext cx="510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2996952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940152" y="2996952"/>
            <a:ext cx="510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220072" y="2996952"/>
            <a:ext cx="510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48064" y="3140968"/>
            <a:ext cx="94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❶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956376" y="4941168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940152" y="5085184"/>
            <a:ext cx="510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292080" y="5085184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308304" y="4941168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580112" y="5157192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596336" y="5013176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1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929618" cy="7647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7858180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Лабораторный опыт №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(стр.14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Задание: составьте уравнение реакции.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566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27584" y="4149080"/>
            <a:ext cx="7740352" cy="27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4000" b="1" dirty="0" err="1">
                <a:solidFill>
                  <a:srgbClr val="0000FF"/>
                </a:solidFill>
                <a:latin typeface="Tahoma" pitchFamily="34" charset="0"/>
                <a:cs typeface="Arial" charset="0"/>
              </a:rPr>
              <a:t>Na</a:t>
            </a:r>
            <a:r>
              <a:rPr lang="ru-RU" sz="4000" b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OH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+ </a:t>
            </a:r>
            <a:r>
              <a:rPr lang="ru-RU" sz="4000" b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ru-RU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С</a:t>
            </a:r>
            <a:r>
              <a:rPr lang="en-US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l</a:t>
            </a:r>
            <a:r>
              <a:rPr lang="ru-RU" sz="4000" b="1" baseline="-300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  <a:sym typeface="Symbol" pitchFamily="18" charset="2"/>
              </a:rPr>
              <a:t>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4000" b="1" dirty="0" err="1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Na</a:t>
            </a:r>
            <a:r>
              <a:rPr lang="en-US" sz="4000" b="1" dirty="0" err="1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Cl</a:t>
            </a:r>
            <a:r>
              <a:rPr lang="ru-RU" sz="40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40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+</a:t>
            </a:r>
            <a:r>
              <a:rPr lang="ru-RU" sz="40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H</a:t>
            </a:r>
            <a:r>
              <a:rPr lang="ru-RU" sz="4000" b="1" baseline="-30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40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</a:t>
            </a:r>
          </a:p>
          <a:p>
            <a:pPr eaLnBrk="0" hangingPunct="0"/>
            <a:endParaRPr lang="ru-RU" sz="4000" b="1" dirty="0">
              <a:latin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515719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Проверьте работу в парах. И поставьте баллы. ( смотри карточку: Критерии оценки заданий.)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20272" y="3861048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3789040"/>
            <a:ext cx="94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❶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2320" y="3645024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3645024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3645024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3645024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243408"/>
            <a:ext cx="7929618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764704"/>
          <a:ext cx="785812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63"/>
                <a:gridCol w="39290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Две минутки отдыхаем,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 урок не забываем.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Если я называю формулу основного оксида –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Наклоняем голову влево;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Кислотного – вправо;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Кислоты – вперед;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Основания – назад;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Формулу соли – вращаем головой.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CuO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en-US" sz="2400" b="1" kern="1200" baseline="-250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Вспомним классы мы опять.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HС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OH,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Лучше думай, мозг ты наш.</a:t>
                      </a:r>
                    </a:p>
                    <a:p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NaCl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K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Голова идет кругом.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Взгляд налево, взгляд направо,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Ведь разминка – не забава,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Покачали головой,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усталость с нас долой!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29618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764704"/>
            <a:ext cx="7858180" cy="4525963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Лабораторный опыт №3. (стр.142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 l="26838" t="24235" r="20033" b="38360"/>
          <a:stretch>
            <a:fillRect/>
          </a:stretch>
        </p:blipFill>
        <p:spPr bwMode="auto">
          <a:xfrm>
            <a:off x="755576" y="1268760"/>
            <a:ext cx="691276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3933056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Проверьте работу в парах. И поставьте баллы. ( смотри карточку: Критерии оценки заданий.)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755576" y="4653136"/>
            <a:ext cx="913284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Cu</a:t>
            </a:r>
            <a:r>
              <a:rPr lang="en-US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(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OH</a:t>
            </a:r>
            <a:r>
              <a:rPr lang="en-US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)</a:t>
            </a:r>
            <a:r>
              <a:rPr lang="en-US" sz="3600" b="1" baseline="-25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+ </a:t>
            </a:r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en-US" sz="3600" b="1" dirty="0" err="1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Cl</a:t>
            </a:r>
            <a:r>
              <a:rPr lang="ru-RU" sz="3600" b="1" baseline="-300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  <a:sym typeface="Symbol" pitchFamily="18" charset="2"/>
              </a:rPr>
              <a:t>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en-US" sz="36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CuCl</a:t>
            </a:r>
            <a:r>
              <a:rPr lang="en-US" sz="3600" b="1" baseline="-25000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+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ru-RU" sz="3600" b="1" baseline="-30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</a:t>
            </a:r>
          </a:p>
          <a:p>
            <a:pPr eaLnBrk="0" hangingPunct="0"/>
            <a:endParaRPr lang="ru-RU" sz="3600" b="1" dirty="0">
              <a:latin typeface="Tahoma" pitchFamily="34" charset="0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827584" y="5373216"/>
            <a:ext cx="913284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Cu</a:t>
            </a:r>
            <a:r>
              <a:rPr lang="en-US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(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OH</a:t>
            </a:r>
            <a:r>
              <a:rPr lang="en-US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)</a:t>
            </a:r>
            <a:r>
              <a:rPr lang="en-US" sz="3600" b="1" baseline="-25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+ </a:t>
            </a:r>
            <a:r>
              <a:rPr lang="ru-RU" sz="3600" b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ru-RU" sz="2400" b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en-US" sz="4800" b="1" dirty="0" smtClean="0">
                <a:solidFill>
                  <a:srgbClr val="0070C0"/>
                </a:solidFill>
                <a:latin typeface="Tahoma" pitchFamily="34" charset="0"/>
                <a:cs typeface="Arial" charset="0"/>
              </a:rPr>
              <a:t>so</a:t>
            </a:r>
            <a:r>
              <a:rPr lang="en-US" sz="2000" b="1" dirty="0" smtClean="0">
                <a:solidFill>
                  <a:srgbClr val="0070C0"/>
                </a:solidFill>
                <a:latin typeface="Tahoma" pitchFamily="34" charset="0"/>
                <a:cs typeface="Arial" charset="0"/>
              </a:rPr>
              <a:t>4</a:t>
            </a:r>
            <a:r>
              <a:rPr lang="ru-RU" sz="4800" b="1" baseline="-300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  <a:sym typeface="Symbol" pitchFamily="18" charset="2"/>
              </a:rPr>
              <a:t>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 </a:t>
            </a:r>
            <a:r>
              <a:rPr lang="en-US" sz="36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Cu</a:t>
            </a:r>
            <a:r>
              <a:rPr lang="en-US" sz="4400" b="1" dirty="0" smtClean="0">
                <a:solidFill>
                  <a:srgbClr val="0070C0"/>
                </a:solidFill>
                <a:latin typeface="Tahoma" pitchFamily="34" charset="0"/>
                <a:cs typeface="Arial" charset="0"/>
              </a:rPr>
              <a:t>so</a:t>
            </a:r>
            <a:r>
              <a:rPr lang="en-US" sz="2400" b="1" dirty="0" smtClean="0">
                <a:solidFill>
                  <a:srgbClr val="0070C0"/>
                </a:solidFill>
                <a:latin typeface="Tahoma" pitchFamily="34" charset="0"/>
                <a:cs typeface="Arial" charset="0"/>
              </a:rPr>
              <a:t>4</a:t>
            </a:r>
            <a:r>
              <a:rPr lang="ru-RU" sz="4400" b="1" dirty="0" smtClean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+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en-US" sz="3600" b="1" dirty="0">
                <a:solidFill>
                  <a:srgbClr val="00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H</a:t>
            </a:r>
            <a:r>
              <a:rPr lang="ru-RU" sz="3600" b="1" baseline="-30000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</a:t>
            </a:r>
          </a:p>
          <a:p>
            <a:pPr eaLnBrk="0" hangingPunct="0"/>
            <a:endParaRPr lang="ru-RU" sz="3600" b="1" dirty="0">
              <a:latin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4149080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4293096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4941168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956376" y="5085184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32440" y="5085184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956376" y="4149080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64088" y="4293096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44208" y="5157192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5157192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80112" y="4365104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596336" y="4149080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185846" y="5085184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084168" y="5301208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29618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оснований.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85818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Химические свойства щелочей и оснований имеют и отличия. Как правило,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нерастворимые основания разлагаются при нагревании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26284" t="30141" r="18926" b="35406"/>
          <a:stretch>
            <a:fillRect/>
          </a:stretch>
        </p:blipFill>
        <p:spPr bwMode="auto">
          <a:xfrm>
            <a:off x="899592" y="1700808"/>
            <a:ext cx="71287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15616" y="4149080"/>
            <a:ext cx="644208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уравнения проведенных реакций.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(ОН)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 → </a:t>
            </a:r>
            <a:r>
              <a:rPr lang="en-US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</a:t>
            </a:r>
            <a:r>
              <a:rPr lang="en-US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H</a:t>
            </a:r>
            <a:r>
              <a:rPr 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259632" y="4797152"/>
            <a:ext cx="6125138" cy="108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Проверьте работу в парах. И поставьте баллы.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 смотри карточку: Критерии оценки заданий.)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403648" y="6021288"/>
            <a:ext cx="7393258" cy="10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ru-RU" sz="4000" b="1" dirty="0" err="1">
                <a:solidFill>
                  <a:srgbClr val="6600FF"/>
                </a:solidFill>
                <a:latin typeface="Tahoma" pitchFamily="34" charset="0"/>
                <a:cs typeface="Arial" charset="0"/>
              </a:rPr>
              <a:t>Cu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(OH)</a:t>
            </a:r>
            <a:r>
              <a:rPr lang="ru-RU" sz="4000" b="1" baseline="-30000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  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sym typeface="Symbol" pitchFamily="18" charset="2"/>
              </a:rPr>
              <a:t>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 </a:t>
            </a:r>
            <a:r>
              <a:rPr lang="ru-RU" sz="4000" b="1" dirty="0" err="1">
                <a:solidFill>
                  <a:srgbClr val="6600FF"/>
                </a:solidFill>
                <a:latin typeface="Tahoma" pitchFamily="34" charset="0"/>
                <a:cs typeface="Arial" charset="0"/>
              </a:rPr>
              <a:t>CuO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 + H</a:t>
            </a:r>
            <a:r>
              <a:rPr lang="ru-RU" sz="4000" b="1" baseline="-30000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2</a:t>
            </a:r>
            <a:r>
              <a:rPr lang="ru-RU" sz="4000" b="1" dirty="0">
                <a:solidFill>
                  <a:srgbClr val="6600FF"/>
                </a:solidFill>
                <a:latin typeface="Tahoma" pitchFamily="34" charset="0"/>
                <a:cs typeface="Arial" charset="0"/>
              </a:rPr>
              <a:t>O</a:t>
            </a:r>
          </a:p>
          <a:p>
            <a:pPr algn="l" eaLnBrk="0" hangingPunct="0"/>
            <a:endParaRPr lang="ru-RU" sz="4000" b="1" dirty="0">
              <a:solidFill>
                <a:srgbClr val="6600FF"/>
              </a:solidFill>
              <a:latin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5589240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5517232"/>
            <a:ext cx="958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❷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92280" y="5517232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5517232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5517232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44208" y="5517232"/>
            <a:ext cx="58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I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074" grpId="0"/>
      <p:bldP spid="3075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929618" cy="7647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Подведем итог: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785818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урока: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Познакомиться с химическими свойствами оснований.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урока: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1.Выполнить лабораторные опыты, соблюдая правила техники безопасности.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2.Научиться составлять уравнения химических реакций.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Задание: с какими из данных веществ взаимодействует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гидроксид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калия?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«Аукцион»: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24744"/>
            <a:ext cx="7858180" cy="500141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1.Продается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домашнее задание на «3» . Изучить §42, составить конспект «Применение оснований».</a:t>
            </a:r>
          </a:p>
          <a:p>
            <a:pPr lvl="0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2.Продается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домашнее задание на «4». Изучить §42, составить конспект «Применение оснований». Упражнение №3, стр.145.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Продается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домашнее задание на «5». Изучить §42, составить конспект «Применение оснований». Задание по карточке.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29618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Рефлексия.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532440" cy="452596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Мне интересно, с каким настроением вы уходите с урока?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Выберите смайлик и оставьте его на доске.</a:t>
            </a:r>
          </a:p>
          <a:p>
            <a:endParaRPr lang="ru-RU" dirty="0"/>
          </a:p>
        </p:txBody>
      </p:sp>
      <p:pic>
        <p:nvPicPr>
          <p:cNvPr id="4" name="Рисунок 3" descr="C:\Users\пк\Desktop\img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552728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Спасибо за урок!</a:t>
            </a:r>
            <a:endParaRPr lang="ru-RU" sz="66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Оксиды              </a:t>
            </a:r>
          </a:p>
          <a:p>
            <a:pPr lvl="0"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Оксиды     Основания          </a:t>
            </a:r>
          </a:p>
          <a:p>
            <a:pPr lvl="0"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Оксиды     Основания   Кислоты  </a:t>
            </a:r>
          </a:p>
          <a:p>
            <a:pPr lvl="0"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Оксиды     Основания   Кислоты      Соли </a:t>
            </a:r>
          </a:p>
          <a:p>
            <a:pPr lvl="0"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Оксиды     Основания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baseline="-25000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baseline="-25000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b="1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__________________________________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Оксиды     Основания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baseline="-25000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baseline="-25000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 err="1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b="1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(ОН)</a:t>
            </a:r>
            <a:r>
              <a:rPr lang="en-US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baseline="-25000" dirty="0" smtClean="0">
                <a:solidFill>
                  <a:srgbClr val="001D2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dirty="0" smtClean="0">
              <a:solidFill>
                <a:srgbClr val="001D2E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2132856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956376" y="21328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8F42B2D-C424-48C3-8C8D-02AD688B82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</Template>
  <TotalTime>1066</TotalTime>
  <Words>1043</Words>
  <Application>Microsoft Office PowerPoint</Application>
  <PresentationFormat>Экран (4:3)</PresentationFormat>
  <Paragraphs>294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шаблон презентации</vt:lpstr>
      <vt:lpstr>Девиз урока:  “От теории - к практике”. “Научить не мыслям, а мыслить”. </vt:lpstr>
      <vt:lpstr> 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Основные классы неорганических соединений.</vt:lpstr>
      <vt:lpstr>План:</vt:lpstr>
      <vt:lpstr>Слайд 12</vt:lpstr>
      <vt:lpstr>Слайд 13</vt:lpstr>
      <vt:lpstr>3.Классификация оснований.</vt:lpstr>
      <vt:lpstr>Основные классы неорганических соединений.</vt:lpstr>
      <vt:lpstr> Основные классы неорганических соединений.</vt:lpstr>
      <vt:lpstr> Основные классы неорганических соединений.</vt:lpstr>
      <vt:lpstr>План:</vt:lpstr>
      <vt:lpstr>Тема урока: «Химические свойства оснований ».  </vt:lpstr>
      <vt:lpstr>Цель урока: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Химические свойства оснований.</vt:lpstr>
      <vt:lpstr>Физкультминутка.</vt:lpstr>
      <vt:lpstr>Химические свойства оснований.</vt:lpstr>
      <vt:lpstr>Химические свойства оснований.</vt:lpstr>
      <vt:lpstr>Подведем итог:</vt:lpstr>
      <vt:lpstr>Домашнее задание «Аукцион»:  </vt:lpstr>
      <vt:lpstr>Рефлексия.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Химическая связь.</dc:title>
  <dc:creator>пк</dc:creator>
  <cp:lastModifiedBy>пк</cp:lastModifiedBy>
  <cp:revision>104</cp:revision>
  <dcterms:created xsi:type="dcterms:W3CDTF">2013-03-31T12:53:29Z</dcterms:created>
  <dcterms:modified xsi:type="dcterms:W3CDTF">2022-02-20T15:00:53Z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TC103899649990</vt:lpwstr>
  </property>
</Properties>
</file>