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84" r:id="rId5"/>
    <p:sldId id="262" r:id="rId6"/>
    <p:sldId id="263" r:id="rId7"/>
    <p:sldId id="264" r:id="rId8"/>
    <p:sldId id="275" r:id="rId9"/>
    <p:sldId id="261" r:id="rId10"/>
    <p:sldId id="266" r:id="rId11"/>
    <p:sldId id="267" r:id="rId12"/>
    <p:sldId id="268" r:id="rId13"/>
    <p:sldId id="269" r:id="rId14"/>
    <p:sldId id="273" r:id="rId15"/>
    <p:sldId id="270" r:id="rId16"/>
    <p:sldId id="272" r:id="rId17"/>
    <p:sldId id="271" r:id="rId18"/>
    <p:sldId id="283" r:id="rId19"/>
    <p:sldId id="276" r:id="rId20"/>
    <p:sldId id="279" r:id="rId21"/>
    <p:sldId id="274" r:id="rId22"/>
    <p:sldId id="282" r:id="rId23"/>
    <p:sldId id="281" r:id="rId24"/>
    <p:sldId id="285" r:id="rId25"/>
    <p:sldId id="286" r:id="rId26"/>
    <p:sldId id="287" r:id="rId27"/>
    <p:sldId id="25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3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DFA28-87F8-40C8-9560-6BEF5C9E4EF3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ww\Desktop\&#1053;&#1086;&#1074;&#1072;&#1103;%20&#1087;&#1072;&#1087;&#1082;&#1072;\&#1089;&#1077;&#1084;&#1080;&#1085;&#1072;&#1088;21&#1075;\tango_o_neproiznosimyh_soglasnyh.mp3" TargetMode="Externa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attach/c/3/77/793/77793315_large_1107399.png" TargetMode="External"/><Relationship Id="rId2" Type="http://schemas.openxmlformats.org/officeDocument/2006/relationships/hyperlink" Target="http://img-fotki.yandex.ru/get/5302/svetlera.1a5/0_575f2_1aec6711_L.pn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poem.in.ua/media/images/pero-l.png" TargetMode="External"/><Relationship Id="rId5" Type="http://schemas.openxmlformats.org/officeDocument/2006/relationships/hyperlink" Target="http://img-fotki.yandex.ru/get/4703/66124276.3b/0_69b6d_c8e1d3f3_M.png" TargetMode="External"/><Relationship Id="rId4" Type="http://schemas.openxmlformats.org/officeDocument/2006/relationships/hyperlink" Target="http://s1.pic4you.ru/allimage/y2012/08-28/12216/2377701.pn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077072"/>
            <a:ext cx="3763962" cy="1728787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Презентацию составила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Кущева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И.И., учитель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Заларинской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 №2</a:t>
            </a: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63688" y="1268760"/>
            <a:ext cx="612068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Урок русского языка 3 класс</a:t>
            </a:r>
            <a:endParaRPr kumimoji="0" lang="ru-RU" sz="600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Вспомним!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1. Определяем наличие стечения согласных.</a:t>
            </a:r>
          </a:p>
          <a:p>
            <a:pPr>
              <a:buNone/>
            </a:pPr>
            <a:r>
              <a:rPr lang="ru-RU" dirty="0" smtClean="0"/>
              <a:t>   2. Подбираем однокоренные слова.</a:t>
            </a:r>
          </a:p>
          <a:p>
            <a:pPr>
              <a:buNone/>
            </a:pPr>
            <a:r>
              <a:rPr lang="ru-RU" dirty="0" smtClean="0"/>
              <a:t>   3. Выделяем корень в однокоренных словах.</a:t>
            </a:r>
          </a:p>
          <a:p>
            <a:pPr>
              <a:buNone/>
            </a:pPr>
            <a:r>
              <a:rPr lang="ru-RU" dirty="0" smtClean="0"/>
              <a:t>   4. Определяем  проверочное слово, в   </a:t>
            </a:r>
          </a:p>
          <a:p>
            <a:pPr>
              <a:buNone/>
            </a:pPr>
            <a:r>
              <a:rPr lang="ru-RU" dirty="0" smtClean="0"/>
              <a:t>        котором согласные чётко произносятся.</a:t>
            </a:r>
          </a:p>
          <a:p>
            <a:pPr>
              <a:buNone/>
            </a:pPr>
            <a:r>
              <a:rPr lang="ru-RU" dirty="0" smtClean="0"/>
              <a:t>         5. Записываем слово.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И ужасно, и опасно</a:t>
            </a:r>
          </a:p>
          <a:p>
            <a:pPr algn="ctr">
              <a:buNone/>
            </a:pPr>
            <a:r>
              <a:rPr lang="ru-RU" b="1" dirty="0" smtClean="0"/>
              <a:t>букву Т писать напрасно.</a:t>
            </a:r>
          </a:p>
          <a:p>
            <a:pPr algn="ctr">
              <a:buNone/>
            </a:pPr>
            <a:r>
              <a:rPr lang="ru-RU" b="1" dirty="0" smtClean="0"/>
              <a:t>Всем известно, как прелестно</a:t>
            </a:r>
          </a:p>
          <a:p>
            <a:pPr algn="ctr">
              <a:buNone/>
            </a:pPr>
            <a:r>
              <a:rPr lang="ru-RU" b="1" dirty="0" smtClean="0"/>
              <a:t>букву Т писать уместно!</a:t>
            </a:r>
            <a:endParaRPr lang="ru-RU" b="1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Работа в парах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b="1" dirty="0" smtClean="0"/>
              <a:t>Интерес(?)</a:t>
            </a:r>
            <a:r>
              <a:rPr lang="ru-RU" b="1" dirty="0" err="1" smtClean="0"/>
              <a:t>ный</a:t>
            </a:r>
            <a:r>
              <a:rPr lang="ru-RU" b="1" dirty="0" smtClean="0"/>
              <a:t>, </a:t>
            </a:r>
            <a:r>
              <a:rPr lang="ru-RU" b="1" dirty="0" err="1" smtClean="0"/>
              <a:t>извес</a:t>
            </a:r>
            <a:r>
              <a:rPr lang="ru-RU" b="1" dirty="0" smtClean="0"/>
              <a:t>(?)</a:t>
            </a:r>
            <a:r>
              <a:rPr lang="ru-RU" b="1" dirty="0" err="1" smtClean="0"/>
              <a:t>ный</a:t>
            </a:r>
            <a:r>
              <a:rPr lang="ru-RU" b="1" dirty="0" smtClean="0"/>
              <a:t>, </a:t>
            </a:r>
            <a:r>
              <a:rPr lang="ru-RU" b="1" dirty="0" err="1" smtClean="0"/>
              <a:t>опас</a:t>
            </a:r>
            <a:r>
              <a:rPr lang="ru-RU" b="1" dirty="0" smtClean="0"/>
              <a:t>(?)</a:t>
            </a:r>
            <a:r>
              <a:rPr lang="ru-RU" b="1" dirty="0" err="1" smtClean="0"/>
              <a:t>ный</a:t>
            </a:r>
            <a:r>
              <a:rPr lang="ru-RU" b="1" dirty="0" smtClean="0"/>
              <a:t>, </a:t>
            </a:r>
            <a:r>
              <a:rPr lang="ru-RU" b="1" dirty="0" err="1" smtClean="0"/>
              <a:t>крас</a:t>
            </a:r>
            <a:r>
              <a:rPr lang="ru-RU" b="1" dirty="0" smtClean="0"/>
              <a:t>(?)</a:t>
            </a:r>
            <a:r>
              <a:rPr lang="ru-RU" b="1" dirty="0" err="1" smtClean="0"/>
              <a:t>ный</a:t>
            </a:r>
            <a:r>
              <a:rPr lang="ru-RU" b="1" dirty="0" smtClean="0"/>
              <a:t>, </a:t>
            </a:r>
            <a:r>
              <a:rPr lang="ru-RU" b="1" dirty="0" err="1" smtClean="0"/>
              <a:t>радос</a:t>
            </a:r>
            <a:r>
              <a:rPr lang="ru-RU" b="1" dirty="0" smtClean="0"/>
              <a:t>(?)</a:t>
            </a:r>
            <a:r>
              <a:rPr lang="ru-RU" b="1" dirty="0" err="1" smtClean="0"/>
              <a:t>ный</a:t>
            </a:r>
            <a:r>
              <a:rPr lang="ru-RU" b="1" dirty="0" smtClean="0"/>
              <a:t>, </a:t>
            </a:r>
            <a:r>
              <a:rPr lang="ru-RU" b="1" dirty="0" err="1" smtClean="0"/>
              <a:t>облас</a:t>
            </a:r>
            <a:r>
              <a:rPr lang="ru-RU" b="1" dirty="0" smtClean="0"/>
              <a:t>(?)ной, </a:t>
            </a:r>
            <a:r>
              <a:rPr lang="ru-RU" b="1" dirty="0" err="1" smtClean="0"/>
              <a:t>ненас</a:t>
            </a:r>
            <a:r>
              <a:rPr lang="ru-RU" b="1" dirty="0" smtClean="0"/>
              <a:t>(?)</a:t>
            </a:r>
            <a:r>
              <a:rPr lang="ru-RU" b="1" dirty="0" err="1" smtClean="0"/>
              <a:t>ный</a:t>
            </a:r>
            <a:r>
              <a:rPr lang="ru-RU" b="1" dirty="0" smtClean="0"/>
              <a:t>, ужас(?)</a:t>
            </a:r>
            <a:r>
              <a:rPr lang="ru-RU" b="1" dirty="0" err="1" smtClean="0"/>
              <a:t>ный</a:t>
            </a:r>
            <a:r>
              <a:rPr lang="ru-RU" b="1" dirty="0" smtClean="0"/>
              <a:t>, </a:t>
            </a:r>
            <a:r>
              <a:rPr lang="ru-RU" b="1" dirty="0" err="1" smtClean="0"/>
              <a:t>мес</a:t>
            </a:r>
            <a:r>
              <a:rPr lang="ru-RU" b="1" dirty="0" smtClean="0"/>
              <a:t>(?)</a:t>
            </a:r>
            <a:r>
              <a:rPr lang="ru-RU" b="1" dirty="0" err="1" smtClean="0"/>
              <a:t>ный</a:t>
            </a:r>
            <a:r>
              <a:rPr lang="ru-RU" b="1" dirty="0" smtClean="0"/>
              <a:t>, </a:t>
            </a:r>
            <a:r>
              <a:rPr lang="ru-RU" b="1" dirty="0" err="1" smtClean="0"/>
              <a:t>напрас</a:t>
            </a:r>
            <a:r>
              <a:rPr lang="ru-RU" b="1" dirty="0" smtClean="0"/>
              <a:t>(?)</a:t>
            </a:r>
            <a:r>
              <a:rPr lang="ru-RU" b="1" dirty="0" err="1" smtClean="0"/>
              <a:t>ный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6876256" y="692696"/>
            <a:ext cx="504056" cy="43204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7452320" y="548680"/>
            <a:ext cx="504056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Взаимопроверка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интересный</a:t>
            </a:r>
          </a:p>
          <a:p>
            <a:pPr>
              <a:buNone/>
            </a:pPr>
            <a:r>
              <a:rPr lang="ru-RU" b="1" dirty="0" smtClean="0"/>
              <a:t>     опасный</a:t>
            </a:r>
          </a:p>
          <a:p>
            <a:pPr>
              <a:buNone/>
            </a:pPr>
            <a:r>
              <a:rPr lang="ru-RU" b="1" dirty="0" smtClean="0"/>
              <a:t>     красный</a:t>
            </a:r>
          </a:p>
          <a:p>
            <a:pPr>
              <a:buNone/>
            </a:pPr>
            <a:r>
              <a:rPr lang="ru-RU" b="1" dirty="0" smtClean="0"/>
              <a:t>     ужасный</a:t>
            </a:r>
          </a:p>
          <a:p>
            <a:pPr>
              <a:buNone/>
            </a:pPr>
            <a:r>
              <a:rPr lang="ru-RU" b="1" dirty="0" smtClean="0"/>
              <a:t>     напрасно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b="1" dirty="0" smtClean="0"/>
              <a:t>известный</a:t>
            </a:r>
          </a:p>
          <a:p>
            <a:pPr>
              <a:buNone/>
            </a:pPr>
            <a:r>
              <a:rPr lang="ru-RU" b="1" dirty="0" smtClean="0"/>
              <a:t>        радостный</a:t>
            </a:r>
          </a:p>
          <a:p>
            <a:pPr>
              <a:buNone/>
            </a:pPr>
            <a:r>
              <a:rPr lang="ru-RU" b="1" dirty="0" smtClean="0"/>
              <a:t>        областной</a:t>
            </a:r>
          </a:p>
          <a:p>
            <a:pPr>
              <a:buNone/>
            </a:pPr>
            <a:r>
              <a:rPr lang="ru-RU" b="1" dirty="0" smtClean="0"/>
              <a:t>        ненастный</a:t>
            </a:r>
          </a:p>
          <a:p>
            <a:pPr>
              <a:buNone/>
            </a:pPr>
            <a:r>
              <a:rPr lang="ru-RU" b="1" dirty="0" smtClean="0"/>
              <a:t>        местный</a:t>
            </a:r>
          </a:p>
          <a:p>
            <a:endParaRPr lang="ru-RU" b="1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7092280" y="764704"/>
            <a:ext cx="504056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7596336" y="548680"/>
            <a:ext cx="360040" cy="43204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+mn-lt"/>
              </a:rPr>
              <a:t> </a:t>
            </a:r>
            <a:r>
              <a:rPr lang="ru-RU" b="1" dirty="0" smtClean="0">
                <a:latin typeface="+mn-lt"/>
              </a:rPr>
              <a:t>ФИЗМИНУТКА</a:t>
            </a:r>
            <a:endParaRPr lang="ru-RU" dirty="0">
              <a:latin typeface="+mn-lt"/>
            </a:endParaRPr>
          </a:p>
        </p:txBody>
      </p:sp>
      <p:pic>
        <p:nvPicPr>
          <p:cNvPr id="4" name="tango_o_neproiznosimyh_soglasnyh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699792" y="6309320"/>
            <a:ext cx="244475" cy="244475"/>
          </a:xfrm>
          <a:prstGeom prst="rect">
            <a:avLst/>
          </a:prstGeom>
        </p:spPr>
      </p:pic>
      <p:pic>
        <p:nvPicPr>
          <p:cNvPr id="1026" name="Picture 2" descr="C:\Users\www\Desktop\6692039_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124744"/>
            <a:ext cx="6350000" cy="504056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Тест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/>
              <a:t>Вопрос 1. Сколько слов с орфограммой непроизносимый согласный в корне слова в тексте? Укажите правильный вариант ответа.</a:t>
            </a:r>
          </a:p>
          <a:p>
            <a:pPr>
              <a:buNone/>
            </a:pPr>
            <a:r>
              <a:rPr lang="ru-RU" sz="2400" b="1" dirty="0" smtClean="0"/>
              <a:t>                           До чего же день прелестный! </a:t>
            </a:r>
          </a:p>
          <a:p>
            <a:pPr algn="ctr">
              <a:buNone/>
            </a:pPr>
            <a:r>
              <a:rPr lang="ru-RU" sz="2400" b="1" dirty="0" smtClean="0"/>
              <a:t>    Солнце в небе весело горит,</a:t>
            </a:r>
          </a:p>
          <a:p>
            <a:pPr algn="ctr">
              <a:buNone/>
            </a:pPr>
            <a:r>
              <a:rPr lang="ru-RU" sz="2400" b="1" dirty="0" smtClean="0"/>
              <a:t>    Освещает местность и окрестность</a:t>
            </a:r>
          </a:p>
          <a:p>
            <a:pPr algn="ctr">
              <a:buNone/>
            </a:pPr>
            <a:r>
              <a:rPr lang="ru-RU" sz="2400" b="1" dirty="0" smtClean="0"/>
              <a:t>     И теплом своим сердце бодрит.</a:t>
            </a:r>
          </a:p>
          <a:p>
            <a:pPr algn="ctr">
              <a:buNone/>
            </a:pPr>
            <a:endParaRPr lang="ru-RU" b="1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latin typeface="+mn-lt"/>
              </a:rPr>
              <a:t>Вопрос 2. Соотнесите близкие по смыслу слова.</a:t>
            </a:r>
            <a:endParaRPr lang="ru-RU" sz="32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печальный</a:t>
            </a:r>
          </a:p>
          <a:p>
            <a:pPr>
              <a:buNone/>
            </a:pPr>
            <a:r>
              <a:rPr lang="ru-RU" b="1" dirty="0" smtClean="0"/>
              <a:t>           знаменитый</a:t>
            </a:r>
          </a:p>
          <a:p>
            <a:pPr>
              <a:buNone/>
            </a:pPr>
            <a:r>
              <a:rPr lang="ru-RU" b="1" dirty="0" smtClean="0"/>
              <a:t>           здешний</a:t>
            </a:r>
          </a:p>
          <a:p>
            <a:pPr>
              <a:buNone/>
            </a:pPr>
            <a:r>
              <a:rPr lang="ru-RU" b="1" dirty="0" smtClean="0"/>
              <a:t>           весёлый</a:t>
            </a:r>
          </a:p>
          <a:p>
            <a:pPr>
              <a:buNone/>
            </a:pPr>
            <a:r>
              <a:rPr lang="ru-RU" b="1" dirty="0" smtClean="0"/>
              <a:t>           умелый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        местный</a:t>
            </a:r>
          </a:p>
          <a:p>
            <a:pPr algn="ctr">
              <a:buNone/>
            </a:pPr>
            <a:r>
              <a:rPr lang="ru-RU" b="1" dirty="0" smtClean="0"/>
              <a:t>искусный</a:t>
            </a:r>
          </a:p>
          <a:p>
            <a:pPr algn="ctr">
              <a:buNone/>
            </a:pPr>
            <a:r>
              <a:rPr lang="ru-RU" b="1" dirty="0" smtClean="0"/>
              <a:t>  радостный</a:t>
            </a:r>
          </a:p>
          <a:p>
            <a:pPr algn="ctr">
              <a:buNone/>
            </a:pPr>
            <a:r>
              <a:rPr lang="ru-RU" b="1" dirty="0" smtClean="0"/>
              <a:t> известный</a:t>
            </a:r>
          </a:p>
          <a:p>
            <a:pPr>
              <a:buNone/>
            </a:pPr>
            <a:r>
              <a:rPr lang="ru-RU" b="1" dirty="0" smtClean="0"/>
              <a:t>            грустный</a:t>
            </a:r>
            <a:endParaRPr lang="ru-RU" b="1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latin typeface="+mn-lt"/>
              </a:rPr>
              <a:t>Вопрос 3. Укажи слово, в котором на месте пропуска не пишется буква Т.</a:t>
            </a:r>
            <a:endParaRPr lang="ru-RU" sz="32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dirty="0" smtClean="0"/>
              <a:t>           </a:t>
            </a:r>
            <a:r>
              <a:rPr lang="ru-RU" b="1" dirty="0" smtClean="0"/>
              <a:t>вкус…</a:t>
            </a:r>
            <a:r>
              <a:rPr lang="ru-RU" b="1" dirty="0" err="1" smtClean="0"/>
              <a:t>ный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          </a:t>
            </a:r>
            <a:r>
              <a:rPr lang="ru-RU" b="1" dirty="0" err="1" smtClean="0"/>
              <a:t>безжалос</a:t>
            </a:r>
            <a:r>
              <a:rPr lang="ru-RU" b="1" dirty="0" smtClean="0"/>
              <a:t>…</a:t>
            </a:r>
            <a:r>
              <a:rPr lang="ru-RU" b="1" dirty="0" err="1" smtClean="0"/>
              <a:t>ный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          </a:t>
            </a:r>
            <a:r>
              <a:rPr lang="ru-RU" b="1" dirty="0" err="1" smtClean="0"/>
              <a:t>ярос</a:t>
            </a:r>
            <a:r>
              <a:rPr lang="ru-RU" b="1" dirty="0" smtClean="0"/>
              <a:t>…</a:t>
            </a:r>
            <a:r>
              <a:rPr lang="ru-RU" b="1" dirty="0" err="1" smtClean="0"/>
              <a:t>ный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          вес…ник</a:t>
            </a:r>
            <a:endParaRPr lang="ru-RU" b="1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Вопрос 4. Вставьте в текст слова, которые написаны верно.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Проверь себя!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      До чего же день прелестный! </a:t>
            </a:r>
          </a:p>
          <a:p>
            <a:pPr algn="ctr">
              <a:buNone/>
            </a:pPr>
            <a:r>
              <a:rPr lang="ru-RU" b="1" dirty="0" smtClean="0"/>
              <a:t>    Солнце в небе весело горит,</a:t>
            </a:r>
          </a:p>
          <a:p>
            <a:pPr algn="ctr">
              <a:buNone/>
            </a:pPr>
            <a:r>
              <a:rPr lang="ru-RU" b="1" dirty="0" smtClean="0"/>
              <a:t>    Освещает местность и окрестность</a:t>
            </a:r>
          </a:p>
          <a:p>
            <a:pPr algn="ctr">
              <a:buNone/>
            </a:pPr>
            <a:r>
              <a:rPr lang="ru-RU" b="1" dirty="0" smtClean="0"/>
              <a:t>     И теплом своим сердце бодрит.</a:t>
            </a:r>
          </a:p>
          <a:p>
            <a:pPr>
              <a:buNone/>
            </a:pPr>
            <a:r>
              <a:rPr lang="ru-RU" dirty="0" smtClean="0"/>
              <a:t>                           (5)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11560" y="908720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052736"/>
            <a:ext cx="5886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Прозвенел звонок –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Начинается урок!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работу взялся класс –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Всё получится у нас!</a:t>
            </a:r>
            <a:endParaRPr lang="ru-RU" sz="2800" dirty="0"/>
          </a:p>
        </p:txBody>
      </p:sp>
      <p:pic>
        <p:nvPicPr>
          <p:cNvPr id="4" name="Picture 5" descr="C:\Users\Администратор\Desktop\Альбина\Картинки\Школа\8402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flipH="1">
            <a:off x="5470924" y="1143202"/>
            <a:ext cx="2485451" cy="300587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/>
              <a:t>печальный – грустный</a:t>
            </a:r>
          </a:p>
          <a:p>
            <a:pPr algn="ctr">
              <a:buNone/>
            </a:pPr>
            <a:r>
              <a:rPr lang="ru-RU" b="1" dirty="0" smtClean="0"/>
              <a:t>    знаменитый – известный</a:t>
            </a:r>
          </a:p>
          <a:p>
            <a:pPr algn="ctr">
              <a:buNone/>
            </a:pPr>
            <a:r>
              <a:rPr lang="ru-RU" b="1" dirty="0" smtClean="0"/>
              <a:t>    здешний – местный</a:t>
            </a:r>
          </a:p>
          <a:p>
            <a:pPr algn="ctr">
              <a:buNone/>
            </a:pPr>
            <a:r>
              <a:rPr lang="ru-RU" b="1" dirty="0" smtClean="0"/>
              <a:t>    весёлый – радостный</a:t>
            </a:r>
          </a:p>
          <a:p>
            <a:pPr algn="ctr">
              <a:buNone/>
            </a:pPr>
            <a:r>
              <a:rPr lang="ru-RU" b="1" dirty="0" smtClean="0"/>
              <a:t>        умелый - искусный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                              вкусный</a:t>
            </a:r>
            <a:endParaRPr lang="ru-RU" b="1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	</a:t>
            </a:r>
            <a:r>
              <a:rPr lang="ru-RU" sz="2800" dirty="0" smtClean="0"/>
              <a:t>Стоит прекрасный зимний денёк. Солнце освещает всю окрестность. Радостные солнечные зайчики скачут по стволам деревьев.  На берёзу опустилась стайка прелестных птичек. Это синички. Их много живёт в нашей местности. У синичек  праздничный наряд. На головке чудесная</a:t>
            </a:r>
          </a:p>
          <a:p>
            <a:pPr>
              <a:buNone/>
            </a:pPr>
            <a:r>
              <a:rPr lang="ru-RU" sz="2800" dirty="0" smtClean="0"/>
              <a:t>          шапочка. Спина, крылья и хвост – жёлтые.     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sz="2400" b="1" dirty="0" smtClean="0"/>
              <a:t>Цель: </a:t>
            </a:r>
            <a:r>
              <a:rPr lang="ru-RU" sz="2400" dirty="0" smtClean="0"/>
              <a:t>совершенствовать умения проверять и правильно писать слова с непроизносимым согласным в корне.</a:t>
            </a:r>
          </a:p>
          <a:p>
            <a:pPr>
              <a:buNone/>
            </a:pPr>
            <a:r>
              <a:rPr lang="ru-RU" sz="2400" dirty="0" smtClean="0"/>
              <a:t>    </a:t>
            </a:r>
          </a:p>
          <a:p>
            <a:pPr>
              <a:buNone/>
            </a:pPr>
            <a:r>
              <a:rPr lang="ru-RU" sz="2400" b="1" dirty="0" smtClean="0"/>
              <a:t>    </a:t>
            </a:r>
            <a:r>
              <a:rPr lang="ru-RU" sz="2400" b="1" dirty="0" err="1" smtClean="0"/>
              <a:t>Задачи:</a:t>
            </a:r>
            <a:r>
              <a:rPr lang="ru-RU" sz="2400" dirty="0" err="1" smtClean="0"/>
              <a:t>уметь</a:t>
            </a:r>
            <a:r>
              <a:rPr lang="ru-RU" sz="2400" dirty="0" smtClean="0"/>
              <a:t> находить орфограмму в слове, подбирать  проверочные слова, правильно писать слова с непроизносимым  согласным в  корне.</a:t>
            </a:r>
            <a:endParaRPr lang="ru-RU" sz="2400" b="1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+mn-lt"/>
              </a:rPr>
              <a:t>Рефлексия</a:t>
            </a:r>
            <a:endParaRPr lang="ru-RU" dirty="0">
              <a:latin typeface="+mn-lt"/>
            </a:endParaRPr>
          </a:p>
        </p:txBody>
      </p:sp>
      <p:pic>
        <p:nvPicPr>
          <p:cNvPr id="5" name="image63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484785"/>
            <a:ext cx="8229600" cy="504055"/>
          </a:xfrm>
          <a:prstGeom prst="rect">
            <a:avLst/>
          </a:prstGeom>
        </p:spPr>
      </p:pic>
      <p:pic>
        <p:nvPicPr>
          <p:cNvPr id="6" name="image64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592" y="2276872"/>
            <a:ext cx="2448272" cy="180020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63888" y="2204864"/>
          <a:ext cx="4176464" cy="3632448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367322">
                <a:tc>
                  <a:txBody>
                    <a:bodyPr/>
                    <a:lstStyle/>
                    <a:p>
                      <a:pPr marL="64770" algn="l">
                        <a:spcBef>
                          <a:spcPts val="1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1F487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СЕГОДНЯ НА УРОКЕ: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798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2020"/>
                        </a:lnSpc>
                        <a:spcAft>
                          <a:spcPts val="0"/>
                        </a:spcAft>
                        <a:buClr>
                          <a:srgbClr val="1F487C"/>
                        </a:buClr>
                        <a:buSzPts val="1800"/>
                        <a:buFont typeface="Wingdings"/>
                        <a:buChar char=""/>
                        <a:tabLst>
                          <a:tab pos="522605" algn="l"/>
                        </a:tabLst>
                      </a:pPr>
                      <a:r>
                        <a:rPr lang="ru-RU" sz="180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я научился</a:t>
                      </a:r>
                      <a:r>
                        <a:rPr lang="ru-RU" sz="1800" spc="-15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 </a:t>
                      </a:r>
                      <a:r>
                        <a:rPr lang="ru-RU" sz="180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...</a:t>
                      </a:r>
                      <a:endParaRPr lang="ru-RU" sz="1100">
                        <a:latin typeface="Times New Roman"/>
                        <a:ea typeface="Wingdings"/>
                        <a:cs typeface="Wingding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798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2020"/>
                        </a:lnSpc>
                        <a:spcAft>
                          <a:spcPts val="0"/>
                        </a:spcAft>
                        <a:buClr>
                          <a:srgbClr val="1F487C"/>
                        </a:buClr>
                        <a:buSzPts val="1800"/>
                        <a:buFont typeface="Wingdings"/>
                        <a:buChar char=""/>
                        <a:tabLst>
                          <a:tab pos="522605" algn="l"/>
                        </a:tabLst>
                      </a:pPr>
                      <a:r>
                        <a:rPr lang="ru-RU" sz="1800" dirty="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было</a:t>
                      </a:r>
                      <a:r>
                        <a:rPr lang="ru-RU" sz="1800" spc="-5" dirty="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интересно…</a:t>
                      </a:r>
                      <a:endParaRPr lang="ru-RU" sz="1100" dirty="0">
                        <a:latin typeface="Times New Roman"/>
                        <a:ea typeface="Wingdings"/>
                        <a:cs typeface="Wingding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798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2020"/>
                        </a:lnSpc>
                        <a:spcAft>
                          <a:spcPts val="0"/>
                        </a:spcAft>
                        <a:buClr>
                          <a:srgbClr val="1F487C"/>
                        </a:buClr>
                        <a:buSzPts val="1800"/>
                        <a:buFont typeface="Wingdings"/>
                        <a:buChar char=""/>
                        <a:tabLst>
                          <a:tab pos="522605" algn="l"/>
                        </a:tabLst>
                      </a:pPr>
                      <a:r>
                        <a:rPr lang="ru-RU" sz="180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было трудно</a:t>
                      </a:r>
                      <a:r>
                        <a:rPr lang="ru-RU" sz="1800" spc="-5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 </a:t>
                      </a:r>
                      <a:r>
                        <a:rPr lang="ru-RU" sz="180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...</a:t>
                      </a:r>
                      <a:endParaRPr lang="ru-RU" sz="1100">
                        <a:latin typeface="Times New Roman"/>
                        <a:ea typeface="Wingdings"/>
                        <a:cs typeface="Wingding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274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2020"/>
                        </a:lnSpc>
                        <a:spcAft>
                          <a:spcPts val="0"/>
                        </a:spcAft>
                        <a:buClr>
                          <a:srgbClr val="1F487C"/>
                        </a:buClr>
                        <a:buSzPts val="1800"/>
                        <a:buFont typeface="Wingdings"/>
                        <a:buChar char=""/>
                        <a:tabLst>
                          <a:tab pos="522605" algn="l"/>
                        </a:tabLst>
                      </a:pPr>
                      <a:r>
                        <a:rPr lang="ru-RU" sz="180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могу похвалить себя за то, что</a:t>
                      </a:r>
                      <a:r>
                        <a:rPr lang="ru-RU" sz="1800" spc="-2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 </a:t>
                      </a:r>
                      <a:r>
                        <a:rPr lang="ru-RU" sz="180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...</a:t>
                      </a:r>
                      <a:endParaRPr lang="ru-RU" sz="1100">
                        <a:latin typeface="Times New Roman"/>
                        <a:ea typeface="Wingdings"/>
                        <a:cs typeface="Wingding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274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2020"/>
                        </a:lnSpc>
                        <a:spcAft>
                          <a:spcPts val="0"/>
                        </a:spcAft>
                        <a:buClr>
                          <a:srgbClr val="1F487C"/>
                        </a:buClr>
                        <a:buSzPts val="1800"/>
                        <a:buFont typeface="Wingdings"/>
                        <a:buChar char=""/>
                        <a:tabLst>
                          <a:tab pos="522605" algn="l"/>
                        </a:tabLst>
                      </a:pPr>
                      <a:r>
                        <a:rPr lang="ru-RU" sz="180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могу похвалить одноклассников за то, что</a:t>
                      </a:r>
                      <a:r>
                        <a:rPr lang="ru-RU" sz="1800" spc="-45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 </a:t>
                      </a:r>
                      <a:r>
                        <a:rPr lang="ru-RU" sz="180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...</a:t>
                      </a:r>
                      <a:endParaRPr lang="ru-RU" sz="1100">
                        <a:latin typeface="Times New Roman"/>
                        <a:ea typeface="Wingdings"/>
                        <a:cs typeface="Wingding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274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2030"/>
                        </a:lnSpc>
                        <a:spcAft>
                          <a:spcPts val="0"/>
                        </a:spcAft>
                        <a:buClr>
                          <a:srgbClr val="1F487C"/>
                        </a:buClr>
                        <a:buSzPts val="1800"/>
                        <a:buFont typeface="Wingdings"/>
                        <a:buChar char=""/>
                        <a:tabLst>
                          <a:tab pos="522605" algn="l"/>
                        </a:tabLst>
                      </a:pPr>
                      <a:r>
                        <a:rPr lang="ru-RU" sz="180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больше всего мне понравилось</a:t>
                      </a:r>
                      <a:r>
                        <a:rPr lang="ru-RU" sz="1800" spc="-15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 </a:t>
                      </a:r>
                      <a:r>
                        <a:rPr lang="ru-RU" sz="180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...</a:t>
                      </a:r>
                      <a:endParaRPr lang="ru-RU" sz="1100">
                        <a:latin typeface="Times New Roman"/>
                        <a:ea typeface="Wingdings"/>
                        <a:cs typeface="Wingding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798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2030"/>
                        </a:lnSpc>
                        <a:spcAft>
                          <a:spcPts val="0"/>
                        </a:spcAft>
                        <a:buClr>
                          <a:srgbClr val="1F487C"/>
                        </a:buClr>
                        <a:buSzPts val="1800"/>
                        <a:buFont typeface="Wingdings"/>
                        <a:buChar char=""/>
                        <a:tabLst>
                          <a:tab pos="522605" algn="l"/>
                        </a:tabLst>
                      </a:pPr>
                      <a:r>
                        <a:rPr lang="ru-RU" sz="180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мне показалось важным</a:t>
                      </a:r>
                      <a:r>
                        <a:rPr lang="ru-RU" sz="1800" spc="-5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 </a:t>
                      </a:r>
                      <a:r>
                        <a:rPr lang="ru-RU" sz="180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...</a:t>
                      </a:r>
                      <a:endParaRPr lang="ru-RU" sz="1100">
                        <a:latin typeface="Times New Roman"/>
                        <a:ea typeface="Wingdings"/>
                        <a:cs typeface="Wingding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112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2025"/>
                        </a:lnSpc>
                        <a:spcAft>
                          <a:spcPts val="0"/>
                        </a:spcAft>
                        <a:buSzPts val="1100"/>
                        <a:buFont typeface="Wingdings"/>
                        <a:buChar char=""/>
                        <a:tabLst>
                          <a:tab pos="522605" algn="l"/>
                        </a:tabLst>
                      </a:pPr>
                      <a:r>
                        <a:rPr lang="ru-RU" sz="1800" dirty="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для меня было открытием то, что</a:t>
                      </a:r>
                      <a:r>
                        <a:rPr lang="ru-RU" sz="1800" spc="-40" dirty="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1F487C"/>
                          </a:solidFill>
                          <a:latin typeface="Times New Roman"/>
                          <a:ea typeface="Wingdings"/>
                          <a:cs typeface="Wingdings"/>
                        </a:rPr>
                        <a:t>...</a:t>
                      </a:r>
                      <a:endParaRPr lang="ru-RU" sz="1100" dirty="0">
                        <a:latin typeface="Times New Roman"/>
                        <a:ea typeface="Wingdings"/>
                        <a:cs typeface="Wingding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+mn-lt"/>
              </a:rPr>
              <a:t>Домашнее задание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-     1 уровень</a:t>
            </a:r>
          </a:p>
          <a:p>
            <a:pPr>
              <a:buNone/>
            </a:pPr>
            <a:r>
              <a:rPr lang="ru-RU" dirty="0" smtClean="0"/>
              <a:t>                </a:t>
            </a:r>
          </a:p>
          <a:p>
            <a:pPr>
              <a:buNone/>
            </a:pPr>
            <a:r>
              <a:rPr lang="ru-RU" dirty="0" smtClean="0"/>
              <a:t>                 -     2 уровень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-     3 уровень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844824"/>
            <a:ext cx="720080" cy="432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2924944"/>
            <a:ext cx="720080" cy="43204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4077072"/>
            <a:ext cx="720080" cy="43204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</a:t>
            </a:r>
            <a:r>
              <a:rPr lang="ru-RU" b="1" dirty="0" smtClean="0"/>
              <a:t>Спасибо за урок!</a:t>
            </a:r>
            <a:endParaRPr lang="ru-RU" b="1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476672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Интернет – ресурсы: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484784"/>
            <a:ext cx="7920880" cy="5524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u="sng" dirty="0" smtClean="0">
              <a:hlinkClick r:id="rId2"/>
            </a:endParaRPr>
          </a:p>
          <a:p>
            <a:pPr algn="ctr"/>
            <a:endParaRPr lang="ru-RU" u="sng" dirty="0" smtClean="0">
              <a:hlinkClick r:id="rId2"/>
            </a:endParaRPr>
          </a:p>
          <a:p>
            <a:pPr algn="ctr"/>
            <a:endParaRPr lang="ru-RU" u="sng" dirty="0" smtClean="0">
              <a:hlinkClick r:id="rId2"/>
            </a:endParaRPr>
          </a:p>
          <a:p>
            <a:pPr algn="ctr"/>
            <a:endParaRPr lang="ru-RU" u="sng" dirty="0" smtClean="0">
              <a:hlinkClick r:id="rId2"/>
            </a:endParaRPr>
          </a:p>
          <a:p>
            <a:pPr algn="ctr"/>
            <a:endParaRPr lang="ru-RU" u="sng" dirty="0" smtClean="0">
              <a:hlinkClick r:id="rId2"/>
            </a:endParaRPr>
          </a:p>
          <a:p>
            <a:pPr algn="ctr"/>
            <a:r>
              <a:rPr lang="ru-RU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://img-fotki.yandex.ru/get/5302/svetlera.1a5/0_575f2_1aec6711_L.png </a:t>
            </a:r>
            <a:endParaRPr lang="ru-RU" u="sng" dirty="0" smtClean="0"/>
          </a:p>
          <a:p>
            <a:pPr algn="ctr"/>
            <a:r>
              <a:rPr lang="ru-RU" sz="2400" i="1" dirty="0" smtClean="0"/>
              <a:t>свеча</a:t>
            </a:r>
          </a:p>
          <a:p>
            <a:pPr algn="ctr"/>
            <a:endParaRPr lang="ru-RU" sz="700" i="1" dirty="0" smtClean="0"/>
          </a:p>
          <a:p>
            <a:pPr lvl="0" algn="ctr"/>
            <a:r>
              <a:rPr lang="ru-RU" u="sng" dirty="0" smtClean="0">
                <a:hlinkClick r:id="rId3"/>
              </a:rPr>
              <a:t>http://img1.liveinternet.ru/images/attach/c/3/77/793/77793315_large_1107399.png</a:t>
            </a:r>
            <a:endParaRPr lang="ru-RU" u="sng" dirty="0" smtClean="0"/>
          </a:p>
          <a:p>
            <a:pPr lvl="0" algn="ctr"/>
            <a:r>
              <a:rPr lang="ru-RU" sz="2400" i="1" dirty="0" smtClean="0"/>
              <a:t>угловая виньетка с листьями</a:t>
            </a:r>
          </a:p>
          <a:p>
            <a:pPr lvl="0" algn="ctr"/>
            <a:endParaRPr lang="ru-RU" sz="800" i="1" dirty="0" smtClean="0"/>
          </a:p>
          <a:p>
            <a:pPr algn="ctr"/>
            <a:r>
              <a:rPr lang="ru-RU" dirty="0" smtClean="0">
                <a:hlinkClick r:id="rId4"/>
              </a:rPr>
              <a:t>http://s1.pic4you.ru/allimage/y2012/08-28/12216/2377701.png</a:t>
            </a:r>
            <a:r>
              <a:rPr lang="ru-RU" dirty="0" smtClean="0"/>
              <a:t>   </a:t>
            </a:r>
          </a:p>
          <a:p>
            <a:pPr algn="ctr"/>
            <a:r>
              <a:rPr lang="ru-RU" sz="2400" i="1" dirty="0" smtClean="0"/>
              <a:t>глобус</a:t>
            </a:r>
          </a:p>
          <a:p>
            <a:pPr algn="ctr"/>
            <a:endParaRPr lang="ru-RU" sz="700" dirty="0" smtClean="0"/>
          </a:p>
          <a:p>
            <a:pPr algn="ctr"/>
            <a:r>
              <a:rPr lang="ru-RU" dirty="0" smtClean="0">
                <a:hlinkClick r:id="rId5"/>
              </a:rPr>
              <a:t>http://img-fotki.yandex.ru/get/4703/66124276.3b/0_69b6d_c8e1d3f3_M.png</a:t>
            </a:r>
            <a:r>
              <a:rPr lang="ru-RU" dirty="0" smtClean="0"/>
              <a:t>  </a:t>
            </a:r>
          </a:p>
          <a:p>
            <a:pPr algn="ctr"/>
            <a:r>
              <a:rPr lang="ru-RU" sz="2400" i="1" dirty="0" smtClean="0"/>
              <a:t>книги</a:t>
            </a:r>
          </a:p>
          <a:p>
            <a:pPr algn="ctr"/>
            <a:endParaRPr lang="ru-RU" sz="700" i="1" dirty="0" smtClean="0"/>
          </a:p>
          <a:p>
            <a:pPr lvl="0" algn="ctr"/>
            <a:r>
              <a:rPr lang="ru-RU" dirty="0" smtClean="0">
                <a:hlinkClick r:id="rId6"/>
              </a:rPr>
              <a:t>http://poem.in.ua/media/images/pero-l.png</a:t>
            </a:r>
            <a:r>
              <a:rPr lang="ru-RU" dirty="0" smtClean="0"/>
              <a:t>  </a:t>
            </a:r>
          </a:p>
          <a:p>
            <a:pPr lvl="0" algn="ctr"/>
            <a:r>
              <a:rPr lang="ru-RU" sz="2400" i="1" dirty="0" smtClean="0"/>
              <a:t>перо, чернильница</a:t>
            </a:r>
          </a:p>
          <a:p>
            <a:pPr lvl="0" algn="ctr"/>
            <a:endParaRPr lang="ru-RU" sz="2400" i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340768"/>
            <a:ext cx="5814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https://www.yandex.ru/search/?</a:t>
            </a:r>
            <a:r>
              <a:rPr lang="en-US" dirty="0" smtClean="0"/>
              <a:t>lr=100918&amp;offl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2276873"/>
            <a:ext cx="5742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https://www.yandex.ru/search/?lr=100918&amp;offline_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Минутка чистописания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___________________________</a:t>
            </a:r>
          </a:p>
          <a:p>
            <a:pPr>
              <a:buNone/>
            </a:pPr>
            <a:r>
              <a:rPr lang="ru-RU" u="sng" dirty="0" smtClean="0"/>
              <a:t>    </a:t>
            </a:r>
            <a:r>
              <a:rPr lang="ru-RU" u="sng" dirty="0" err="1" smtClean="0"/>
              <a:t>вст</a:t>
            </a:r>
            <a:r>
              <a:rPr lang="ru-RU" u="sng" dirty="0" smtClean="0"/>
              <a:t>        </a:t>
            </a:r>
            <a:r>
              <a:rPr lang="ru-RU" u="sng" dirty="0" err="1" smtClean="0"/>
              <a:t>стн</a:t>
            </a:r>
            <a:r>
              <a:rPr lang="ru-RU" u="sng" dirty="0" smtClean="0"/>
              <a:t>            </a:t>
            </a:r>
            <a:r>
              <a:rPr lang="ru-RU" u="sng" dirty="0" err="1" smtClean="0"/>
              <a:t>здн</a:t>
            </a:r>
            <a:r>
              <a:rPr lang="ru-RU" u="sng" dirty="0" smtClean="0"/>
              <a:t>          </a:t>
            </a:r>
            <a:r>
              <a:rPr lang="ru-RU" u="sng" dirty="0" err="1" smtClean="0"/>
              <a:t>лнц</a:t>
            </a:r>
            <a:endParaRPr lang="ru-RU" u="sng" dirty="0" smtClean="0"/>
          </a:p>
          <a:p>
            <a:pPr>
              <a:buNone/>
            </a:pPr>
            <a:r>
              <a:rPr lang="ru-RU" dirty="0" smtClean="0"/>
              <a:t>  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924945"/>
            <a:ext cx="30243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Здравствуйте,</a:t>
            </a:r>
            <a:endParaRPr lang="ru-RU" sz="32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2967335"/>
            <a:ext cx="20162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2924944"/>
            <a:ext cx="18002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чувство,</a:t>
            </a:r>
            <a:endParaRPr lang="ru-RU" sz="32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2967334"/>
            <a:ext cx="273630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лестница,</a:t>
            </a:r>
            <a:endParaRPr lang="ru-RU" sz="32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41" y="3573015"/>
            <a:ext cx="194421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праздник,</a:t>
            </a:r>
            <a:endParaRPr lang="ru-RU" sz="32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3573017"/>
            <a:ext cx="19442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звёздный,</a:t>
            </a:r>
            <a:endParaRPr lang="ru-RU" sz="32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2040" y="3573017"/>
            <a:ext cx="31683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солнце.</a:t>
            </a:r>
            <a:endParaRPr lang="ru-RU" sz="32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+mn-lt"/>
              </a:rPr>
              <a:t>Мозговой штурм Что? Где? Зачем?</a:t>
            </a:r>
            <a:endParaRPr lang="ru-RU" sz="32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Какая орфограмма спряталась в этих словах?</a:t>
            </a:r>
            <a:endParaRPr lang="ru-RU" sz="2400" dirty="0" smtClean="0"/>
          </a:p>
          <a:p>
            <a:r>
              <a:rPr lang="ru-RU" sz="2400" b="1" dirty="0" smtClean="0"/>
              <a:t>Где она находится?</a:t>
            </a:r>
            <a:endParaRPr lang="ru-RU" sz="2400" dirty="0" smtClean="0"/>
          </a:p>
          <a:p>
            <a:r>
              <a:rPr lang="ru-RU" sz="2400" b="1" dirty="0" smtClean="0"/>
              <a:t>Почему не произносится?</a:t>
            </a:r>
          </a:p>
          <a:p>
            <a:r>
              <a:rPr lang="ru-RU" sz="2400" b="1" dirty="0" smtClean="0"/>
              <a:t>Что нужно сделать, чтобы не ошибиться в написании      </a:t>
            </a:r>
          </a:p>
          <a:p>
            <a:pPr>
              <a:buNone/>
            </a:pPr>
            <a:r>
              <a:rPr lang="ru-RU" sz="2400" b="1" dirty="0" smtClean="0"/>
              <a:t>      слова с непроизносимым согласным?</a:t>
            </a:r>
          </a:p>
          <a:p>
            <a:r>
              <a:rPr lang="ru-RU" sz="2400" b="1" dirty="0" smtClean="0"/>
              <a:t> Зачем это нужно?</a:t>
            </a:r>
            <a:endParaRPr lang="ru-RU" sz="240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1600200"/>
            <a:ext cx="309634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Тема?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Цель?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Задачи?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WordArt 4" descr="Розовая тисненая бумага"/>
          <p:cNvSpPr>
            <a:spLocks noChangeArrowheads="1" noChangeShapeType="1" noTextEdit="1"/>
          </p:cNvSpPr>
          <p:nvPr/>
        </p:nvSpPr>
        <p:spPr bwMode="auto">
          <a:xfrm>
            <a:off x="1691680" y="1268760"/>
            <a:ext cx="1492788" cy="18044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?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latin typeface="+mn-lt"/>
              </a:rPr>
              <a:t>Тема:</a:t>
            </a:r>
            <a:r>
              <a:rPr lang="ru-RU" sz="3600" dirty="0" smtClean="0">
                <a:latin typeface="+mn-lt"/>
              </a:rPr>
              <a:t> </a:t>
            </a:r>
            <a:r>
              <a:rPr lang="ru-RU" sz="2800" dirty="0" smtClean="0">
                <a:latin typeface="+mn-lt"/>
              </a:rPr>
              <a:t>Правописание слов с непроизносимым согласным звуком в корне слова.</a:t>
            </a:r>
            <a:endParaRPr lang="ru-RU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7"/>
            <a:ext cx="8229600" cy="15121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2800" b="1" dirty="0" smtClean="0"/>
              <a:t>Цель: </a:t>
            </a:r>
            <a:r>
              <a:rPr lang="ru-RU" sz="2800" dirty="0" smtClean="0"/>
              <a:t>совершенствовать умения проверять и правильно писать слова с непроизносимым согласным в корне.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2967334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sz="2800" b="1" dirty="0" smtClean="0"/>
          </a:p>
          <a:p>
            <a:pPr>
              <a:buNone/>
            </a:pPr>
            <a:r>
              <a:rPr lang="ru-RU" sz="2800" b="1" dirty="0" smtClean="0"/>
              <a:t>Задачи: </a:t>
            </a:r>
            <a:r>
              <a:rPr lang="ru-RU" sz="2800" dirty="0" smtClean="0"/>
              <a:t>уметь находить орфограмму в слове, подбирать  проверочные слова, правильно писать          </a:t>
            </a:r>
          </a:p>
          <a:p>
            <a:pPr>
              <a:buNone/>
            </a:pPr>
            <a:r>
              <a:rPr lang="ru-RU" sz="2800" dirty="0" smtClean="0"/>
              <a:t>       слова с непроизносимым  согласным в  корне.</a:t>
            </a:r>
            <a:endParaRPr lang="ru-RU" sz="2800" b="1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+mn-lt"/>
              </a:rPr>
              <a:t>Самостоятельная работа</a:t>
            </a:r>
            <a:endParaRPr lang="ru-RU" sz="3600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Составьте из слов предложение и запишите его в тетради. </a:t>
            </a:r>
          </a:p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b="1" dirty="0" smtClean="0"/>
              <a:t>         Ст.ят, ненас.ные, д.ньки осенние.</a:t>
            </a:r>
            <a:endParaRPr lang="ru-RU" b="1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Проверь себя!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</a:t>
            </a:r>
            <a:r>
              <a:rPr lang="ru-RU" b="1" dirty="0" smtClean="0"/>
              <a:t>Стоят ненастные осенние деньки.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2132857"/>
            <a:ext cx="172819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что?  сущ. </a:t>
            </a:r>
          </a:p>
          <a:p>
            <a:pPr algn="ctr"/>
            <a:endParaRPr lang="ru-RU" sz="1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15617" y="2132856"/>
            <a:ext cx="1728192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что делают? гл</a:t>
            </a:r>
            <a:r>
              <a:rPr lang="ru-RU" sz="1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   </a:t>
            </a:r>
            <a:endParaRPr lang="ru-RU" sz="1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211960" y="2132856"/>
            <a:ext cx="1872208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какие? прил.</a:t>
            </a:r>
            <a:endParaRPr lang="ru-RU" sz="1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55776" y="2132856"/>
            <a:ext cx="1800200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какие? прил.</a:t>
            </a:r>
            <a:endParaRPr lang="ru-RU" sz="1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6156176" y="2780928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331640" y="2708920"/>
            <a:ext cx="1008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1331640" y="2852936"/>
            <a:ext cx="1008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883595" y="2967335"/>
            <a:ext cx="73768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(повествовательное, невосклицательное, простое, 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распространённое).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806132" y="3844944"/>
            <a:ext cx="464618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деньки (какие?) осенние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771800" y="4365104"/>
            <a:ext cx="460851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деньки (какие?) ненастные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20" grpId="0"/>
      <p:bldP spid="21" grpId="0"/>
      <p:bldP spid="42" grpId="0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Работа со словарём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b="1" dirty="0" smtClean="0"/>
              <a:t>ненастный </a:t>
            </a:r>
            <a:r>
              <a:rPr lang="ru-RU" dirty="0" smtClean="0"/>
              <a:t>– 1. Дождливый,  пасмурный,          </a:t>
            </a:r>
          </a:p>
          <a:p>
            <a:pPr>
              <a:buNone/>
            </a:pPr>
            <a:r>
              <a:rPr lang="ru-RU" dirty="0" smtClean="0"/>
              <a:t>                               холодный, непогожий.</a:t>
            </a:r>
          </a:p>
          <a:p>
            <a:pPr>
              <a:buNone/>
            </a:pPr>
            <a:r>
              <a:rPr lang="ru-RU" dirty="0" smtClean="0"/>
              <a:t>                           2. Мрачный, хмурый.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7F7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717</TotalTime>
  <Words>679</Words>
  <Application>Microsoft Office PowerPoint</Application>
  <PresentationFormat>Экран (4:3)</PresentationFormat>
  <Paragraphs>160</Paragraphs>
  <Slides>27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Минутка чистописания</vt:lpstr>
      <vt:lpstr>Мозговой штурм Что? Где? Зачем?</vt:lpstr>
      <vt:lpstr>Слайд 5</vt:lpstr>
      <vt:lpstr>Тема: Правописание слов с непроизносимым согласным звуком в корне слова.</vt:lpstr>
      <vt:lpstr>Самостоятельная работа</vt:lpstr>
      <vt:lpstr>Проверь себя!</vt:lpstr>
      <vt:lpstr>Работа со словарём</vt:lpstr>
      <vt:lpstr>Вспомним!</vt:lpstr>
      <vt:lpstr>Слайд 11</vt:lpstr>
      <vt:lpstr>Работа в парах</vt:lpstr>
      <vt:lpstr>Взаимопроверка</vt:lpstr>
      <vt:lpstr> ФИЗМИНУТКА</vt:lpstr>
      <vt:lpstr>Тест</vt:lpstr>
      <vt:lpstr>Вопрос 2. Соотнесите близкие по смыслу слова.</vt:lpstr>
      <vt:lpstr>Вопрос 3. Укажи слово, в котором на месте пропуска не пишется буква Т.</vt:lpstr>
      <vt:lpstr>Слайд 18</vt:lpstr>
      <vt:lpstr>Проверь себя!</vt:lpstr>
      <vt:lpstr>Слайд 20</vt:lpstr>
      <vt:lpstr>Слайд 21</vt:lpstr>
      <vt:lpstr>Слайд 22</vt:lpstr>
      <vt:lpstr>Слайд 23</vt:lpstr>
      <vt:lpstr>Рефлексия</vt:lpstr>
      <vt:lpstr>Домашнее задание</vt:lpstr>
      <vt:lpstr>Слайд 26</vt:lpstr>
      <vt:lpstr>Слайд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www</cp:lastModifiedBy>
  <cp:revision>80</cp:revision>
  <dcterms:created xsi:type="dcterms:W3CDTF">2013-08-17T08:34:50Z</dcterms:created>
  <dcterms:modified xsi:type="dcterms:W3CDTF">2022-03-19T00:36:51Z</dcterms:modified>
</cp:coreProperties>
</file>