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6400" autoAdjust="0"/>
  </p:normalViewPr>
  <p:slideViewPr>
    <p:cSldViewPr>
      <p:cViewPr varScale="1">
        <p:scale>
          <a:sx n="101" d="100"/>
          <a:sy n="101" d="100"/>
        </p:scale>
        <p:origin x="-19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5564F0-A240-446A-8223-A676D2F327D0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F3EC83-B5EC-43B9-B562-61972AD31E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882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F3EC83-B5EC-43B9-B562-61972AD31EA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440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433248"/>
            <a:ext cx="6912768" cy="2931855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</a:rPr>
              <a:t>Способы и направления поддержки детской инициативы и самостоятельности в свободной деятельности</a:t>
            </a:r>
          </a:p>
          <a:p>
            <a:pPr algn="r"/>
            <a:endParaRPr lang="ru-RU" sz="2400" b="1" dirty="0" smtClean="0">
              <a:solidFill>
                <a:schemeClr val="tx2"/>
              </a:solidFill>
            </a:endParaRPr>
          </a:p>
          <a:p>
            <a:pPr algn="r"/>
            <a:endParaRPr lang="ru-RU" sz="2400" b="1" dirty="0">
              <a:solidFill>
                <a:schemeClr val="tx2"/>
              </a:solidFill>
            </a:endParaRP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    </a:t>
            </a:r>
          </a:p>
          <a:p>
            <a:pPr algn="r"/>
            <a:r>
              <a:rPr lang="ru-RU" sz="2000" b="1" dirty="0" smtClean="0">
                <a:solidFill>
                  <a:schemeClr val="tx1"/>
                </a:solidFill>
              </a:rPr>
              <a:t>  Воспитатель: </a:t>
            </a:r>
            <a:r>
              <a:rPr lang="ru-RU" sz="2000" b="1" dirty="0" err="1" smtClean="0">
                <a:solidFill>
                  <a:schemeClr val="tx1"/>
                </a:solidFill>
              </a:rPr>
              <a:t>Артонова</a:t>
            </a:r>
            <a:r>
              <a:rPr lang="ru-RU" sz="2000" b="1" dirty="0" smtClean="0">
                <a:solidFill>
                  <a:schemeClr val="tx1"/>
                </a:solidFill>
              </a:rPr>
              <a:t> Наталья </a:t>
            </a:r>
            <a:r>
              <a:rPr lang="ru-RU" sz="2000" b="1" dirty="0">
                <a:solidFill>
                  <a:schemeClr val="tx1"/>
                </a:solidFill>
              </a:rPr>
              <a:t>П</a:t>
            </a:r>
            <a:r>
              <a:rPr lang="ru-RU" sz="2000" b="1" dirty="0" smtClean="0">
                <a:solidFill>
                  <a:schemeClr val="tx1"/>
                </a:solidFill>
              </a:rPr>
              <a:t>етровна</a:t>
            </a:r>
            <a:endParaRPr lang="ru-RU" sz="2000" b="1" dirty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  <a:p>
            <a:endParaRPr lang="ru-RU" b="1" dirty="0" smtClean="0">
              <a:solidFill>
                <a:schemeClr val="tx2"/>
              </a:solidFill>
            </a:endParaRPr>
          </a:p>
          <a:p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202416"/>
            <a:ext cx="7488832" cy="316268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/>
                </a:solidFill>
              </a:rPr>
              <a:t/>
            </a:r>
            <a:br>
              <a:rPr lang="ru-RU" b="1" dirty="0" smtClean="0">
                <a:solidFill>
                  <a:schemeClr val="accent1"/>
                </a:solidFill>
              </a:rPr>
            </a:b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314450" y="325253"/>
            <a:ext cx="6065862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ДОШКОЛЬНАЯ ОБРАЗОВАТЕЛЬНАЯ ОРГАНИЗАЦИЯ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МУНИЦИПАЛЬНОЕ БЮДЖЕТНОЕ УЧРЕЖДЕНИЕ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«ДЕТСКИЙ САД ЧЫЛТЫЗАХ»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895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House\Desktop\Для детского сада\фото садик\IMG_20190214_1050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97301"/>
            <a:ext cx="2736303" cy="3232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House\Desktop\Для детского сада\фото садик\IMG_20190212_0857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1" y="3285478"/>
            <a:ext cx="241747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House\Desktop\Для детского сада\фото садик\IMG_20190212_0807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21159"/>
            <a:ext cx="2538282" cy="3195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7314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Для поддержки детской инициативы стараемся:</a:t>
            </a:r>
            <a:endParaRPr lang="ru-RU" sz="2400" u="sng" dirty="0"/>
          </a:p>
          <a:p>
            <a:r>
              <a:rPr lang="ru-RU" sz="2400" dirty="0"/>
              <a:t>-Предоставить детям самостоятельность во всем, что не представляет опасности для жизни и здоровья, помогая им реализовывать собственные замыслы;</a:t>
            </a:r>
          </a:p>
          <a:p>
            <a:r>
              <a:rPr lang="ru-RU" sz="2400" dirty="0"/>
              <a:t>-Отмечать и приветствовать даже минимальные успехи детей;</a:t>
            </a:r>
          </a:p>
          <a:p>
            <a:r>
              <a:rPr lang="ru-RU" sz="2400" dirty="0"/>
              <a:t>-Не критиковать результаты деятельности ребенка и его самого как личность;</a:t>
            </a:r>
          </a:p>
          <a:p>
            <a:r>
              <a:rPr lang="ru-RU" sz="2400" dirty="0"/>
              <a:t>-Формировать у детей привычку самостоятельно находить для себя интересные занятия;</a:t>
            </a:r>
          </a:p>
          <a:p>
            <a:r>
              <a:rPr lang="ru-RU" sz="2400" dirty="0"/>
              <a:t>-Содержать в открытом доступе различные атрибуты к развлечениям, играм, чтению, опытам.</a:t>
            </a:r>
          </a:p>
        </p:txBody>
      </p:sp>
    </p:spTree>
    <p:extLst>
      <p:ext uri="{BB962C8B-B14F-4D97-AF65-F5344CB8AC3E}">
        <p14:creationId xmlns:p14="http://schemas.microsoft.com/office/powerpoint/2010/main" val="3241184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use\Desktop\Для детского сада\фото садик\IMG_20190212_0902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538"/>
          <a:stretch/>
        </p:blipFill>
        <p:spPr bwMode="auto">
          <a:xfrm>
            <a:off x="899592" y="4149080"/>
            <a:ext cx="381836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House\Desktop\Для детского сада\фото садик\IMG_20190212_0803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5"/>
          <a:stretch/>
        </p:blipFill>
        <p:spPr bwMode="auto">
          <a:xfrm>
            <a:off x="5292080" y="369245"/>
            <a:ext cx="3096344" cy="3411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House\Desktop\Для детского сада\фото садик\IMG_20190212_07580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000"/>
          <a:stretch/>
        </p:blipFill>
        <p:spPr bwMode="auto">
          <a:xfrm>
            <a:off x="899592" y="305855"/>
            <a:ext cx="3085417" cy="3537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House\Desktop\Для детского сада\фото садик\IMG_20190212_1027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330"/>
          <a:stretch/>
        </p:blipFill>
        <p:spPr bwMode="auto">
          <a:xfrm>
            <a:off x="6093678" y="4224552"/>
            <a:ext cx="2294746" cy="2228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388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04664"/>
            <a:ext cx="633670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Воспитание самостоятельности и инициативы идет успешно тогда:</a:t>
            </a:r>
            <a:endParaRPr lang="ru-RU" sz="2800" dirty="0"/>
          </a:p>
          <a:p>
            <a:r>
              <a:rPr lang="ru-RU" sz="2800" dirty="0"/>
              <a:t>- когда взрослый активно побуждает детей к проявлению </a:t>
            </a:r>
            <a:r>
              <a:rPr lang="ru-RU" sz="2800" dirty="0" smtClean="0"/>
              <a:t>инициативы;</a:t>
            </a:r>
            <a:endParaRPr lang="ru-RU" sz="2800" dirty="0"/>
          </a:p>
          <a:p>
            <a:r>
              <a:rPr lang="ru-RU" sz="2800" dirty="0"/>
              <a:t>- учит их самостоятельному планированию предстоящей </a:t>
            </a:r>
            <a:r>
              <a:rPr lang="ru-RU" sz="2800" dirty="0" smtClean="0"/>
              <a:t>работы;</a:t>
            </a:r>
            <a:endParaRPr lang="ru-RU" sz="2800" dirty="0"/>
          </a:p>
          <a:p>
            <a:r>
              <a:rPr lang="ru-RU" sz="2800" dirty="0"/>
              <a:t>- развивает умение рассказывать о предстоящей работе, выделять ее цель, результат.</a:t>
            </a:r>
          </a:p>
        </p:txBody>
      </p:sp>
    </p:spTree>
    <p:extLst>
      <p:ext uri="{BB962C8B-B14F-4D97-AF65-F5344CB8AC3E}">
        <p14:creationId xmlns:p14="http://schemas.microsoft.com/office/powerpoint/2010/main" val="6319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404664"/>
            <a:ext cx="574238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Подводя итог можно сказать, что такие черты личности ребёнка как самостоятельность, инициативность, ответственность необходимо развивать на протяжении всего периода дошкольного возраста. Поэтому очень важно создавать в ДОУ условия и предоставлять достаточно времени для активной самостоятельной деятельности детей.</a:t>
            </a:r>
          </a:p>
        </p:txBody>
      </p:sp>
    </p:spTree>
    <p:extLst>
      <p:ext uri="{BB962C8B-B14F-4D97-AF65-F5344CB8AC3E}">
        <p14:creationId xmlns:p14="http://schemas.microsoft.com/office/powerpoint/2010/main" val="818848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70567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Слова педагога Шалвы </a:t>
            </a:r>
            <a:r>
              <a:rPr lang="ru-RU" sz="3200" dirty="0" err="1"/>
              <a:t>Амонашвили</a:t>
            </a:r>
            <a:r>
              <a:rPr lang="ru-RU" sz="3200" dirty="0"/>
              <a:t> как нельзя лучше свидетельствуют об этом:</a:t>
            </a:r>
          </a:p>
          <a:p>
            <a:r>
              <a:rPr lang="ru-RU" sz="3200" b="1" i="1" dirty="0">
                <a:solidFill>
                  <a:srgbClr val="00B0F0"/>
                </a:solidFill>
              </a:rPr>
              <a:t>«Если хочешь воспитать в детях самостоятельность, смелость ума, вселить в них радость сотворчества, то создай такие условия, чтобы искорки их мыслей образовывали царство мысли, дай им возможность почувствовать себя в нём властелином»</a:t>
            </a:r>
            <a:r>
              <a:rPr lang="ru-RU" sz="3200" dirty="0">
                <a:solidFill>
                  <a:srgbClr val="00B0F0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561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>
        <p:fade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2304256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Спасибо за внимание!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77954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675456"/>
            <a:ext cx="8305800" cy="4896544"/>
          </a:xfrm>
        </p:spPr>
        <p:txBody>
          <a:bodyPr/>
          <a:lstStyle/>
          <a:p>
            <a:r>
              <a:rPr lang="ru-RU" sz="3200" dirty="0">
                <a:effectLst/>
              </a:rPr>
              <a:t>В древней Индии говорили: </a:t>
            </a:r>
            <a:r>
              <a:rPr lang="ru-RU" sz="3200" i="1" dirty="0">
                <a:effectLst/>
              </a:rPr>
              <a:t>«До пяти лет ребёнок – ваш царь. С пяти до десяти – ваш слуга. С десяти до пятнадцати – ваш брат. А после – ваш друг или враг в зависимости от того, как вы его воспитали»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66977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548680"/>
            <a:ext cx="64807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/>
              <a:t>На этапе завершения дошкольного образования целевыми ориентирами, определёнными ФГОС, </a:t>
            </a:r>
            <a:r>
              <a:rPr lang="ru-RU" sz="2400" u="sng" dirty="0"/>
              <a:t>предусматриваются следующие возрастные характеристики возможности детей</a:t>
            </a:r>
            <a:r>
              <a:rPr lang="ru-RU" sz="2400" u="sng" dirty="0" smtClean="0"/>
              <a:t>:</a:t>
            </a:r>
          </a:p>
          <a:p>
            <a:pPr algn="ctr"/>
            <a:endParaRPr lang="ru-RU" sz="2400" u="sng" dirty="0"/>
          </a:p>
          <a:p>
            <a:pPr lvl="0"/>
            <a:r>
              <a:rPr lang="ru-RU" sz="2400" dirty="0" smtClean="0"/>
              <a:t>-проявляет </a:t>
            </a:r>
            <a:r>
              <a:rPr lang="ru-RU" sz="2400" dirty="0"/>
              <a:t>инициативу и самостоятельность в различных видах </a:t>
            </a:r>
            <a:r>
              <a:rPr lang="ru-RU" sz="2400" dirty="0" smtClean="0"/>
              <a:t>деятельности;</a:t>
            </a:r>
            <a:endParaRPr lang="ru-RU" sz="2400" dirty="0"/>
          </a:p>
          <a:p>
            <a:pPr lvl="0"/>
            <a:r>
              <a:rPr lang="ru-RU" sz="2400" dirty="0" smtClean="0"/>
              <a:t>-способен </a:t>
            </a:r>
            <a:r>
              <a:rPr lang="ru-RU" sz="2400" dirty="0"/>
              <a:t>выбирать себе род занятий, участников по совместной </a:t>
            </a:r>
            <a:r>
              <a:rPr lang="ru-RU" sz="2400" dirty="0" smtClean="0"/>
              <a:t>деятельности;</a:t>
            </a:r>
            <a:endParaRPr lang="ru-RU" sz="2400" dirty="0"/>
          </a:p>
          <a:p>
            <a:pPr lvl="0"/>
            <a:r>
              <a:rPr lang="ru-RU" sz="2400" dirty="0" smtClean="0"/>
              <a:t>-ребенок </a:t>
            </a:r>
            <a:r>
              <a:rPr lang="ru-RU" sz="2400" dirty="0"/>
              <a:t>способен к волевым </a:t>
            </a:r>
            <a:r>
              <a:rPr lang="ru-RU" sz="2400" dirty="0" smtClean="0"/>
              <a:t>усилиям,</a:t>
            </a:r>
            <a:endParaRPr lang="ru-RU" sz="2400" dirty="0"/>
          </a:p>
          <a:p>
            <a:pPr lvl="0"/>
            <a:r>
              <a:rPr lang="ru-RU" sz="2400" dirty="0"/>
              <a:t>пытается самостоятельно придумывать объяснения явлениям природы и поступкам </a:t>
            </a:r>
            <a:r>
              <a:rPr lang="ru-RU" sz="2400" dirty="0" smtClean="0"/>
              <a:t>людей;</a:t>
            </a:r>
            <a:endParaRPr lang="ru-RU" sz="2400" dirty="0"/>
          </a:p>
          <a:p>
            <a:pPr lvl="0"/>
            <a:r>
              <a:rPr lang="ru-RU" sz="2400" dirty="0" smtClean="0"/>
              <a:t>-способен </a:t>
            </a:r>
            <a:r>
              <a:rPr lang="ru-RU" sz="2400" dirty="0"/>
              <a:t>к принятию собственных решений.</a:t>
            </a:r>
          </a:p>
        </p:txBody>
      </p:sp>
    </p:spTree>
    <p:extLst>
      <p:ext uri="{BB962C8B-B14F-4D97-AF65-F5344CB8AC3E}">
        <p14:creationId xmlns:p14="http://schemas.microsoft.com/office/powerpoint/2010/main" val="29548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04664"/>
            <a:ext cx="581439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>
                <a:solidFill>
                  <a:srgbClr val="00B0F0"/>
                </a:solidFill>
              </a:rPr>
              <a:t>Инициатива</a:t>
            </a:r>
            <a:r>
              <a:rPr lang="ru-RU" sz="3200" dirty="0"/>
              <a:t> – активность в начинании, активность продвигать начинания, запускать новые дела, вовлекая туда окружающих людей.</a:t>
            </a:r>
          </a:p>
          <a:p>
            <a:r>
              <a:rPr lang="ru-RU" sz="3200" u="sng" dirty="0">
                <a:solidFill>
                  <a:srgbClr val="00B0F0"/>
                </a:solidFill>
              </a:rPr>
              <a:t>Инициативность</a:t>
            </a:r>
            <a:r>
              <a:rPr lang="ru-RU" sz="3200" dirty="0">
                <a:solidFill>
                  <a:srgbClr val="00B0F0"/>
                </a:solidFill>
              </a:rPr>
              <a:t> </a:t>
            </a:r>
            <a:r>
              <a:rPr lang="ru-RU" sz="3200" dirty="0"/>
              <a:t>– это внутреннее побуждение к чему-то новому, порыв к изменениям и движению.</a:t>
            </a:r>
          </a:p>
        </p:txBody>
      </p:sp>
    </p:spTree>
    <p:extLst>
      <p:ext uri="{BB962C8B-B14F-4D97-AF65-F5344CB8AC3E}">
        <p14:creationId xmlns:p14="http://schemas.microsoft.com/office/powerpoint/2010/main" val="324428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28092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B0F0"/>
                </a:solidFill>
              </a:rPr>
              <a:t>Самостоятельность ребенка </a:t>
            </a:r>
            <a:r>
              <a:rPr lang="ru-RU" sz="3200" dirty="0"/>
              <a:t>– это умение действовать по собственной инициативе, выполнять привычные дела без образца, помощи и контроля взрослых</a:t>
            </a:r>
            <a:r>
              <a:rPr lang="ru-RU" sz="3200" dirty="0" smtClean="0"/>
              <a:t>.</a:t>
            </a:r>
          </a:p>
          <a:p>
            <a:endParaRPr lang="ru-RU" sz="3200" dirty="0"/>
          </a:p>
          <a:p>
            <a:r>
              <a:rPr lang="ru-RU" sz="3200" dirty="0">
                <a:solidFill>
                  <a:srgbClr val="00B0F0"/>
                </a:solidFill>
              </a:rPr>
              <a:t>Самостоятельность</a:t>
            </a:r>
            <a:r>
              <a:rPr lang="ru-RU" sz="3200" dirty="0"/>
              <a:t> – постоянно развивающееся личностное качество, первоосновы которого закладываются в дошкольном возрасте.</a:t>
            </a:r>
          </a:p>
        </p:txBody>
      </p:sp>
    </p:spTree>
    <p:extLst>
      <p:ext uri="{BB962C8B-B14F-4D97-AF65-F5344CB8AC3E}">
        <p14:creationId xmlns:p14="http://schemas.microsoft.com/office/powerpoint/2010/main" val="2371025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8064896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дошкольном возрасте инициативность связана с проявлением любознательности, пытливости ума, изобретательностью. Инициативного ребенка отличает содержательность интересов. Как говорилось выше, проявляется инициативность во всех видах деятельности, но ярче всего – в игре.</a:t>
            </a:r>
          </a:p>
          <a:p>
            <a:r>
              <a:rPr lang="ru-RU" sz="2400" dirty="0"/>
              <a:t>Значит, чем выше уровень развития инициативы, тем разнообразнее игровая деятельность, а, следовательно, и динамичнее развитие личности</a:t>
            </a:r>
            <a:r>
              <a:rPr lang="ru-RU" sz="2400" dirty="0" smtClean="0"/>
              <a:t>.</a:t>
            </a:r>
            <a:r>
              <a:rPr lang="ru-RU" sz="2400" dirty="0"/>
              <a:t> Для полноценного развития ребенку-дошкольнику необходима самодеятельная, спонтанная игра, возникающая и развивающаяся по его собственной инициативе. Главная задача воспитателя при этом вовремя ее отметить и поддержать. Предлагая свои идеи, каждый ребенок ждет, чтобы его услышали, проявили интерес, поддержали.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6519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ouse\Desktop\Для детского сада\фото садик\IMG_20190212_0949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442945"/>
            <a:ext cx="2880319" cy="3538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House\Desktop\Для детского сада\фото садик\IMG_20190212_093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9865" y="3356992"/>
            <a:ext cx="280831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C:\Users\House\Desktop\Для детского сада\фото садик\IMG_20190212_0822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177" y="442944"/>
            <a:ext cx="3024336" cy="3470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2808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74344"/>
            <a:ext cx="79928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Развитие самостоятельности предусматривает несколько ступеней:</a:t>
            </a:r>
          </a:p>
          <a:p>
            <a:r>
              <a:rPr lang="ru-RU" sz="2400" b="1" dirty="0">
                <a:solidFill>
                  <a:srgbClr val="00B0F0"/>
                </a:solidFill>
              </a:rPr>
              <a:t>Первая ступень</a:t>
            </a:r>
            <a:r>
              <a:rPr lang="ru-RU" sz="2400" dirty="0"/>
              <a:t> – когда ребенок действует в обычных для него условиях, в которых вырабатывались основные привычки, без напоминания и помощи взрослых (моем руки до и после еды; говорим </a:t>
            </a:r>
            <a:r>
              <a:rPr lang="ru-RU" sz="2400" i="1" dirty="0"/>
              <a:t>«здравствуйте»</a:t>
            </a:r>
            <a:r>
              <a:rPr lang="ru-RU" sz="2400" dirty="0"/>
              <a:t>, </a:t>
            </a:r>
            <a:r>
              <a:rPr lang="ru-RU" sz="2400" i="1" dirty="0"/>
              <a:t>«до свидания»</a:t>
            </a:r>
            <a:r>
              <a:rPr lang="ru-RU" sz="2400" dirty="0"/>
              <a:t>, </a:t>
            </a:r>
            <a:r>
              <a:rPr lang="ru-RU" sz="2400" i="1" dirty="0"/>
              <a:t>«спасибо»</a:t>
            </a:r>
            <a:r>
              <a:rPr lang="ru-RU" sz="2400" dirty="0"/>
              <a:t>, </a:t>
            </a:r>
            <a:r>
              <a:rPr lang="ru-RU" sz="2400" i="1" dirty="0"/>
              <a:t>«пожалуйста»</a:t>
            </a:r>
            <a:r>
              <a:rPr lang="ru-RU" sz="2400" dirty="0"/>
              <a:t>; убирать игрушки на место; наводить порядок в комнате и т. д.).</a:t>
            </a:r>
          </a:p>
          <a:p>
            <a:r>
              <a:rPr lang="ru-RU" sz="2400" b="1" dirty="0">
                <a:solidFill>
                  <a:srgbClr val="00B0F0"/>
                </a:solidFill>
              </a:rPr>
              <a:t>Вторая ступень</a:t>
            </a:r>
            <a:r>
              <a:rPr lang="ru-RU" sz="2400" dirty="0"/>
              <a:t> – ребенок самостоятельно использует привычные способы действия в новых, необычных, но близких и однородных ситуациях </a:t>
            </a:r>
            <a:r>
              <a:rPr lang="ru-RU" sz="2400" i="1" dirty="0"/>
              <a:t>(навести порядок в группе; подмести пол у бабушки и т. д.)</a:t>
            </a:r>
            <a:r>
              <a:rPr lang="ru-RU" sz="2400" dirty="0"/>
              <a:t>.</a:t>
            </a:r>
          </a:p>
          <a:p>
            <a:r>
              <a:rPr lang="ru-RU" sz="2400" b="1" dirty="0">
                <a:solidFill>
                  <a:srgbClr val="00B0F0"/>
                </a:solidFill>
              </a:rPr>
              <a:t>Третья ступень</a:t>
            </a:r>
            <a:r>
              <a:rPr lang="ru-RU" sz="2400" dirty="0"/>
              <a:t> – возможен далекий перенос. Правила освоены, и ребенок ими пользуется в любой ситуации.</a:t>
            </a:r>
          </a:p>
        </p:txBody>
      </p:sp>
    </p:spTree>
    <p:extLst>
      <p:ext uri="{BB962C8B-B14F-4D97-AF65-F5344CB8AC3E}">
        <p14:creationId xmlns:p14="http://schemas.microsoft.com/office/powerpoint/2010/main" val="416099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76672"/>
            <a:ext cx="763284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u="sng" dirty="0"/>
              <a:t>Характерные черты развитой самостоятельности:</a:t>
            </a:r>
          </a:p>
          <a:p>
            <a:r>
              <a:rPr lang="ru-RU" sz="2400" dirty="0">
                <a:solidFill>
                  <a:srgbClr val="00B0F0"/>
                </a:solidFill>
              </a:rPr>
              <a:t>а) </a:t>
            </a:r>
            <a:r>
              <a:rPr lang="ru-RU" sz="2400" dirty="0"/>
              <a:t>умение выполнять работу по собственной инициативе, замечать необходимость тех или иных действий </a:t>
            </a:r>
            <a:r>
              <a:rPr lang="ru-RU" sz="2400" i="1" dirty="0"/>
              <a:t>(полить цветы, если земля сухая; увидев беспорядок, устранить его)</a:t>
            </a:r>
            <a:r>
              <a:rPr lang="ru-RU" sz="2400" dirty="0"/>
              <a:t>;</a:t>
            </a:r>
          </a:p>
          <a:p>
            <a:r>
              <a:rPr lang="ru-RU" sz="2400" dirty="0">
                <a:solidFill>
                  <a:srgbClr val="00B0F0"/>
                </a:solidFill>
              </a:rPr>
              <a:t>б) </a:t>
            </a:r>
            <a:r>
              <a:rPr lang="ru-RU" sz="2400" dirty="0"/>
              <a:t>умение выполнять работу без посторонней помощи, без постоянного контроля взрослого;</a:t>
            </a:r>
          </a:p>
          <a:p>
            <a:r>
              <a:rPr lang="ru-RU" sz="2400" dirty="0">
                <a:solidFill>
                  <a:srgbClr val="00B0F0"/>
                </a:solidFill>
              </a:rPr>
              <a:t>в) </a:t>
            </a:r>
            <a:r>
              <a:rPr lang="ru-RU" sz="2400" dirty="0"/>
              <a:t>сознательность действий, наличие элементарного планирования </a:t>
            </a:r>
            <a:r>
              <a:rPr lang="ru-RU" sz="2400" i="1" dirty="0"/>
              <a:t>(умение понять цель работы, предвидеть ее результат)</a:t>
            </a:r>
            <a:r>
              <a:rPr lang="ru-RU" sz="2400" dirty="0"/>
              <a:t>;</a:t>
            </a:r>
          </a:p>
          <a:p>
            <a:r>
              <a:rPr lang="ru-RU" sz="2400" dirty="0">
                <a:solidFill>
                  <a:srgbClr val="00B0F0"/>
                </a:solidFill>
              </a:rPr>
              <a:t>г) </a:t>
            </a:r>
            <a:r>
              <a:rPr lang="ru-RU" sz="2400" dirty="0"/>
              <a:t>умение давать достаточно адекватную оценку своей работе, осуществлять элементарный самоконтроль;</a:t>
            </a:r>
          </a:p>
          <a:p>
            <a:r>
              <a:rPr lang="ru-RU" sz="2400" dirty="0">
                <a:solidFill>
                  <a:srgbClr val="00B0F0"/>
                </a:solidFill>
              </a:rPr>
              <a:t>д) </a:t>
            </a:r>
            <a:r>
              <a:rPr lang="ru-RU" sz="2400" dirty="0"/>
              <a:t>умение переносить известные способы действия в новые условия.</a:t>
            </a:r>
          </a:p>
        </p:txBody>
      </p:sp>
    </p:spTree>
    <p:extLst>
      <p:ext uri="{BB962C8B-B14F-4D97-AF65-F5344CB8AC3E}">
        <p14:creationId xmlns:p14="http://schemas.microsoft.com/office/powerpoint/2010/main" val="2380933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152</TotalTime>
  <Words>377</Words>
  <Application>Microsoft Office PowerPoint</Application>
  <PresentationFormat>Экран (4:3)</PresentationFormat>
  <Paragraphs>81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Бумажная</vt:lpstr>
      <vt:lpstr> </vt:lpstr>
      <vt:lpstr>В древней Индии говорили: «До пяти лет ребёнок – ваш царь. С пяти до десяти – ваш слуга. С десяти до пятнадцати – ваш брат. А после – ваш друг или враг в зависимости от того, как вы его воспитали»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House</dc:creator>
  <cp:lastModifiedBy>House</cp:lastModifiedBy>
  <cp:revision>14</cp:revision>
  <dcterms:created xsi:type="dcterms:W3CDTF">2021-08-20T06:07:13Z</dcterms:created>
  <dcterms:modified xsi:type="dcterms:W3CDTF">2021-12-17T14:25:00Z</dcterms:modified>
</cp:coreProperties>
</file>