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72" r:id="rId21"/>
    <p:sldId id="273" r:id="rId22"/>
    <p:sldId id="274" r:id="rId23"/>
    <p:sldId id="277" r:id="rId24"/>
    <p:sldId id="275" r:id="rId25"/>
    <p:sldId id="276" r:id="rId26"/>
    <p:sldId id="278" r:id="rId27"/>
    <p:sldId id="27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99" autoAdjust="0"/>
  </p:normalViewPr>
  <p:slideViewPr>
    <p:cSldViewPr>
      <p:cViewPr varScale="1">
        <p:scale>
          <a:sx n="85" d="100"/>
          <a:sy n="85" d="100"/>
        </p:scale>
        <p:origin x="-93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29.jpeg"/><Relationship Id="rId7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gif"/><Relationship Id="rId3" Type="http://schemas.openxmlformats.org/officeDocument/2006/relationships/image" Target="../media/image54.jpeg"/><Relationship Id="rId7" Type="http://schemas.openxmlformats.org/officeDocument/2006/relationships/image" Target="../media/image29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9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5500702"/>
            <a:ext cx="5786446" cy="1101248"/>
          </a:xfrm>
        </p:spPr>
        <p:txBody>
          <a:bodyPr/>
          <a:lstStyle/>
          <a:p>
            <a:r>
              <a:rPr lang="ru-RU" dirty="0" smtClean="0"/>
              <a:t>Автор: Журавлева Н.Ю., учитель начальных классов МОБУ СОШ №1 ЛГО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214290"/>
            <a:ext cx="8286808" cy="5026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«Поле чудес»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сказочной повести  А.Волкова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«Волшебник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Изумрудного города»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(второе занятие)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8" name="Picture 2" descr="https://v3toys.ru/kiwi-public-data/Kiwi_Img/582a9cb847a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2428892" cy="3282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39000" cy="642918"/>
          </a:xfrm>
        </p:spPr>
        <p:txBody>
          <a:bodyPr>
            <a:norm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21. Чем они вооружились?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571480"/>
            <a:ext cx="8072462" cy="192882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i="1" dirty="0" smtClean="0"/>
              <a:t>  Ответ: Кто кастрюлей, кто сковородником, кто цветочным горшком, а некоторые громко хлопали детскими хлопушками.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285992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22. Кто выручил путников на этот раз?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429000"/>
            <a:ext cx="66527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Лев. Он громко рявкнул </a:t>
            </a:r>
          </a:p>
          <a:p>
            <a:r>
              <a:rPr lang="ru-RU" sz="3200" i="1" dirty="0" smtClean="0"/>
              <a:t>и </a:t>
            </a:r>
            <a:r>
              <a:rPr lang="ru-RU" sz="3200" i="1" dirty="0" err="1" smtClean="0"/>
              <a:t>Мигуны</a:t>
            </a:r>
            <a:r>
              <a:rPr lang="ru-RU" sz="3200" i="1" dirty="0" smtClean="0"/>
              <a:t> разбежались.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429132"/>
            <a:ext cx="80010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23. Каким последним волшебным средством воспользовалась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Бастинда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273225"/>
            <a:ext cx="5315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Золотой Шапкой.</a:t>
            </a:r>
            <a:endParaRPr lang="ru-RU" sz="3200" i="1" dirty="0"/>
          </a:p>
        </p:txBody>
      </p:sp>
      <p:pic>
        <p:nvPicPr>
          <p:cNvPr id="28674" name="Picture 2" descr="https://vignette.wikia.nocookie.net/izumgorod/images/7/73/Zolotaya_Shapka_VL.png/revision/latest?cb=20170426133918&amp;path-prefix=ru"/>
          <p:cNvPicPr>
            <a:picLocks noChangeAspect="1" noChangeArrowheads="1"/>
          </p:cNvPicPr>
          <p:nvPr/>
        </p:nvPicPr>
        <p:blipFill>
          <a:blip r:embed="rId2"/>
          <a:srcRect l="5823" t="15000" b="6667"/>
          <a:stretch>
            <a:fillRect/>
          </a:stretch>
        </p:blipFill>
        <p:spPr bwMode="auto">
          <a:xfrm>
            <a:off x="6429388" y="3286124"/>
            <a:ext cx="2500330" cy="2431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72390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24. В чём заключалось волшебство Золотой Шапки?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214422"/>
            <a:ext cx="8072462" cy="1643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Ответ: Владелец Шапки мог вызвать племя Летучих Обезьян и заставить их выполнить любое приказание.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714620"/>
            <a:ext cx="8643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25. Сколько раз можно было вызывать Летучих Обезьян?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929066"/>
            <a:ext cx="27254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Три.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429132"/>
            <a:ext cx="8001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26. Что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Бастинда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приказала сделать Летучим Обезьянам?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5643578"/>
            <a:ext cx="80010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Уничтожить всех путников, кроме Льва.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72390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27. Для чего нужен был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Бастинде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Лев?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142984"/>
            <a:ext cx="8072462" cy="92869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i="1" dirty="0" smtClean="0"/>
              <a:t>  Ответ: Она будет запрягать Льва в свою коляску.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000240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28. Что Обезьяны сделали с Железным Дровосеком?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357562"/>
            <a:ext cx="6237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Бросили его в ущелье.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000504"/>
            <a:ext cx="8001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29. Что Обезьяны сделали со Страшилой?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288340"/>
            <a:ext cx="67329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Они выпотрошили его, </a:t>
            </a:r>
          </a:p>
          <a:p>
            <a:r>
              <a:rPr lang="ru-RU" sz="3200" i="1" dirty="0" smtClean="0"/>
              <a:t>а одежду забросили на верхушку </a:t>
            </a:r>
          </a:p>
          <a:p>
            <a:r>
              <a:rPr lang="ru-RU" sz="3200" i="1" dirty="0" smtClean="0"/>
              <a:t>высокой горы.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72390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30. Почему Обезьяны не тронули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071546"/>
            <a:ext cx="4643470" cy="100013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200" i="1" dirty="0" smtClean="0"/>
              <a:t>  Ответ: На ней были серебряные башмачки.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000240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31. Что решила сделать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Бастинда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с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86124"/>
            <a:ext cx="62007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Она решила держать </a:t>
            </a:r>
          </a:p>
          <a:p>
            <a:r>
              <a:rPr lang="ru-RU" sz="3200" i="1" dirty="0" err="1" smtClean="0"/>
              <a:t>Элли</a:t>
            </a:r>
            <a:r>
              <a:rPr lang="ru-RU" sz="3200" i="1" dirty="0" smtClean="0"/>
              <a:t> в рабстве.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572008"/>
            <a:ext cx="8001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32. Чего больше всего боялась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Бастинда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929330"/>
            <a:ext cx="54938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Темноты и воды.</a:t>
            </a:r>
            <a:endParaRPr lang="ru-RU" sz="3200" i="1" dirty="0"/>
          </a:p>
        </p:txBody>
      </p:sp>
      <p:pic>
        <p:nvPicPr>
          <p:cNvPr id="2050" name="Picture 2" descr="https://shkolnaiapora.ru/wp-content/uploads/2019/01/%D0%9B%D0%B5%D1%82%D1%83%D1%87%D0%B8%D0%B5-%D0%BE%D0%B1%D0%B5%D0%B7%D1%8C%D1%8F%D0%BD%D1%8B.jpg"/>
          <p:cNvPicPr>
            <a:picLocks noChangeAspect="1" noChangeArrowheads="1"/>
          </p:cNvPicPr>
          <p:nvPr/>
        </p:nvPicPr>
        <p:blipFill>
          <a:blip r:embed="rId2"/>
          <a:srcRect l="3689" t="3704" r="4089" b="7407"/>
          <a:stretch>
            <a:fillRect/>
          </a:stretch>
        </p:blipFill>
        <p:spPr bwMode="auto">
          <a:xfrm>
            <a:off x="4572000" y="428604"/>
            <a:ext cx="3571900" cy="1714512"/>
          </a:xfrm>
          <a:prstGeom prst="rect">
            <a:avLst/>
          </a:prstGeom>
          <a:noFill/>
        </p:spPr>
      </p:pic>
      <p:pic>
        <p:nvPicPr>
          <p:cNvPr id="15362" name="Picture 2" descr="http://sungir.ru/wp-content/gallery/volkov/volshebnik_izumrudnogo_goroda/img0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929066"/>
            <a:ext cx="2714644" cy="27417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72390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33. Удалось ли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Бастинде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запрячь Льва в коляску?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142984"/>
            <a:ext cx="3214710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  Ответ: Нет.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71612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34. Как волшебница наказала Льва?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714620"/>
            <a:ext cx="6106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Не давала Льву есть.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143248"/>
            <a:ext cx="84296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35. Почему Лев не умирал с голоду и был силён и крепок?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429132"/>
            <a:ext cx="5003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Каждую ночь </a:t>
            </a:r>
          </a:p>
          <a:p>
            <a:r>
              <a:rPr lang="ru-RU" sz="3200" i="1" dirty="0" err="1" smtClean="0"/>
              <a:t>Элли</a:t>
            </a:r>
            <a:r>
              <a:rPr lang="ru-RU" sz="3200" i="1" dirty="0" smtClean="0"/>
              <a:t> приносила Льву </a:t>
            </a:r>
          </a:p>
          <a:p>
            <a:r>
              <a:rPr lang="ru-RU" sz="3200" i="1" dirty="0" smtClean="0"/>
              <a:t>и </a:t>
            </a:r>
            <a:r>
              <a:rPr lang="ru-RU" sz="3200" i="1" dirty="0" err="1" smtClean="0"/>
              <a:t>Тотошке</a:t>
            </a:r>
            <a:r>
              <a:rPr lang="ru-RU" sz="3200" i="1" dirty="0" smtClean="0"/>
              <a:t> еду и питьё.</a:t>
            </a:r>
            <a:endParaRPr lang="ru-RU" sz="3200" i="1" dirty="0"/>
          </a:p>
        </p:txBody>
      </p:sp>
      <p:pic>
        <p:nvPicPr>
          <p:cNvPr id="1026" name="Picture 2" descr="http://skazkivolkova.ru/images/big/1_066.jpg"/>
          <p:cNvPicPr>
            <a:picLocks noChangeAspect="1" noChangeArrowheads="1"/>
          </p:cNvPicPr>
          <p:nvPr/>
        </p:nvPicPr>
        <p:blipFill>
          <a:blip r:embed="rId2"/>
          <a:srcRect t="13158"/>
          <a:stretch>
            <a:fillRect/>
          </a:stretch>
        </p:blipFill>
        <p:spPr bwMode="auto">
          <a:xfrm>
            <a:off x="4929190" y="4500570"/>
            <a:ext cx="4071966" cy="2261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36. О чём узнала кухарка, подслушав ворчание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Бастинды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357298"/>
            <a:ext cx="8501122" cy="50006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200" i="1" dirty="0" smtClean="0"/>
              <a:t>  Ответ: </a:t>
            </a:r>
            <a:r>
              <a:rPr lang="ru-RU" sz="3200" i="1" dirty="0" err="1" smtClean="0"/>
              <a:t>Бастинда</a:t>
            </a:r>
            <a:r>
              <a:rPr lang="ru-RU" sz="3200" i="1" dirty="0" smtClean="0"/>
              <a:t> исчерпала все свои волшебства.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785926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37. К чему должна была подготовить слуг кухарка?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000372"/>
            <a:ext cx="8254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К восстанию против </a:t>
            </a:r>
            <a:r>
              <a:rPr lang="ru-RU" sz="3200" i="1" dirty="0" err="1" smtClean="0"/>
              <a:t>Бастинды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500438"/>
            <a:ext cx="43576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38. Что хотели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сделать слуги?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714884"/>
            <a:ext cx="42862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Захватить волшебницу и лишить её свободы и власти.</a:t>
            </a:r>
            <a:endParaRPr lang="ru-RU" sz="3200" i="1" dirty="0"/>
          </a:p>
        </p:txBody>
      </p:sp>
      <p:pic>
        <p:nvPicPr>
          <p:cNvPr id="9218" name="Picture 2" descr="http://skazkivolkova.ru/images/big/1_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714752"/>
            <a:ext cx="4807425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0108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39. Какой случай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привёл к неожиданной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гибели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Бастинды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643050"/>
            <a:ext cx="5786478" cy="221457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200" i="1" dirty="0" smtClean="0"/>
              <a:t>   Ответ: </a:t>
            </a:r>
            <a:r>
              <a:rPr lang="ru-RU" sz="3200" i="1" dirty="0" err="1" smtClean="0"/>
              <a:t>Бастинда</a:t>
            </a:r>
            <a:r>
              <a:rPr lang="ru-RU" sz="3200" i="1" dirty="0" smtClean="0"/>
              <a:t> хитростью забрала один башмачок у </a:t>
            </a:r>
            <a:r>
              <a:rPr lang="ru-RU" sz="3200" i="1" dirty="0" err="1" smtClean="0"/>
              <a:t>Элли</a:t>
            </a:r>
            <a:r>
              <a:rPr lang="ru-RU" sz="3200" i="1" dirty="0" smtClean="0"/>
              <a:t>.      Девочка была вне себя от горя и гнева. Она окатила водой  волшебницу с головы до ног. </a:t>
            </a:r>
            <a:r>
              <a:rPr lang="ru-RU" sz="3200" i="1" dirty="0" err="1" smtClean="0"/>
              <a:t>Бастинда</a:t>
            </a:r>
            <a:r>
              <a:rPr lang="ru-RU" sz="3200" i="1" dirty="0" smtClean="0"/>
              <a:t> растаяла.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714752"/>
            <a:ext cx="885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40. Сколько лет волшебница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не прикасалась к воде?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929198"/>
            <a:ext cx="4721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Пятьсот лет.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429264"/>
            <a:ext cx="871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41. Как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Мигуны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прозвали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072206"/>
            <a:ext cx="8143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Фея Спасительной Воды.</a:t>
            </a:r>
            <a:endParaRPr lang="ru-RU" sz="3200" i="1" dirty="0"/>
          </a:p>
        </p:txBody>
      </p:sp>
      <p:pic>
        <p:nvPicPr>
          <p:cNvPr id="9" name="Picture 4" descr="https://shkolnaiapora.ru/wp-content/uploads/2019/01/%D0%93%D0%B8%D0%B1%D0%B5%D0%BB%D1%8C-%D0%91%D0%B0%D1%81%D1%82%D0%B8%D0%BD%D0%B4%D1%8B.jpg"/>
          <p:cNvPicPr>
            <a:picLocks noChangeAspect="1" noChangeArrowheads="1"/>
          </p:cNvPicPr>
          <p:nvPr/>
        </p:nvPicPr>
        <p:blipFill>
          <a:blip r:embed="rId2"/>
          <a:srcRect l="4062" t="4166" b="4167"/>
          <a:stretch>
            <a:fillRect/>
          </a:stretch>
        </p:blipFill>
        <p:spPr bwMode="auto">
          <a:xfrm>
            <a:off x="5548879" y="0"/>
            <a:ext cx="2602959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46"/>
            <a:ext cx="81439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42. Что стало со Страшилой и Железным Дровосеком после смерти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Бастинды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857364"/>
            <a:ext cx="8358246" cy="135732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i="1" dirty="0" smtClean="0"/>
              <a:t>    Ответ: </a:t>
            </a:r>
            <a:r>
              <a:rPr lang="ru-RU" sz="3200" i="1" dirty="0" err="1" smtClean="0"/>
              <a:t>Элли</a:t>
            </a:r>
            <a:r>
              <a:rPr lang="ru-RU" sz="3200" i="1" dirty="0" smtClean="0"/>
              <a:t>, </a:t>
            </a:r>
            <a:r>
              <a:rPr lang="ru-RU" sz="3200" i="1" dirty="0" err="1" smtClean="0"/>
              <a:t>Тотошка</a:t>
            </a:r>
            <a:r>
              <a:rPr lang="ru-RU" sz="3200" i="1" dirty="0" smtClean="0"/>
              <a:t>, Лев и </a:t>
            </a:r>
            <a:r>
              <a:rPr lang="ru-RU" sz="3200" i="1" dirty="0" err="1" smtClean="0"/>
              <a:t>Мигуны</a:t>
            </a:r>
            <a:r>
              <a:rPr lang="ru-RU" sz="3200" i="1" dirty="0" smtClean="0"/>
              <a:t> нашли останки Страшилы и Железного Дровосека и восстановили их.</a:t>
            </a:r>
            <a:endParaRPr lang="ru-RU" sz="3200" i="1" dirty="0"/>
          </a:p>
        </p:txBody>
      </p:sp>
      <p:pic>
        <p:nvPicPr>
          <p:cNvPr id="36866" name="Picture 2" descr="https://libmir.com/i/43/305143/ii12_047.png"/>
          <p:cNvPicPr>
            <a:picLocks noChangeAspect="1" noChangeArrowheads="1"/>
          </p:cNvPicPr>
          <p:nvPr/>
        </p:nvPicPr>
        <p:blipFill>
          <a:blip r:embed="rId2"/>
          <a:srcRect l="4838"/>
          <a:stretch>
            <a:fillRect/>
          </a:stretch>
        </p:blipFill>
        <p:spPr bwMode="auto">
          <a:xfrm>
            <a:off x="0" y="3286124"/>
            <a:ext cx="4357686" cy="3071834"/>
          </a:xfrm>
          <a:prstGeom prst="rect">
            <a:avLst/>
          </a:prstGeom>
          <a:noFill/>
        </p:spPr>
      </p:pic>
      <p:pic>
        <p:nvPicPr>
          <p:cNvPr id="36868" name="Picture 4" descr="https://shkolnaiapora.ru/wp-content/uploads/2019/01/%D0%92%D0%BE%D1%81%D1%81%D1%82%D0%B0%D0%BD%D0%BE%D0%B2%D0%BB%D0%B5%D0%BD%D0%B8%D0%B5-%D0%B6%D0%B5%D0%BB%D0%B5%D0%B7%D0%BD%D0%BE%D0%B3%D0%BE-%D1%87%D0%B5%D0%BB%D0%BE%D0%B2%D0%B5%D0%BA%D0%B0.jpg"/>
          <p:cNvPicPr>
            <a:picLocks noChangeAspect="1" noChangeArrowheads="1"/>
          </p:cNvPicPr>
          <p:nvPr/>
        </p:nvPicPr>
        <p:blipFill>
          <a:blip r:embed="rId3"/>
          <a:srcRect l="2500" t="4532" r="2999" b="2567"/>
          <a:stretch>
            <a:fillRect/>
          </a:stretch>
        </p:blipFill>
        <p:spPr bwMode="auto">
          <a:xfrm>
            <a:off x="4429124" y="3286124"/>
            <a:ext cx="4572032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8786842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43. Что предложили Железному Дровосеку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Мигуны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285860"/>
            <a:ext cx="8215370" cy="64294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i="1" dirty="0" smtClean="0"/>
              <a:t>  Ответ: Стать правителем их страны.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785926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44. Что случилось с путниками по дороге в Изумрудный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город?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786190"/>
            <a:ext cx="5317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Они заблудились.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286256"/>
            <a:ext cx="83582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45. К кому за помощью обратилась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72140"/>
            <a:ext cx="59293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К королеве полевых </a:t>
            </a:r>
          </a:p>
          <a:p>
            <a:r>
              <a:rPr lang="ru-RU" sz="3200" i="1" dirty="0" smtClean="0"/>
              <a:t>мышей.</a:t>
            </a:r>
            <a:endParaRPr lang="ru-RU" sz="3200" i="1" dirty="0"/>
          </a:p>
        </p:txBody>
      </p:sp>
      <p:pic>
        <p:nvPicPr>
          <p:cNvPr id="39938" name="Picture 2" descr="http://skazkivolkova.ru/images/big/2_078.jpg"/>
          <p:cNvPicPr>
            <a:picLocks noChangeAspect="1" noChangeArrowheads="1"/>
          </p:cNvPicPr>
          <p:nvPr/>
        </p:nvPicPr>
        <p:blipFill>
          <a:blip r:embed="rId2"/>
          <a:srcRect l="6463" b="10803"/>
          <a:stretch>
            <a:fillRect/>
          </a:stretch>
        </p:blipFill>
        <p:spPr bwMode="auto">
          <a:xfrm>
            <a:off x="6286512" y="3143248"/>
            <a:ext cx="2753852" cy="3555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72390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46. Какую тайну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Рамина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открыла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14422"/>
            <a:ext cx="8786874" cy="14287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i="1" dirty="0" smtClean="0"/>
              <a:t>  Ответ: Тайну Золотой Шапки. Владельцу Золотой Шапки послушно служат Летучие Обезьяны.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643182"/>
            <a:ext cx="47863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47. Как путники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вернулись в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Изумрудный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город?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214950"/>
            <a:ext cx="45688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Их перенесли </a:t>
            </a:r>
          </a:p>
          <a:p>
            <a:r>
              <a:rPr lang="ru-RU" sz="3200" i="1" dirty="0" smtClean="0"/>
              <a:t>Летучие Обезьяны.</a:t>
            </a:r>
            <a:endParaRPr lang="ru-RU" sz="3200" i="1" dirty="0"/>
          </a:p>
        </p:txBody>
      </p:sp>
      <p:pic>
        <p:nvPicPr>
          <p:cNvPr id="38914" name="Picture 2" descr="http://sungir.ru/wp-content/gallery/volkov/volshebnik_izumrudnogo_goroda/img05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240128"/>
            <a:ext cx="3786214" cy="4403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8215370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softRound"/>
              <a:contourClr>
                <a:srgbClr val="DDDDDD"/>
              </a:contourClr>
            </a:sp3d>
          </a:bodyPr>
          <a:lstStyle/>
          <a:p>
            <a:pPr algn="ctr"/>
            <a:r>
              <a:rPr lang="ru-RU" sz="6600" b="1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Отборочный тур</a:t>
            </a:r>
            <a:endParaRPr lang="ru-RU" sz="4800" b="1" cap="none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3600" b="1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(до главы «Разоблачение Великого и Ужасного»)</a:t>
            </a:r>
            <a:endParaRPr lang="ru-RU" sz="3600" b="1" cap="none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643578"/>
            <a:ext cx="471462" cy="81215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6626" name="Picture 2" descr="https://nemaloknig.com/picimg/144/1447/14470/144701/i_0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357430"/>
            <a:ext cx="3110197" cy="4229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115196" cy="61436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  <a:sp3d>
            <a:bevelT prst="relaxedInset"/>
          </a:sp3d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ПОЛЕ ЧУДЕС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endParaRPr lang="ru-RU" sz="8000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051" name="Picture 3" descr="https://i.pinimg.com/736x/21/4a/06/214a06b90b75bd82989fc37d061aaab5--the-emerald-emerald-ci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143116"/>
            <a:ext cx="5541549" cy="3879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дминистратор\Desktop\Krasnyie-pechatnyie-bukvyi\bukva-t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143380"/>
            <a:ext cx="1071570" cy="1428760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Krasnyie-pechatnyie-bukvyi\bukva-r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4071942"/>
            <a:ext cx="1000132" cy="1428760"/>
          </a:xfrm>
          <a:prstGeom prst="rect">
            <a:avLst/>
          </a:prstGeom>
          <a:noFill/>
        </p:spPr>
      </p:pic>
      <p:pic>
        <p:nvPicPr>
          <p:cNvPr id="11" name="Picture 7" descr="C:\Users\Администратор\Desktop\Krasnyie-pechatnyie-bukvyi\bukva-y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4071942"/>
            <a:ext cx="1000132" cy="1500198"/>
          </a:xfrm>
          <a:prstGeom prst="rect">
            <a:avLst/>
          </a:prstGeom>
          <a:noFill/>
        </p:spPr>
      </p:pic>
      <p:pic>
        <p:nvPicPr>
          <p:cNvPr id="10" name="Picture 6" descr="C:\Users\Администратор\Desktop\Krasnyie-pechatnyie-bukvyi\bukva-yi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071942"/>
            <a:ext cx="1000131" cy="1428760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esktop\Krasnyie-pechatnyie-bukvyi\bukva-n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4071942"/>
            <a:ext cx="1000131" cy="1428760"/>
          </a:xfrm>
          <a:prstGeom prst="rect">
            <a:avLst/>
          </a:prstGeom>
          <a:noFill/>
        </p:spPr>
      </p:pic>
      <p:pic>
        <p:nvPicPr>
          <p:cNvPr id="4" name="Picture 4" descr="C:\Users\Администратор\Desktop\Krasnyie-pechatnyie-bukvyi\bukva-n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4071942"/>
            <a:ext cx="1000132" cy="14287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3116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 называется зал, в котором принимал путников Гудвин?</a:t>
            </a:r>
          </a:p>
        </p:txBody>
      </p:sp>
      <p:pic>
        <p:nvPicPr>
          <p:cNvPr id="10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4000504"/>
            <a:ext cx="1143008" cy="1714512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4071942"/>
            <a:ext cx="928694" cy="1428760"/>
          </a:xfrm>
          <a:prstGeom prst="rect">
            <a:avLst/>
          </a:prstGeom>
          <a:noFill/>
        </p:spPr>
      </p:pic>
      <p:pic>
        <p:nvPicPr>
          <p:cNvPr id="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4000504"/>
            <a:ext cx="1143008" cy="1714512"/>
          </a:xfrm>
          <a:prstGeom prst="rect">
            <a:avLst/>
          </a:prstGeom>
          <a:noFill/>
        </p:spPr>
      </p:pic>
      <p:pic>
        <p:nvPicPr>
          <p:cNvPr id="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4000504"/>
            <a:ext cx="1143008" cy="1714512"/>
          </a:xfrm>
          <a:prstGeom prst="rect">
            <a:avLst/>
          </a:prstGeom>
          <a:noFill/>
        </p:spPr>
      </p:pic>
      <p:pic>
        <p:nvPicPr>
          <p:cNvPr id="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4000504"/>
            <a:ext cx="1143008" cy="1714512"/>
          </a:xfrm>
          <a:prstGeom prst="rect">
            <a:avLst/>
          </a:prstGeom>
          <a:noFill/>
        </p:spPr>
      </p:pic>
      <p:pic>
        <p:nvPicPr>
          <p:cNvPr id="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6" y="4000504"/>
            <a:ext cx="1143008" cy="1714512"/>
          </a:xfrm>
          <a:prstGeom prst="rect">
            <a:avLst/>
          </a:prstGeom>
          <a:noFill/>
        </p:spPr>
      </p:pic>
      <p:pic>
        <p:nvPicPr>
          <p:cNvPr id="9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4000504"/>
            <a:ext cx="1143008" cy="1714512"/>
          </a:xfrm>
          <a:prstGeom prst="rect">
            <a:avLst/>
          </a:prstGeom>
          <a:noFill/>
        </p:spPr>
      </p:pic>
      <p:pic>
        <p:nvPicPr>
          <p:cNvPr id="1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2396" y="4000504"/>
            <a:ext cx="1143008" cy="1714512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857488" y="214290"/>
            <a:ext cx="3000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cap="all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 ТУР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дминистратор\Desktop\Krasnyie-pechatnyie-bukvyi\bukva-n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857496"/>
            <a:ext cx="1143008" cy="1714512"/>
          </a:xfrm>
          <a:prstGeom prst="rect">
            <a:avLst/>
          </a:prstGeom>
          <a:noFill/>
        </p:spPr>
      </p:pic>
      <p:pic>
        <p:nvPicPr>
          <p:cNvPr id="24" name="Picture 7" descr="C:\Users\Администратор\Downloads\bukva-A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857496"/>
            <a:ext cx="1071571" cy="1714512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esktop\Krasnyie-pechatnyie-bukvyi\bukva-K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928934"/>
            <a:ext cx="1143008" cy="1643074"/>
          </a:xfrm>
          <a:prstGeom prst="rect">
            <a:avLst/>
          </a:prstGeom>
          <a:noFill/>
        </p:spPr>
      </p:pic>
      <p:pic>
        <p:nvPicPr>
          <p:cNvPr id="1031" name="Picture 7" descr="C:\Users\Администратор\Downloads\bukva-A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857496"/>
            <a:ext cx="1071571" cy="1714512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ownloads\bukva-B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857496"/>
            <a:ext cx="1000132" cy="17145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358214" cy="2180266"/>
          </a:xfrm>
        </p:spPr>
        <p:txBody>
          <a:bodyPr>
            <a:noAutofit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 ТУР</a:t>
            </a: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Морда какого зверя была у чудовища, в образе которого встретил Гудвин Дровосека?</a:t>
            </a:r>
          </a:p>
        </p:txBody>
      </p:sp>
      <p:pic>
        <p:nvPicPr>
          <p:cNvPr id="6145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786058"/>
            <a:ext cx="1357322" cy="2000264"/>
          </a:xfrm>
          <a:prstGeom prst="rect">
            <a:avLst/>
          </a:prstGeom>
          <a:noFill/>
        </p:spPr>
      </p:pic>
      <p:pic>
        <p:nvPicPr>
          <p:cNvPr id="16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2786057"/>
            <a:ext cx="1285884" cy="2000263"/>
          </a:xfrm>
          <a:prstGeom prst="rect">
            <a:avLst/>
          </a:prstGeom>
          <a:noFill/>
        </p:spPr>
      </p:pic>
      <p:pic>
        <p:nvPicPr>
          <p:cNvPr id="18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786058"/>
            <a:ext cx="1357322" cy="2000264"/>
          </a:xfrm>
          <a:prstGeom prst="rect">
            <a:avLst/>
          </a:prstGeom>
          <a:noFill/>
        </p:spPr>
      </p:pic>
      <p:pic>
        <p:nvPicPr>
          <p:cNvPr id="19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2786058"/>
            <a:ext cx="1357322" cy="1973475"/>
          </a:xfrm>
          <a:prstGeom prst="rect">
            <a:avLst/>
          </a:prstGeom>
          <a:noFill/>
        </p:spPr>
      </p:pic>
      <p:pic>
        <p:nvPicPr>
          <p:cNvPr id="20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2786058"/>
            <a:ext cx="1357322" cy="1973475"/>
          </a:xfrm>
          <a:prstGeom prst="rect">
            <a:avLst/>
          </a:prstGeom>
          <a:noFill/>
        </p:spPr>
      </p:pic>
      <p:pic>
        <p:nvPicPr>
          <p:cNvPr id="23" name="Picture 2" descr="https://nemaloknig.com/picimg/144/1447/14470/144701/i_046.jpg"/>
          <p:cNvPicPr>
            <a:picLocks noChangeAspect="1" noChangeArrowheads="1"/>
          </p:cNvPicPr>
          <p:nvPr/>
        </p:nvPicPr>
        <p:blipFill>
          <a:blip r:embed="rId7"/>
          <a:srcRect t="21127" b="42253"/>
          <a:stretch>
            <a:fillRect/>
          </a:stretch>
        </p:blipFill>
        <p:spPr bwMode="auto">
          <a:xfrm>
            <a:off x="3143240" y="4857760"/>
            <a:ext cx="1830733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Администратор\Desktop\Krasnyie-pechatnyie-bukvyi\bukva-y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3429000"/>
            <a:ext cx="982651" cy="1714512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esktop\Krasnyie-pechatnyie-bukvyi\bukva-yi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500438"/>
            <a:ext cx="1143008" cy="1643074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esktop\Krasnyie-pechatnyie-bukvyi\bukva-t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500438"/>
            <a:ext cx="1143008" cy="1643074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Krasnyie-pechatnyie-bukvyi\bukva-l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3500438"/>
            <a:ext cx="1143007" cy="1643074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Krasnyie-pechatnyie-bukvyi\bukva-yo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3429000"/>
            <a:ext cx="1071570" cy="1714512"/>
          </a:xfrm>
          <a:prstGeom prst="rect">
            <a:avLst/>
          </a:prstGeom>
          <a:noFill/>
        </p:spPr>
      </p:pic>
      <p:pic>
        <p:nvPicPr>
          <p:cNvPr id="1026" name="Picture 2" descr="C:\Users\Администратор\Desktop\Krasnyie-pechatnyie-bukvyi\bukva-zh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500438"/>
            <a:ext cx="1143007" cy="16430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0"/>
            <a:ext cx="8929750" cy="2928934"/>
          </a:xfrm>
        </p:spPr>
        <p:txBody>
          <a:bodyPr>
            <a:noAutofit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Игра со зрителями</a:t>
            </a:r>
            <a:b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Какого цвета были глаза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у волков, которых послала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Бастинда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 </a:t>
            </a:r>
          </a:p>
        </p:txBody>
      </p:sp>
      <p:pic>
        <p:nvPicPr>
          <p:cNvPr id="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3357562"/>
            <a:ext cx="1285884" cy="1928826"/>
          </a:xfrm>
          <a:prstGeom prst="rect">
            <a:avLst/>
          </a:prstGeom>
          <a:noFill/>
        </p:spPr>
      </p:pic>
      <p:pic>
        <p:nvPicPr>
          <p:cNvPr id="1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3357562"/>
            <a:ext cx="1285884" cy="1928826"/>
          </a:xfrm>
          <a:prstGeom prst="rect">
            <a:avLst/>
          </a:prstGeom>
          <a:noFill/>
        </p:spPr>
      </p:pic>
      <p:pic>
        <p:nvPicPr>
          <p:cNvPr id="1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3357562"/>
            <a:ext cx="1285884" cy="1928826"/>
          </a:xfrm>
          <a:prstGeom prst="rect">
            <a:avLst/>
          </a:prstGeom>
          <a:noFill/>
        </p:spPr>
      </p:pic>
      <p:pic>
        <p:nvPicPr>
          <p:cNvPr id="1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3357562"/>
            <a:ext cx="1285884" cy="1928826"/>
          </a:xfrm>
          <a:prstGeom prst="rect">
            <a:avLst/>
          </a:prstGeom>
          <a:noFill/>
        </p:spPr>
      </p:pic>
      <p:pic>
        <p:nvPicPr>
          <p:cNvPr id="1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32" y="3357562"/>
            <a:ext cx="1285884" cy="1928826"/>
          </a:xfrm>
          <a:prstGeom prst="rect">
            <a:avLst/>
          </a:prstGeom>
          <a:noFill/>
        </p:spPr>
      </p:pic>
      <p:pic>
        <p:nvPicPr>
          <p:cNvPr id="1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3357562"/>
            <a:ext cx="1285884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Администратор\Desktop\Krasnyie-pechatnyie-bukvyi\bukva-A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500438"/>
            <a:ext cx="1214446" cy="1857388"/>
          </a:xfrm>
          <a:prstGeom prst="rect">
            <a:avLst/>
          </a:prstGeom>
          <a:noFill/>
        </p:spPr>
      </p:pic>
      <p:pic>
        <p:nvPicPr>
          <p:cNvPr id="22" name="Picture 6" descr="C:\Users\Администратор\Downloads\bukva-r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500438"/>
            <a:ext cx="1143008" cy="1857388"/>
          </a:xfrm>
          <a:prstGeom prst="rect">
            <a:avLst/>
          </a:prstGeom>
          <a:noFill/>
        </p:spPr>
      </p:pic>
      <p:pic>
        <p:nvPicPr>
          <p:cNvPr id="3078" name="Picture 6" descr="C:\Users\Администратор\Downloads\bukva-r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500438"/>
            <a:ext cx="1143008" cy="1857388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3500438"/>
            <a:ext cx="1214446" cy="1857388"/>
          </a:xfrm>
          <a:prstGeom prst="rect">
            <a:avLst/>
          </a:prstGeom>
          <a:noFill/>
        </p:spPr>
      </p:pic>
      <p:pic>
        <p:nvPicPr>
          <p:cNvPr id="2050" name="Picture 2" descr="C:\Users\Администратор\Desktop\Krasnyie-pechatnyie-bukvyi\bukva-u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571876"/>
            <a:ext cx="1214446" cy="1785950"/>
          </a:xfrm>
          <a:prstGeom prst="rect">
            <a:avLst/>
          </a:prstGeom>
          <a:noFill/>
        </p:spPr>
      </p:pic>
      <p:pic>
        <p:nvPicPr>
          <p:cNvPr id="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429000"/>
            <a:ext cx="1357322" cy="2035982"/>
          </a:xfrm>
          <a:prstGeom prst="rect">
            <a:avLst/>
          </a:prstGeom>
          <a:noFill/>
        </p:spPr>
      </p:pic>
      <p:pic>
        <p:nvPicPr>
          <p:cNvPr id="2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3429000"/>
            <a:ext cx="1357322" cy="2035982"/>
          </a:xfrm>
          <a:prstGeom prst="rect">
            <a:avLst/>
          </a:prstGeom>
          <a:noFill/>
        </p:spPr>
      </p:pic>
      <p:pic>
        <p:nvPicPr>
          <p:cNvPr id="2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429000"/>
            <a:ext cx="1357322" cy="2035982"/>
          </a:xfrm>
          <a:prstGeom prst="rect">
            <a:avLst/>
          </a:prstGeom>
          <a:noFill/>
        </p:spPr>
      </p:pic>
      <p:pic>
        <p:nvPicPr>
          <p:cNvPr id="2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3429000"/>
            <a:ext cx="1357322" cy="2035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39000" cy="2714644"/>
          </a:xfrm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 ТУР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 звали предводителя Летучих Обезьян?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429000"/>
            <a:ext cx="1357322" cy="2035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ownloads\bukva-f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786058"/>
            <a:ext cx="1143008" cy="178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9659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Финал</a:t>
            </a:r>
            <a:b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4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 звали кухарку </a:t>
            </a:r>
            <a:r>
              <a:rPr lang="ru-RU" sz="44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Бастинды</a:t>
            </a:r>
            <a:r>
              <a:rPr lang="ru-RU" sz="44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643182"/>
            <a:ext cx="1214446" cy="2035983"/>
          </a:xfrm>
          <a:prstGeom prst="rect">
            <a:avLst/>
          </a:prstGeom>
          <a:noFill/>
        </p:spPr>
      </p:pic>
      <p:pic>
        <p:nvPicPr>
          <p:cNvPr id="19" name="Picture 5" descr="C:\Users\Администратор\Downloads\bukva-r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857496"/>
            <a:ext cx="1000132" cy="1714512"/>
          </a:xfrm>
          <a:prstGeom prst="rect">
            <a:avLst/>
          </a:prstGeom>
          <a:noFill/>
        </p:spPr>
      </p:pic>
      <p:pic>
        <p:nvPicPr>
          <p:cNvPr id="20" name="Picture 3" descr="C:\Users\Администратор\Downloads\bukva-E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2928934"/>
            <a:ext cx="1000132" cy="1663690"/>
          </a:xfrm>
          <a:prstGeom prst="rect">
            <a:avLst/>
          </a:prstGeom>
          <a:noFill/>
        </p:spPr>
      </p:pic>
      <p:pic>
        <p:nvPicPr>
          <p:cNvPr id="21" name="Picture 2" descr="C:\Users\Администратор\Downloads\bukva-G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2928934"/>
            <a:ext cx="1000132" cy="1625591"/>
          </a:xfrm>
          <a:prstGeom prst="rect">
            <a:avLst/>
          </a:prstGeom>
          <a:noFill/>
        </p:spPr>
      </p:pic>
      <p:pic>
        <p:nvPicPr>
          <p:cNvPr id="22" name="Picture 8" descr="C:\Users\Администратор\Downloads\bukva-o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2857496"/>
            <a:ext cx="1143185" cy="1714512"/>
          </a:xfrm>
          <a:prstGeom prst="rect">
            <a:avLst/>
          </a:prstGeom>
          <a:noFill/>
        </p:spPr>
      </p:pic>
      <p:pic>
        <p:nvPicPr>
          <p:cNvPr id="5121" name="Picture 1" descr="C:\Users\Администратор\Desktop\Krasnyie-pechatnyie-bukvyi\bukva-z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2265" y="2928934"/>
            <a:ext cx="1000132" cy="1571636"/>
          </a:xfrm>
          <a:prstGeom prst="rect">
            <a:avLst/>
          </a:prstGeom>
          <a:noFill/>
        </p:spPr>
      </p:pic>
      <p:pic>
        <p:nvPicPr>
          <p:cNvPr id="5122" name="Picture 2" descr="C:\Users\Администратор\Desktop\Krasnyie-pechatnyie-bukvyi\bukva-A-krasnay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3834" y="2786058"/>
            <a:ext cx="1143008" cy="1643074"/>
          </a:xfrm>
          <a:prstGeom prst="rect">
            <a:avLst/>
          </a:prstGeom>
          <a:noFill/>
        </p:spPr>
      </p:pic>
      <p:pic>
        <p:nvPicPr>
          <p:cNvPr id="2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643182"/>
            <a:ext cx="1143008" cy="2035983"/>
          </a:xfrm>
          <a:prstGeom prst="rect">
            <a:avLst/>
          </a:prstGeom>
          <a:noFill/>
        </p:spPr>
      </p:pic>
      <p:pic>
        <p:nvPicPr>
          <p:cNvPr id="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643182"/>
            <a:ext cx="1143008" cy="2035983"/>
          </a:xfrm>
          <a:prstGeom prst="rect">
            <a:avLst/>
          </a:prstGeom>
          <a:noFill/>
        </p:spPr>
      </p:pic>
      <p:pic>
        <p:nvPicPr>
          <p:cNvPr id="2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643182"/>
            <a:ext cx="1143008" cy="2035983"/>
          </a:xfrm>
          <a:prstGeom prst="rect">
            <a:avLst/>
          </a:prstGeom>
          <a:noFill/>
        </p:spPr>
      </p:pic>
      <p:pic>
        <p:nvPicPr>
          <p:cNvPr id="29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643182"/>
            <a:ext cx="1143008" cy="2035983"/>
          </a:xfrm>
          <a:prstGeom prst="rect">
            <a:avLst/>
          </a:prstGeom>
          <a:noFill/>
        </p:spPr>
      </p:pic>
      <p:pic>
        <p:nvPicPr>
          <p:cNvPr id="30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643182"/>
            <a:ext cx="1143008" cy="2035983"/>
          </a:xfrm>
          <a:prstGeom prst="rect">
            <a:avLst/>
          </a:prstGeom>
          <a:noFill/>
        </p:spPr>
      </p:pic>
      <p:pic>
        <p:nvPicPr>
          <p:cNvPr id="31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2643182"/>
            <a:ext cx="1143008" cy="2035983"/>
          </a:xfrm>
          <a:prstGeom prst="rect">
            <a:avLst/>
          </a:prstGeom>
          <a:noFill/>
        </p:spPr>
      </p:pic>
      <p:pic>
        <p:nvPicPr>
          <p:cNvPr id="5128" name="Picture 8" descr="https://i.livelib.ru/charpic/000095/l/942d/Fregoza.jpg"/>
          <p:cNvPicPr>
            <a:picLocks noChangeAspect="1" noChangeArrowheads="1"/>
          </p:cNvPicPr>
          <p:nvPr/>
        </p:nvPicPr>
        <p:blipFill>
          <a:blip r:embed="rId10"/>
          <a:srcRect t="17009" b="6147"/>
          <a:stretch>
            <a:fillRect/>
          </a:stretch>
        </p:blipFill>
        <p:spPr bwMode="auto">
          <a:xfrm>
            <a:off x="3071802" y="4714884"/>
            <a:ext cx="2071702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дминистратор\Desktop\Krasnyie-pechatnyie-bukvyi\bukva-myagkiy-znak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3071810"/>
            <a:ext cx="1143008" cy="1785950"/>
          </a:xfrm>
          <a:prstGeom prst="rect">
            <a:avLst/>
          </a:prstGeom>
          <a:noFill/>
        </p:spPr>
      </p:pic>
      <p:pic>
        <p:nvPicPr>
          <p:cNvPr id="18" name="Picture 5" descr="C:\Users\Администратор\Downloads\bukva-t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071810"/>
            <a:ext cx="1143008" cy="1774818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esktop\Krasnyie-pechatnyie-bukvyi\bukva-s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071810"/>
            <a:ext cx="1071570" cy="1785950"/>
          </a:xfrm>
          <a:prstGeom prst="rect">
            <a:avLst/>
          </a:prstGeom>
          <a:noFill/>
        </p:spPr>
      </p:pic>
      <p:pic>
        <p:nvPicPr>
          <p:cNvPr id="19" name="Picture 8" descr="C:\Users\Администратор\Downloads\bukva-o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071810"/>
            <a:ext cx="1071571" cy="1785950"/>
          </a:xfrm>
          <a:prstGeom prst="rect">
            <a:avLst/>
          </a:prstGeom>
          <a:noFill/>
        </p:spPr>
      </p:pic>
      <p:pic>
        <p:nvPicPr>
          <p:cNvPr id="20" name="Picture 5" descr="C:\Users\Администратор\Downloads\bukva-r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3071810"/>
            <a:ext cx="1071570" cy="1785950"/>
          </a:xfrm>
          <a:prstGeom prst="rect">
            <a:avLst/>
          </a:prstGeom>
          <a:noFill/>
        </p:spPr>
      </p:pic>
      <p:pic>
        <p:nvPicPr>
          <p:cNvPr id="10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3000372"/>
            <a:ext cx="1285884" cy="1928826"/>
          </a:xfrm>
          <a:prstGeom prst="rect">
            <a:avLst/>
          </a:prstGeom>
          <a:noFill/>
        </p:spPr>
      </p:pic>
      <p:pic>
        <p:nvPicPr>
          <p:cNvPr id="11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3000372"/>
            <a:ext cx="1285884" cy="1928826"/>
          </a:xfrm>
          <a:prstGeom prst="rect">
            <a:avLst/>
          </a:prstGeom>
          <a:noFill/>
        </p:spPr>
      </p:pic>
      <p:pic>
        <p:nvPicPr>
          <p:cNvPr id="5125" name="Picture 5" descr="C:\Users\Администратор\Downloads\bukva-t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071810"/>
            <a:ext cx="1143008" cy="17748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7929618" cy="2500306"/>
          </a:xfrm>
        </p:spPr>
        <p:txBody>
          <a:bodyPr>
            <a:normAutofit/>
          </a:bodyPr>
          <a:lstStyle/>
          <a:p>
            <a:pPr algn="ctr"/>
            <a:r>
              <a:rPr lang="ru-RU" sz="5400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Суперигра</a:t>
            </a:r>
            <a:r>
              <a:rPr lang="ru-RU" sz="54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54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Что подарили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Мигуны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Страшиле?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3000372"/>
            <a:ext cx="1285884" cy="1928826"/>
          </a:xfrm>
          <a:prstGeom prst="rect">
            <a:avLst/>
          </a:prstGeom>
          <a:noFill/>
        </p:spPr>
      </p:pic>
      <p:pic>
        <p:nvPicPr>
          <p:cNvPr id="1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3000372"/>
            <a:ext cx="1285884" cy="1928826"/>
          </a:xfrm>
          <a:prstGeom prst="rect">
            <a:avLst/>
          </a:prstGeom>
          <a:noFill/>
        </p:spPr>
      </p:pic>
      <p:pic>
        <p:nvPicPr>
          <p:cNvPr id="13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3000372"/>
            <a:ext cx="1285884" cy="1928826"/>
          </a:xfrm>
          <a:prstGeom prst="rect">
            <a:avLst/>
          </a:prstGeom>
          <a:noFill/>
        </p:spPr>
      </p:pic>
      <p:pic>
        <p:nvPicPr>
          <p:cNvPr id="1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3000372"/>
            <a:ext cx="1285884" cy="1928826"/>
          </a:xfrm>
          <a:prstGeom prst="rect">
            <a:avLst/>
          </a:prstGeom>
          <a:noFill/>
        </p:spPr>
      </p:pic>
      <p:pic>
        <p:nvPicPr>
          <p:cNvPr id="3077" name="Picture 5" descr="http://forumavatars.ru/img/avatars/0012/87/86/5-1360008282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4857760"/>
            <a:ext cx="142876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7239000" cy="1285884"/>
          </a:xfrm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Молодцы!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2285992"/>
            <a:ext cx="5715040" cy="41697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r>
              <a:rPr lang="ru-RU" sz="3200" b="1" u="sng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Задание к следующему занятию: </a:t>
            </a: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читать книгу </a:t>
            </a:r>
          </a:p>
          <a:p>
            <a:pPr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А. Волкова «Волшебник Изумрудного города» </a:t>
            </a:r>
          </a:p>
          <a:p>
            <a:pPr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до главы «Лев </a:t>
            </a:r>
            <a:r>
              <a:rPr lang="ru-RU" sz="32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становитится</a:t>
            </a: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царём зверей».</a:t>
            </a:r>
          </a:p>
        </p:txBody>
      </p:sp>
      <p:pic>
        <p:nvPicPr>
          <p:cNvPr id="4" name="Picture 2" descr="https://v3toys.ru/kiwi-public-data/Kiwi_Img/582a9cb847a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428868"/>
            <a:ext cx="221601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239000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1. Почему придворные называли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феей?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7858148" cy="81945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200" i="1" dirty="0" smtClean="0"/>
              <a:t>Ответ: На ней были серебряные башмачки.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43050"/>
            <a:ext cx="7429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2. 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 каком образе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Гудвин встретил </a:t>
            </a:r>
          </a:p>
          <a:p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71876"/>
            <a:ext cx="4851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Живая Голова 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143380"/>
            <a:ext cx="857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3. 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 каком образе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Гудвин встретил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Страшилу?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143644"/>
            <a:ext cx="4665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Морская Дева.</a:t>
            </a:r>
            <a:endParaRPr lang="ru-RU" sz="3200" i="1" dirty="0"/>
          </a:p>
        </p:txBody>
      </p:sp>
      <p:pic>
        <p:nvPicPr>
          <p:cNvPr id="9218" name="Picture 2" descr="http://volkov.old-land.ru/images/big/1_0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071678"/>
            <a:ext cx="1714512" cy="4572032"/>
          </a:xfrm>
          <a:prstGeom prst="rect">
            <a:avLst/>
          </a:prstGeom>
          <a:noFill/>
        </p:spPr>
      </p:pic>
      <p:pic>
        <p:nvPicPr>
          <p:cNvPr id="9220" name="Picture 4" descr="http://volkov.old-land.ru/images/big/1_0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143117"/>
            <a:ext cx="1857388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57298"/>
            <a:ext cx="5786446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4.В каком образе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Гудвин встретил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Железного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Дровосека?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85992"/>
            <a:ext cx="7858148" cy="8194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err="1" smtClean="0"/>
              <a:t>Ответ:Чудовищный</a:t>
            </a:r>
            <a:r>
              <a:rPr lang="ru-RU" sz="3200" i="1" dirty="0" smtClean="0"/>
              <a:t> зверь.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714620"/>
            <a:ext cx="7429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5. В каком образе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Гудвин встретил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Льва?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429132"/>
            <a:ext cx="4826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Огненный шар.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919008"/>
            <a:ext cx="8572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6. Исполнил ли Гудвин желания друзей?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143644"/>
            <a:ext cx="2829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Нет.</a:t>
            </a:r>
            <a:endParaRPr lang="ru-RU" sz="3200" i="1" dirty="0"/>
          </a:p>
        </p:txBody>
      </p:sp>
      <p:pic>
        <p:nvPicPr>
          <p:cNvPr id="25602" name="Picture 2" descr="https://nemaloknig.com/picimg/144/1447/14470/144701/i_0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0"/>
            <a:ext cx="1830733" cy="5072074"/>
          </a:xfrm>
          <a:prstGeom prst="rect">
            <a:avLst/>
          </a:prstGeom>
          <a:noFill/>
        </p:spPr>
      </p:pic>
      <p:pic>
        <p:nvPicPr>
          <p:cNvPr id="25606" name="Picture 6" descr="https://ruread.net/bookimages/8462/i_03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0"/>
            <a:ext cx="1720941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239000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7. Какое условие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поставил Гудвин?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142984"/>
            <a:ext cx="5286380" cy="200026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i="1" dirty="0" smtClean="0"/>
              <a:t>   Ответ: Освободить Фиолетовую страну от власти злой волшебницы</a:t>
            </a:r>
          </a:p>
          <a:p>
            <a:pPr>
              <a:buNone/>
            </a:pPr>
            <a:r>
              <a:rPr lang="ru-RU" sz="3200" i="1" dirty="0" smtClean="0"/>
              <a:t>   </a:t>
            </a:r>
            <a:r>
              <a:rPr lang="ru-RU" sz="3200" i="1" dirty="0" err="1" smtClean="0"/>
              <a:t>Бастинды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143248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8. Как называли жителей Фиолетовой страны?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286256"/>
            <a:ext cx="3477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err="1" smtClean="0"/>
              <a:t>Мигуны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786322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9. Что решили делать друзья?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72140"/>
            <a:ext cx="54264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Они отправились </a:t>
            </a:r>
          </a:p>
          <a:p>
            <a:r>
              <a:rPr lang="ru-RU" sz="3200" i="1" dirty="0" smtClean="0"/>
              <a:t>в Фиолетовую страну.</a:t>
            </a:r>
            <a:endParaRPr lang="ru-RU" sz="3200" i="1" dirty="0"/>
          </a:p>
        </p:txBody>
      </p:sp>
      <p:pic>
        <p:nvPicPr>
          <p:cNvPr id="24578" name="Picture 2" descr="https://vignette.wikia.nocookie.net/izumgorod/images/8/85/Bastinda_VL.png/revision/latest?cb=20170425103416&amp;path-prefix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42852"/>
            <a:ext cx="185738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239000" cy="928686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10. Сколько глаз было у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Бастинды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285860"/>
            <a:ext cx="5286380" cy="5715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i="1" dirty="0" smtClean="0"/>
              <a:t>   Ответ: Один.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928802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11. Как она им видела?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714620"/>
            <a:ext cx="636744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Она видела все уголки </a:t>
            </a:r>
          </a:p>
          <a:p>
            <a:r>
              <a:rPr lang="ru-RU" sz="3200" i="1" dirty="0" smtClean="0"/>
              <a:t>в своей стране.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857628"/>
            <a:ext cx="857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12. Какое первое препятствие наслала на путников </a:t>
            </a:r>
          </a:p>
          <a:p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Бастинда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857892"/>
            <a:ext cx="3902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40 волков.</a:t>
            </a:r>
            <a:endParaRPr lang="ru-RU" sz="3200" i="1" dirty="0"/>
          </a:p>
        </p:txBody>
      </p:sp>
      <p:pic>
        <p:nvPicPr>
          <p:cNvPr id="27650" name="Picture 2" descr="https://vini-puh.ru/wp-content/uploads/2018/01/Volshebnik_Izumrudnogo_goroda_-_poslednee_volshebstvo_Bastindi_-_Aleksandr_Volkov.jpg"/>
          <p:cNvPicPr>
            <a:picLocks noChangeAspect="1" noChangeArrowheads="1"/>
          </p:cNvPicPr>
          <p:nvPr/>
        </p:nvPicPr>
        <p:blipFill>
          <a:blip r:embed="rId2"/>
          <a:srcRect t="62500" r="46303"/>
          <a:stretch>
            <a:fillRect/>
          </a:stretch>
        </p:blipFill>
        <p:spPr bwMode="auto">
          <a:xfrm>
            <a:off x="3786182" y="5286388"/>
            <a:ext cx="4357718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39000" cy="928686"/>
          </a:xfrm>
        </p:spPr>
        <p:txBody>
          <a:bodyPr>
            <a:norm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13. Кто спас друзей?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6215074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Железный Дровосек.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71612"/>
            <a:ext cx="7429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14. Какое второе препятствие наслала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 путников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Бастинда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571876"/>
            <a:ext cx="63113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40 ворон с железными </a:t>
            </a:r>
          </a:p>
          <a:p>
            <a:r>
              <a:rPr lang="ru-RU" sz="3200" i="1" dirty="0" smtClean="0"/>
              <a:t>клювами.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786322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15. Кто спас друзей?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572140"/>
            <a:ext cx="40703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Страшила.</a:t>
            </a:r>
            <a:endParaRPr lang="ru-RU" sz="3200" i="1" dirty="0"/>
          </a:p>
        </p:txBody>
      </p:sp>
      <p:pic>
        <p:nvPicPr>
          <p:cNvPr id="26626" name="Picture 2" descr="http://volkov.old-land.ru/images/big/4_1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286512" y="0"/>
            <a:ext cx="1370038" cy="4071942"/>
          </a:xfrm>
          <a:prstGeom prst="rect">
            <a:avLst/>
          </a:prstGeom>
          <a:noFill/>
        </p:spPr>
      </p:pic>
      <p:pic>
        <p:nvPicPr>
          <p:cNvPr id="26628" name="Picture 4" descr="https://shkolnaiapora.ru/wp-content/uploads/2019/01/%D0%92%D0%BE%D1%80%D0%BE%D0%BD%D1%8B.jpg"/>
          <p:cNvPicPr>
            <a:picLocks noChangeAspect="1" noChangeArrowheads="1"/>
          </p:cNvPicPr>
          <p:nvPr/>
        </p:nvPicPr>
        <p:blipFill>
          <a:blip r:embed="rId3"/>
          <a:srcRect l="4218" t="2857" r="2982" b="5714"/>
          <a:stretch>
            <a:fillRect/>
          </a:stretch>
        </p:blipFill>
        <p:spPr bwMode="auto">
          <a:xfrm>
            <a:off x="5643570" y="4286256"/>
            <a:ext cx="3411165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7429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16. Какое третье препятствие наслала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 путников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Бастинда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14554"/>
            <a:ext cx="67313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Свирепые чёрные пчёлы.</a:t>
            </a:r>
          </a:p>
          <a:p>
            <a:r>
              <a:rPr lang="ru-RU" sz="3200" i="1" dirty="0" smtClean="0"/>
              <a:t>Их укус был смертелен.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429001"/>
            <a:ext cx="857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17. Кто придумал </a:t>
            </a: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как спасти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endParaRPr lang="ru-RU" sz="4000" b="1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Льва и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Тотошку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  <a:endParaRPr lang="ru-RU" sz="4000" b="1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643578"/>
            <a:ext cx="40703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Страшила.</a:t>
            </a:r>
            <a:endParaRPr lang="ru-RU" sz="3200" i="1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7215206" y="5214950"/>
            <a:ext cx="480994" cy="12407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22" name="Picture 2" descr="http://a5.mzstatic.com/us/r30/Purple3/v4/6f/1d/4a/6f1d4a13-fca7-51e7-14fa-a830882bb986/icon1024x102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429000"/>
            <a:ext cx="2928958" cy="2928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39000" cy="642918"/>
          </a:xfrm>
        </p:spPr>
        <p:txBody>
          <a:bodyPr>
            <a:normAutofit fontScale="90000"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18. Что придумал Страшила?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785794"/>
            <a:ext cx="8143932" cy="142876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200" i="1" dirty="0" smtClean="0"/>
              <a:t>    </a:t>
            </a:r>
            <a:r>
              <a:rPr lang="ru-RU" sz="6300" i="1" dirty="0" smtClean="0"/>
              <a:t>Ответ: Железный Дровосек вытащил из Страшилы солому и забросал ею </a:t>
            </a:r>
            <a:r>
              <a:rPr lang="ru-RU" sz="6300" i="1" dirty="0" err="1" smtClean="0"/>
              <a:t>Элли</a:t>
            </a:r>
            <a:r>
              <a:rPr lang="ru-RU" sz="6300" i="1" dirty="0" smtClean="0"/>
              <a:t>, Льва и </a:t>
            </a:r>
            <a:r>
              <a:rPr lang="ru-RU" sz="6300" i="1" dirty="0" err="1" smtClean="0"/>
              <a:t>Тотошку</a:t>
            </a:r>
            <a:r>
              <a:rPr lang="ru-RU" sz="6700" i="1" dirty="0" smtClean="0"/>
              <a:t>.</a:t>
            </a:r>
            <a:endParaRPr lang="ru-RU" sz="67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928802"/>
            <a:ext cx="8929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19. Почему все пчёлы погибли?</a:t>
            </a:r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643182"/>
            <a:ext cx="84296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i="1" dirty="0"/>
              <a:t>Ответ: </a:t>
            </a:r>
            <a:r>
              <a:rPr lang="ru-RU" sz="3000" i="1" dirty="0" smtClean="0"/>
              <a:t>Пчёлы набросились на Железного Дровосека. Они ломали ядовитые жала о железо и тотчас умирали, т.к.пчела не </a:t>
            </a:r>
            <a:endParaRPr lang="ru-RU" sz="3000" i="1" dirty="0" smtClean="0"/>
          </a:p>
          <a:p>
            <a:r>
              <a:rPr lang="ru-RU" sz="3000" i="1" dirty="0" smtClean="0"/>
              <a:t>может </a:t>
            </a:r>
            <a:r>
              <a:rPr lang="ru-RU" sz="3000" i="1" dirty="0" smtClean="0"/>
              <a:t>жить без жала.</a:t>
            </a:r>
            <a:endParaRPr lang="ru-RU" sz="3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572008"/>
            <a:ext cx="8572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20. Что сделала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Бастинда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когда узнала о смерти пчёл?</a:t>
            </a:r>
          </a:p>
          <a:p>
            <a:endParaRPr lang="ru-RU" sz="4000" b="1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929330"/>
            <a:ext cx="81227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Она собрала войско из Мигунов.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8">
      <a:dk1>
        <a:sysClr val="windowText" lastClr="000000"/>
      </a:dk1>
      <a:lt1>
        <a:sysClr val="window" lastClr="FFFFFF"/>
      </a:lt1>
      <a:dk2>
        <a:srgbClr val="00B050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1327</TotalTime>
  <Words>914</Words>
  <Application>Microsoft Office PowerPoint</Application>
  <PresentationFormat>Экран (4:3)</PresentationFormat>
  <Paragraphs>144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Изящная</vt:lpstr>
      <vt:lpstr>Слайд 1</vt:lpstr>
      <vt:lpstr>Слайд 2</vt:lpstr>
      <vt:lpstr>1. Почему придворные называли Элли феей?</vt:lpstr>
      <vt:lpstr>4.В каком образе  Гудвин встретил  Железного  Дровосека?</vt:lpstr>
      <vt:lpstr>7. Какое условие  поставил Гудвин?</vt:lpstr>
      <vt:lpstr>10. Сколько глаз было у Бастинды?</vt:lpstr>
      <vt:lpstr>13. Кто спас друзей?</vt:lpstr>
      <vt:lpstr>Слайд 8</vt:lpstr>
      <vt:lpstr>18. Что придумал Страшила?</vt:lpstr>
      <vt:lpstr>21. Чем они вооружились?</vt:lpstr>
      <vt:lpstr>24. В чём заключалось волшебство Золотой Шапки?</vt:lpstr>
      <vt:lpstr>27. Для чего нужен был Бастинде Лев?</vt:lpstr>
      <vt:lpstr>30. Почему Обезьяны не тронули Элли?</vt:lpstr>
      <vt:lpstr>33. Удалось ли Бастинде запрячь Льва в коляску?</vt:lpstr>
      <vt:lpstr>36. О чём узнала кухарка, подслушав ворчание Бастинды?</vt:lpstr>
      <vt:lpstr>39. Какой случай  привёл к неожиданной  гибели Бастинды?</vt:lpstr>
      <vt:lpstr>42. Что стало со Страшилой и Железным Дровосеком после смерти Бастинды?</vt:lpstr>
      <vt:lpstr>43. Что предложили Железному Дровосеку Мигуны?</vt:lpstr>
      <vt:lpstr>46. Какую тайну Рамина открыла Элли ?</vt:lpstr>
      <vt:lpstr>ПОЛЕ ЧУДЕС    </vt:lpstr>
      <vt:lpstr>Как называется зал, в котором принимал путников Гудвин?</vt:lpstr>
      <vt:lpstr>2 ТУР Морда какого зверя была у чудовища, в образе которого встретил Гудвин Дровосека?</vt:lpstr>
      <vt:lpstr>Игра со зрителями Какого цвета были глаза у волков, которых послала Бастинда? </vt:lpstr>
      <vt:lpstr>3 ТУР Как звали предводителя Летучих Обезьян?</vt:lpstr>
      <vt:lpstr>Финал Как звали кухарку Бастинды?</vt:lpstr>
      <vt:lpstr>Суперигра Что подарили Мигуны Страшиле?</vt:lpstr>
      <vt:lpstr>Молодцы!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cp:lastModifiedBy>XTreme.ws</cp:lastModifiedBy>
  <cp:revision>168</cp:revision>
  <dcterms:created xsi:type="dcterms:W3CDTF">2019-06-03T08:33:33Z</dcterms:created>
  <dcterms:modified xsi:type="dcterms:W3CDTF">2019-07-23T08:07:39Z</dcterms:modified>
</cp:coreProperties>
</file>