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24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476673"/>
            <a:ext cx="6406480" cy="792087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ГБПОУ Уфимский колледж радиоэлектроники, телекоммуникаций 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безопасности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2708920"/>
            <a:ext cx="7108576" cy="1224136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ПРАВИЛА И ТЕХНИКА ПРОВЕДЕНИЯ ИСКУССТВЕННОГО ДЫХАНИЯ                                 И НЕПРЯМОГО МАССАЖА СЕРДЦА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60648"/>
            <a:ext cx="719137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5805264"/>
            <a:ext cx="2279650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3188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2960576"/>
            <a:ext cx="3960440" cy="11430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4094584" cy="4094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6505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564904"/>
            <a:ext cx="7848872" cy="11430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988840"/>
            <a:ext cx="2520280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6112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992" y="548680"/>
            <a:ext cx="4546848" cy="1143000"/>
          </a:xfrm>
        </p:spPr>
        <p:txBody>
          <a:bodyPr>
            <a:normAutofit/>
          </a:bodyPr>
          <a:lstStyle/>
          <a:p>
            <a:r>
              <a:rPr lang="ru-RU" altLang="ru-RU" b="1" kern="0" dirty="0" smtClean="0">
                <a:solidFill>
                  <a:srgbClr val="000000"/>
                </a:solidFill>
                <a:latin typeface="Times New Roman" pitchFamily="18" charset="0"/>
              </a:rPr>
              <a:t>ЦЕЛИ</a:t>
            </a:r>
            <a:r>
              <a:rPr lang="ru-RU" altLang="ru-RU" kern="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altLang="ru-RU" b="1" kern="0" dirty="0" smtClean="0">
                <a:solidFill>
                  <a:srgbClr val="000000"/>
                </a:solidFill>
                <a:latin typeface="Times New Roman" pitchFamily="18" charset="0"/>
              </a:rPr>
              <a:t>УРОКА</a:t>
            </a:r>
            <a:r>
              <a:rPr lang="en-US" altLang="ru-RU" kern="0" dirty="0" smtClean="0">
                <a:solidFill>
                  <a:srgbClr val="000000"/>
                </a:solidFill>
                <a:latin typeface="Times New Roman" pitchFamily="18" charset="0"/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0" y="1988840"/>
            <a:ext cx="4320480" cy="3600401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 algn="just">
              <a:lnSpc>
                <a:spcPct val="170000"/>
              </a:lnSpc>
            </a:pP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обстановки на уроке для осознания и понимания </a:t>
            </a:r>
            <a:r>
              <a:rPr lang="ru-RU" sz="3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учащимися 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идеи и практической значимости изучаемого материала</a:t>
            </a:r>
            <a:r>
              <a:rPr lang="ru-RU" sz="3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70000"/>
              </a:lnSpc>
            </a:pPr>
            <a:endParaRPr lang="ru-RU" sz="3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70000"/>
              </a:lnSpc>
            </a:pPr>
            <a:r>
              <a:rPr lang="ru-RU" sz="3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Усвоение 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 путем воспроизведения получаемых знаний и их использования на практике.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6632" y="0"/>
            <a:ext cx="5539154" cy="3573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7826" y="3573016"/>
            <a:ext cx="5090348" cy="3266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900608" y="-99392"/>
            <a:ext cx="5323130" cy="7056784"/>
          </a:xfrm>
          <a:prstGeom prst="rect">
            <a:avLst/>
          </a:prstGeom>
          <a:solidFill>
            <a:schemeClr val="tx1">
              <a:alpha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18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939" y="1268760"/>
            <a:ext cx="1368152" cy="1365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401" y="2924944"/>
            <a:ext cx="1471228" cy="1471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653135"/>
            <a:ext cx="1542531" cy="154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27784" y="1186957"/>
            <a:ext cx="6192688" cy="1525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познакомить учащихся с понятиями: реанимация, клиническая смерть, об алгоритме определения клинической смерти, с основами СЛР. Научиться оказывать доврачебную помощь и понимать ее основы.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2848372"/>
            <a:ext cx="60486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способствовать развитию устойчивых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прочных навыков распознавать и упреждать опасности, необходимости сознательного становления студентов как квалифицированных консультантов в экстремальных ситуациях.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627784" y="4581128"/>
            <a:ext cx="56886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ВОСПИТАТЕЛЬНАЯ: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воздействовать на личность студентов с целью формирования у них чувства ответственности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за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безопасность жизни не только своей, но и окружающих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их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граждан, готовность оказать первую  помощь.</a:t>
            </a:r>
          </a:p>
        </p:txBody>
      </p:sp>
    </p:spTree>
    <p:extLst>
      <p:ext uri="{BB962C8B-B14F-4D97-AF65-F5344CB8AC3E}">
        <p14:creationId xmlns:p14="http://schemas.microsoft.com/office/powerpoint/2010/main" val="412200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 smtClean="0">
                <a:latin typeface="Times New Roman" pitchFamily="18" charset="0"/>
              </a:rPr>
              <a:t>МЕЖПРЕДМЕТНЫЕ СВЯЗИ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9"/>
            <a:ext cx="8229600" cy="2736303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Физическая культура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Безопасность жизнедеятельности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Психология экстремальных ситуаций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Экология 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440811"/>
            <a:ext cx="22860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221088"/>
            <a:ext cx="2538536" cy="1963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 descr="Picture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188474"/>
            <a:ext cx="2718048" cy="1807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4749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8356" y="548680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КОМАНДНЫЙ КОНКУРС «ПРОВЕРЬ СЕБЯ»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712" y="2263279"/>
            <a:ext cx="1862336" cy="1862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1988" y="2263279"/>
            <a:ext cx="1862336" cy="1862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328" y="2186335"/>
            <a:ext cx="2016224" cy="1939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18989" y="4535779"/>
            <a:ext cx="28803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Командам раздаются карточки с этапами сердечно-легочной реанимации и непрямого массажа сердца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347864" y="4535779"/>
            <a:ext cx="268581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Студентам 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предлагается          в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течение 2-3 минут сложить карточки в правильной последовательности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138428" y="4535779"/>
            <a:ext cx="25020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Первыми озвучивает свой расклад команда, которая закончила первой  </a:t>
            </a:r>
          </a:p>
        </p:txBody>
      </p:sp>
    </p:spTree>
    <p:extLst>
      <p:ext uri="{BB962C8B-B14F-4D97-AF65-F5344CB8AC3E}">
        <p14:creationId xmlns:p14="http://schemas.microsoft.com/office/powerpoint/2010/main" val="1527821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ПРАВИЛЬНЫЙ РАСКЛАД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5"/>
          <a:stretch/>
        </p:blipFill>
        <p:spPr bwMode="auto">
          <a:xfrm>
            <a:off x="467544" y="2348880"/>
            <a:ext cx="8167151" cy="3960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вал 2"/>
          <p:cNvSpPr/>
          <p:nvPr/>
        </p:nvSpPr>
        <p:spPr>
          <a:xfrm>
            <a:off x="799629" y="3751498"/>
            <a:ext cx="360040" cy="20307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059832" y="3773958"/>
            <a:ext cx="360040" cy="20307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827584" y="5373216"/>
            <a:ext cx="360040" cy="20307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059832" y="5356807"/>
            <a:ext cx="360040" cy="20307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868144" y="3773958"/>
            <a:ext cx="360040" cy="20307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839358" y="5427649"/>
            <a:ext cx="360040" cy="20307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2" name="Группа 11"/>
          <p:cNvGrpSpPr/>
          <p:nvPr/>
        </p:nvGrpSpPr>
        <p:grpSpPr>
          <a:xfrm>
            <a:off x="1475656" y="1264984"/>
            <a:ext cx="864096" cy="1015663"/>
            <a:chOff x="1475656" y="1264984"/>
            <a:chExt cx="864096" cy="1015663"/>
          </a:xfrm>
        </p:grpSpPr>
        <p:sp>
          <p:nvSpPr>
            <p:cNvPr id="4" name="Овал 3"/>
            <p:cNvSpPr/>
            <p:nvPr/>
          </p:nvSpPr>
          <p:spPr>
            <a:xfrm>
              <a:off x="1475656" y="1340768"/>
              <a:ext cx="864096" cy="86409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690337" y="1264984"/>
              <a:ext cx="434734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6000" dirty="0">
                  <a:solidFill>
                    <a:schemeClr val="bg1"/>
                  </a:solidFill>
                </a:rPr>
                <a:t>!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2483768" y="1588149"/>
            <a:ext cx="521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УДОСТОВЕРЬТЕСЬ В СОБСТВЕННОЙ БЕЗОПАСНОСТИ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641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ЧАСТЬ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623567"/>
            <a:ext cx="5195241" cy="36014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755576" y="1628800"/>
            <a:ext cx="7488832" cy="1289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отработки навыков СЛР и непрямого массажа сердца есть тренажёры.  Они позволяют довести свои навыки оказания первой помощи до автоматизма и не навредить человеку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4162698"/>
            <a:ext cx="15390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фото тренажер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«Максимка»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0636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ИТОГ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147248" cy="1972816"/>
          </a:xfrm>
        </p:spPr>
        <p:txBody>
          <a:bodyPr>
            <a:no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сердечно-легочной реанимации является несложным и жизненно важным навыком первой помощи. От степени владения этим навыком человеком – участником оказания первой помощи, будет зависеть, останется пострадавший в живых или нет.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60000"/>
              </a:lnSpc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60000"/>
              </a:lnSpc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Отечественными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зарубежными учеными доказано, что шанс на выживание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у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пострадавшего с остановкой дыхания и кровообращения уменьшается на 10% с каждой минутой, пока не проводятся реанимационные мероприятия.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941168"/>
            <a:ext cx="7848872" cy="1703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979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1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altLang="ru-RU" sz="2800" b="1" dirty="0" smtClean="0">
                <a:latin typeface="Times New Roman" pitchFamily="18" charset="0"/>
              </a:rPr>
              <a:t>РЕФЛЕКСИЯ УЧЕБНОЙ ДЕЯТЕЛЬНОСТИ</a:t>
            </a:r>
          </a:p>
        </p:txBody>
      </p:sp>
      <p:graphicFrame>
        <p:nvGraphicFramePr>
          <p:cNvPr id="11358" name="Group 9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7643810"/>
              </p:ext>
            </p:extLst>
          </p:nvPr>
        </p:nvGraphicFramePr>
        <p:xfrm>
          <a:off x="827584" y="1628800"/>
          <a:ext cx="7715200" cy="4694581"/>
        </p:xfrm>
        <a:graphic>
          <a:graphicData uri="http://schemas.openxmlformats.org/drawingml/2006/table">
            <a:tbl>
              <a:tblPr/>
              <a:tblGrid>
                <a:gridCol w="3752393"/>
                <a:gridCol w="3962807"/>
              </a:tblGrid>
              <a:tr h="10898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1.Задачи, поставленные для совместной работы, ты понял: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Сразу/После дополнительного объяснения</a:t>
                      </a:r>
                      <a:endParaRPr kumimoji="0" lang="ru-RU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05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2.На занятии работал: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Активно/пассивно</a:t>
                      </a:r>
                      <a:endParaRPr kumimoji="0" lang="ru-RU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05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3.Своей работой я: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Доволен/недоволен</a:t>
                      </a:r>
                      <a:endParaRPr kumimoji="0" lang="ru-RU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0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4.Занятие показалось мне: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Коротким/длинным</a:t>
                      </a:r>
                      <a:endParaRPr kumimoji="0" lang="ru-RU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33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5.Материал урока мне был: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Понятен/непонятен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Полезен/бесполезен</a:t>
                      </a:r>
                      <a:endParaRPr kumimoji="0" lang="ru-RU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0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6.Моя самооценка после урока: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Повысилась/понизилась</a:t>
                      </a:r>
                      <a:endParaRPr kumimoji="0" lang="ru-RU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722" name="Rectangle 95"/>
          <p:cNvSpPr>
            <a:spLocks noChangeArrowheads="1"/>
          </p:cNvSpPr>
          <p:nvPr/>
        </p:nvSpPr>
        <p:spPr bwMode="auto">
          <a:xfrm>
            <a:off x="0" y="45545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</p:spTree>
    <p:extLst>
      <p:ext uri="{BB962C8B-B14F-4D97-AF65-F5344CB8AC3E}">
        <p14:creationId xmlns:p14="http://schemas.microsoft.com/office/powerpoint/2010/main" val="73409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654</TotalTime>
  <Words>258</Words>
  <Application>Microsoft Office PowerPoint</Application>
  <PresentationFormat>Экран (4:3)</PresentationFormat>
  <Paragraphs>46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 ГБПОУ Уфимский колледж радиоэлектроники, телекоммуникаций  и безопасности</vt:lpstr>
      <vt:lpstr>ЦЕЛИ УРОКА:</vt:lpstr>
      <vt:lpstr>ЗАДАЧИ УРОКА:</vt:lpstr>
      <vt:lpstr>МЕЖПРЕДМЕТНЫЕ СВЯЗИ</vt:lpstr>
      <vt:lpstr>КОМАНДНЫЙ КОНКУРС «ПРОВЕРЬ СЕБЯ»</vt:lpstr>
      <vt:lpstr>ПРАВИЛЬНЫЙ РАСКЛАД</vt:lpstr>
      <vt:lpstr>ПРАКТИЧЕСКАЯ ЧАСТЬ</vt:lpstr>
      <vt:lpstr>ИТОГ</vt:lpstr>
      <vt:lpstr>РЕФЛЕКСИЯ УЧЕБНОЙ ДЕЯТЕЛЬНОСТИ</vt:lpstr>
      <vt:lpstr>ВОПРОСЫ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О.Г. Мячина</dc:creator>
  <cp:lastModifiedBy>О.Г. Мячина</cp:lastModifiedBy>
  <cp:revision>25</cp:revision>
  <dcterms:created xsi:type="dcterms:W3CDTF">2024-10-16T09:31:33Z</dcterms:created>
  <dcterms:modified xsi:type="dcterms:W3CDTF">2024-11-12T09:50:47Z</dcterms:modified>
</cp:coreProperties>
</file>