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4" r:id="rId1"/>
  </p:sldMasterIdLst>
  <p:sldIdLst>
    <p:sldId id="256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80" r:id="rId10"/>
    <p:sldId id="266" r:id="rId11"/>
    <p:sldId id="267" r:id="rId12"/>
    <p:sldId id="269" r:id="rId13"/>
    <p:sldId id="281" r:id="rId14"/>
    <p:sldId id="258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AA0A"/>
    <a:srgbClr val="484600"/>
    <a:srgbClr val="5654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8" d="100"/>
          <a:sy n="88" d="100"/>
        </p:scale>
        <p:origin x="1334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724F07-F50A-492E-9AA7-62845A0663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072" y="671979"/>
            <a:ext cx="7274256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2969F6E-1C42-472B-B3C4-7069C46CEB6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92072" y="3151654"/>
            <a:ext cx="7274256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D6DDC81-5434-4983-B967-7AA607732F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EEEBEA-46AC-4401-8356-E3680148BF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7283AC3-5C77-439B-A790-F496229BA6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176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D7138D-9601-419A-810C-0AD079738D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35D219F9-FF14-4E33-8B1B-3AA139164E1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11638C-1B18-4325-87AC-89BB12505D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A4B81EE-1E9F-4B6C-A2F5-444BA25FFE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2E39AE6-CB6F-4946-BA49-68447D9DEB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2971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B5C4E7A-A896-4361-8000-F65EB08DE1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D42EFAD4-7446-427A-A06C-F7A160AABE2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2F3A4ED-EFB2-451B-9B75-55777873F8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6A73434-5B36-47B9-B240-A111BB955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C04C85F-71DB-409C-9CD5-EC6ABDF00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1634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1163E9-AF37-498A-8050-99C2404758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94D51B5-0E9A-4E58-8012-0A9B2051EB7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5F77C4A-5F36-452A-820F-5E3D5B8E77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60BFCDA-4768-4407-B085-0FE11DFB2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B0B986D-AF7A-42E0-8FBF-C653B0A902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2068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DFA576-BA84-4877-ADC2-1CC89D459A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2012" y="576263"/>
            <a:ext cx="7779224" cy="285273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F1A7402-6112-4EB4-9DB4-042C037F05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2012" y="3455988"/>
            <a:ext cx="7779224" cy="1500187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95000"/>
                    <a:lumOff val="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B200E6D-154F-4F7F-9FEE-D0CE5C032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87B4974-735D-4015-AAF7-CC09D69093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B55D2A1-D5AD-4853-AA84-4B90CBCD2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2061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7E1AC17-6D2B-4E8D-863D-CEBE2C9542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ACCAAF2-88EC-401B-ACC0-CB437E9396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42294" y="1774541"/>
            <a:ext cx="4066182" cy="44024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2662B7F-3B0C-4690-874F-AA64028267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899548" y="1774541"/>
            <a:ext cx="4066182" cy="440242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8013D9B-26D1-4E91-B6FF-254E187F86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8A5927-8169-49DC-BBAA-B1B9C33502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E8132F-35F2-4259-9ABE-37659A2FAB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654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7FA221-BD1A-4E22-9E7F-CC960DBF6D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1857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E4D1AB4-351F-42CA-961F-F5584932B2B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61858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8BA827E-AD88-4990-9F3F-947123FE8C7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61858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E3CEF8B-263D-4B28-BDC1-52CC711C31E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861166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3DBB6D3-53FB-4C78-BCF3-4568A3B915B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861166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BC38ECF3-0379-473E-91C9-7D96734A79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60666" y="6356351"/>
            <a:ext cx="2057400" cy="365125"/>
          </a:xfrm>
        </p:spPr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9313EA-94F9-4495-B5FF-D657074339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260966" y="6356351"/>
            <a:ext cx="3086100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690EC9A-CA19-442C-B070-6C99B3AF63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689966" y="6356351"/>
            <a:ext cx="2057400" cy="365125"/>
          </a:xfrm>
        </p:spPr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04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74140F5-BC28-4F23-9742-23AF77EB4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69590"/>
            <a:ext cx="839252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4B231FA-EC02-4718-8FE5-115F52499D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F706EF2-0099-4D59-8098-50F37E81A7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E3EAF1A3-C2E2-4239-861B-94A8C5A698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6755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BDAC55D8-8588-49E8-8791-88615EE8B2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05EE9C18-EB0F-4226-BED1-437603E6B4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CFBF3A1-EDDD-4C79-BDD6-28782AE8D1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42387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5583C8F-2389-40B7-A8D6-3430B6DDC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9821FB7-25A0-41CB-8691-EB5B8A6B17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341BD74-2AA3-4F6E-A40E-34F98A09D4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94C6882-8371-487E-B2CD-CD6BE3E4C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A8C3005-4BC2-47F2-A8F0-74FA30A2A2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21E4415-9402-4744-964A-ECA25D438B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44602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0E25D9-7937-4F76-B9E9-B680180BE3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216AC0CA-F533-465E-8B46-D7C9DE91BC7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657901CA-0D32-4422-BDAD-88801C6F2D4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0115B36-A1AC-42C6-A61C-B0759B8EA9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0A27DE-1A90-4B43-B0BF-0835955DF7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41DDD22-D75D-4EB0-9D35-29CD4B0271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76790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CCDB81-EEB1-4419-85C8-410957C189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0627" y="269590"/>
            <a:ext cx="822959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sunset" dir="t"/>
            </a:scene3d>
            <a:sp3d extrusionH="57150" prstMaterial="matte">
              <a:bevelT w="38100" h="38100"/>
            </a:sp3d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3557189-169C-44FF-8CC9-89B17DE349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750627" y="1730089"/>
            <a:ext cx="8229599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BD5E7A-0971-4178-BD78-E02F8180AEB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F5F458-6A3E-4B0B-AF47-FB9313319433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7E2238F-D6CF-4B59-8188-021281BDF04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736A112-810F-45C1-92A4-DE488D06177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075B8-A22A-4273-A81F-F37386C1EEE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9272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xStyles>
    <p:titleStyle>
      <a:lvl1pPr algn="ctr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rgbClr val="918E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Intro " panose="02000000000000000000" pitchFamily="50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images/search?family=yes&amp;img_url=https://pngimg.com/uploads/dice/dice_PNG132.png&amp;lr=213&amp;pos=1&amp;rpt=simage&amp;source=serp&amp;text=&#1082;&#1072;&#1088;&#1090;&#1080;&#1085;&#1082;&#1072;%20&#1082;&#1091;&#1073;&#1080;&#1082;&#1072;%20&#1080;&#1075;&#1088;&#1072;&#1083;&#1100;&#1085;&#1086;&#1075;&#1086;" TargetMode="External"/><Relationship Id="rId2" Type="http://schemas.openxmlformats.org/officeDocument/2006/relationships/hyperlink" Target="https://easyen.ru/load/shablony_prezentacij/matematika_algebra_geometrija/shablon_dlja_reshenie_zadach/517-1-0-72524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newschool-16.ru/wp-content/uploads/2019/02/&#1086;&#1094;&#1077;&#1085;&#1086;&#1090;&#1084;&#1077;&#1090;.png" TargetMode="External"/><Relationship Id="rId4" Type="http://schemas.openxmlformats.org/officeDocument/2006/relationships/hyperlink" Target="https://yandex.ru/images/search?family=yes&amp;img_url=https://kartin.papik.pro/uploads/posts/2023-06/1687999458_kartin-papik-pro-p-kartinki-solntse-krasivie-multyashnie-13.png&amp;lr=213&amp;p=1&amp;pos=39&amp;rpt=simage&amp;source=serp&amp;stype=image&amp;text=%D1%81%D0%BE%D0%BB%D0%BD%D1%8B%D1%88%D0%BA%D0%BE%20%D0%BA%D0%B0%D1%80%D1%82%D0%B8%D0%BD%D0%BA%D0%B0%20%D0%BD%D0%B0%20%D0%BF%D1%80%D0%BE%D0%B7%D1%80%D0%B0%D1%87%D0%BD%D0%BE%D0%BC%20%D1%84%D0%BE%D0%BD%D0%B5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E483DC-FE5F-40E2-BF98-9004B9D0B7A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89300" y="1465099"/>
            <a:ext cx="7792872" cy="23876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dirty="0" smtClean="0"/>
              <a:t>Интегрированный</a:t>
            </a:r>
            <a:r>
              <a:rPr lang="ru-RU" sz="3600" dirty="0" smtClean="0"/>
              <a:t> </a:t>
            </a:r>
            <a:r>
              <a:rPr lang="ru-RU" sz="3600" dirty="0" smtClean="0"/>
              <a:t>урок</a:t>
            </a:r>
            <a:br>
              <a:rPr lang="ru-RU" sz="3600" dirty="0" smtClean="0"/>
            </a:br>
            <a:r>
              <a:rPr lang="ru-RU" sz="3600" dirty="0" smtClean="0"/>
              <a:t>(</a:t>
            </a:r>
            <a:r>
              <a:rPr lang="ru-RU" sz="3600" dirty="0" smtClean="0"/>
              <a:t>математика, труд и</a:t>
            </a:r>
            <a:br>
              <a:rPr lang="ru-RU" sz="3600" dirty="0" smtClean="0"/>
            </a:br>
            <a:r>
              <a:rPr lang="ru-RU" sz="3600" dirty="0" smtClean="0"/>
              <a:t>внеурочная деятельность «Разговоры о важном»)</a:t>
            </a:r>
            <a:br>
              <a:rPr lang="ru-RU" sz="3600" dirty="0" smtClean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200" b="1" dirty="0" smtClean="0"/>
              <a:t>Математика: </a:t>
            </a:r>
            <a:r>
              <a:rPr lang="ru-RU" sz="2200" b="1" dirty="0" smtClean="0">
                <a:solidFill>
                  <a:srgbClr val="FF0000"/>
                </a:solidFill>
              </a:rPr>
              <a:t>Решение задач</a:t>
            </a:r>
            <a:br>
              <a:rPr lang="ru-RU" sz="2200" b="1" dirty="0" smtClean="0">
                <a:solidFill>
                  <a:srgbClr val="FF0000"/>
                </a:solidFill>
              </a:rPr>
            </a:br>
            <a:r>
              <a:rPr lang="ru-RU" sz="2200" b="1" dirty="0" smtClean="0"/>
              <a:t>Труд: </a:t>
            </a:r>
            <a:r>
              <a:rPr lang="ru-RU" sz="2200" b="1" dirty="0" smtClean="0">
                <a:solidFill>
                  <a:srgbClr val="FF0000"/>
                </a:solidFill>
              </a:rPr>
              <a:t>Конструирование из сложных </a:t>
            </a:r>
            <a:r>
              <a:rPr lang="ru-RU" sz="2200" b="1" dirty="0" smtClean="0">
                <a:solidFill>
                  <a:srgbClr val="FF0000"/>
                </a:solidFill>
              </a:rPr>
              <a:t>разверток (куб)</a:t>
            </a:r>
            <a:r>
              <a:rPr lang="ru-RU" sz="2200" b="1" dirty="0"/>
              <a:t/>
            </a:r>
            <a:br>
              <a:rPr lang="ru-RU" sz="2200" b="1" dirty="0"/>
            </a:br>
            <a:r>
              <a:rPr lang="ru-RU" sz="2200" b="1" dirty="0" smtClean="0"/>
              <a:t>Разговоры о </a:t>
            </a:r>
            <a:r>
              <a:rPr lang="ru-RU" sz="2200" b="1" dirty="0" smtClean="0"/>
              <a:t>важном: </a:t>
            </a:r>
            <a:r>
              <a:rPr lang="ru-RU" sz="2200" b="1" dirty="0" smtClean="0">
                <a:solidFill>
                  <a:srgbClr val="FF0000"/>
                </a:solidFill>
              </a:rPr>
              <a:t>Мы вместе</a:t>
            </a:r>
            <a:endParaRPr lang="ru-RU" sz="2200" b="1" dirty="0"/>
          </a:p>
        </p:txBody>
      </p:sp>
      <p:pic>
        <p:nvPicPr>
          <p:cNvPr id="10" name="Рисунок 9" descr="http://newschool-16.ru/wp-content/uploads/2019/02/%D0%BE%D1%86%D0%B5%D0%BD%D0%BE%D1%82%D0%BC%D0%B5%D1%82.pn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8888" y="3852699"/>
            <a:ext cx="2757417" cy="2033515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66561" y="229932"/>
            <a:ext cx="2259744" cy="1694808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0E483DC-FE5F-40E2-BF98-9004B9D0B7AB}"/>
              </a:ext>
            </a:extLst>
          </p:cNvPr>
          <p:cNvSpPr txBox="1">
            <a:spLocks/>
          </p:cNvSpPr>
          <p:nvPr/>
        </p:nvSpPr>
        <p:spPr>
          <a:xfrm>
            <a:off x="2587972" y="4320816"/>
            <a:ext cx="5145239" cy="70539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2500" lnSpcReduction="20000"/>
            <a:scene3d>
              <a:camera prst="orthographicFront"/>
              <a:lightRig rig="sunset" dir="t"/>
            </a:scene3d>
            <a:sp3d extrusionH="57150" prstMaterial="matte">
              <a:bevelT w="38100" h="38100"/>
            </a:sp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rgbClr val="918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ro " panose="02000000000000000000" pitchFamily="50" charset="0"/>
                <a:ea typeface="+mj-ea"/>
                <a:cs typeface="+mj-cs"/>
              </a:defRPr>
            </a:lvl1pPr>
          </a:lstStyle>
          <a:p>
            <a:pPr algn="l"/>
            <a:r>
              <a:rPr lang="ru-RU" sz="2200" b="1" dirty="0" smtClean="0"/>
              <a:t>Подготовили:</a:t>
            </a:r>
          </a:p>
          <a:p>
            <a:pPr algn="l"/>
            <a:r>
              <a:rPr lang="ru-RU" sz="2200" b="1" dirty="0" smtClean="0"/>
              <a:t>Власенко Светлана Александровна</a:t>
            </a:r>
          </a:p>
          <a:p>
            <a:pPr algn="l"/>
            <a:r>
              <a:rPr lang="ru-RU" sz="2200" b="1" dirty="0" smtClean="0"/>
              <a:t>Степашко Наталья Николаевна</a:t>
            </a:r>
          </a:p>
          <a:p>
            <a:pPr algn="l"/>
            <a:endParaRPr lang="ru-RU" sz="2200" b="1" dirty="0"/>
          </a:p>
          <a:p>
            <a:pPr algn="l"/>
            <a:endParaRPr lang="ru-RU" sz="2200" b="1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40E483DC-FE5F-40E2-BF98-9004B9D0B7AB}"/>
              </a:ext>
            </a:extLst>
          </p:cNvPr>
          <p:cNvSpPr txBox="1">
            <a:spLocks/>
          </p:cNvSpPr>
          <p:nvPr/>
        </p:nvSpPr>
        <p:spPr>
          <a:xfrm>
            <a:off x="3132259" y="5348561"/>
            <a:ext cx="2293182" cy="695188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  <a:scene3d>
              <a:camera prst="orthographicFront"/>
              <a:lightRig rig="sunset" dir="t"/>
            </a:scene3d>
            <a:sp3d extrusionH="57150" prstMaterial="matte">
              <a:bevelT w="38100" h="38100"/>
            </a:sp3d>
          </a:bodyPr>
          <a:lstStyle>
            <a:lvl1pPr algn="ctr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500" kern="1200">
                <a:solidFill>
                  <a:srgbClr val="918E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ntro " panose="02000000000000000000" pitchFamily="50" charset="0"/>
                <a:ea typeface="+mj-ea"/>
                <a:cs typeface="+mj-cs"/>
              </a:defRPr>
            </a:lvl1pPr>
          </a:lstStyle>
          <a:p>
            <a:r>
              <a:rPr lang="ru-RU" sz="1600" b="1" dirty="0"/>
              <a:t>г</a:t>
            </a:r>
            <a:r>
              <a:rPr lang="ru-RU" sz="1600" b="1" dirty="0" smtClean="0"/>
              <a:t>. Москва</a:t>
            </a:r>
          </a:p>
          <a:p>
            <a:r>
              <a:rPr lang="ru-RU" sz="1600" b="1" dirty="0" smtClean="0"/>
              <a:t>2024 г.</a:t>
            </a:r>
          </a:p>
          <a:p>
            <a:pPr algn="l"/>
            <a:endParaRPr lang="ru-RU" sz="2200" b="1" dirty="0"/>
          </a:p>
          <a:p>
            <a:pPr algn="l"/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386253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0627" y="0"/>
            <a:ext cx="8229599" cy="1325563"/>
          </a:xfrm>
        </p:spPr>
        <p:txBody>
          <a:bodyPr>
            <a:normAutofit fontScale="90000"/>
          </a:bodyPr>
          <a:lstStyle/>
          <a:p>
            <a:pPr algn="l"/>
            <a:r>
              <a:rPr lang="ru-RU" sz="6600" b="1" dirty="0" smtClean="0">
                <a:solidFill>
                  <a:srgbClr val="FF0000"/>
                </a:solidFill>
              </a:rPr>
              <a:t>Практическая работа</a:t>
            </a:r>
            <a:endParaRPr lang="ru-RU" sz="66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24594" y="1580059"/>
            <a:ext cx="5854658" cy="4387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0942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35" r="13457"/>
          <a:stretch/>
        </p:blipFill>
        <p:spPr>
          <a:xfrm>
            <a:off x="1558835" y="339633"/>
            <a:ext cx="7201988" cy="5785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758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/>
          <p:cNvSpPr>
            <a:spLocks noGrp="1"/>
          </p:cNvSpPr>
          <p:nvPr>
            <p:ph idx="1"/>
          </p:nvPr>
        </p:nvSpPr>
        <p:spPr>
          <a:xfrm>
            <a:off x="1815057" y="510314"/>
            <a:ext cx="6440668" cy="4351337"/>
          </a:xfrm>
        </p:spPr>
        <p:txBody>
          <a:bodyPr>
            <a:normAutofit fontScale="25000" lnSpcReduction="20000"/>
          </a:bodyPr>
          <a:lstStyle/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 smtClean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</a:t>
            </a: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это счастье, любовь и удача,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летом поездки на дачу.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праздник, семейные даты,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Подарки, покупки, приятные траты.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Рождение детей, первый шаг, первый лепет,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Мечты о хорошем, волнение и трепет.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труд, друг о друге забота,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много домашней работы.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важно!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Семья – это сложно!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Но счастливо жить одному невозможно!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Всегда будьте вместе, любовь берегите,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Обиды и ссоры подальше гоните,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Хочу, чтоб про нас говорили друзья: </a:t>
            </a:r>
          </a:p>
          <a:p>
            <a:pPr marL="0" indent="0">
              <a:lnSpc>
                <a:spcPct val="100000"/>
              </a:lnSpc>
              <a:spcAft>
                <a:spcPts val="0"/>
              </a:spcAft>
              <a:buNone/>
            </a:pPr>
            <a:r>
              <a:rPr lang="ru-RU" sz="8000" b="1" dirty="0">
                <a:solidFill>
                  <a:srgbClr val="0070C0"/>
                </a:solidFill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Какая хорошая Ваша семья!</a:t>
            </a:r>
          </a:p>
          <a:p>
            <a:pPr marL="0" indent="0">
              <a:buNone/>
            </a:pPr>
            <a:endParaRPr lang="ru-RU" sz="28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6148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http://newschool-16.ru/wp-content/uploads/2019/02/%D0%BE%D1%86%D0%B5%D0%BD%D0%BE%D1%82%D0%BC%D0%B5%D1%82.png"/>
          <p:cNvPicPr/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278" y="4695316"/>
            <a:ext cx="1624133" cy="1077686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71657" y="4695316"/>
            <a:ext cx="1436914" cy="10776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48297" y="241557"/>
            <a:ext cx="3373343" cy="3416043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2133600" y="3775864"/>
            <a:ext cx="5399314" cy="8186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ru-RU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Спасибо за урок!</a:t>
            </a:r>
            <a:endParaRPr lang="ru-RU" sz="3600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33631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6E274A-4F6B-4305-9334-07977BE112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6979" y="95534"/>
            <a:ext cx="8229599" cy="694401"/>
          </a:xfrm>
        </p:spPr>
        <p:txBody>
          <a:bodyPr/>
          <a:lstStyle/>
          <a:p>
            <a:r>
              <a:rPr lang="ru-RU" dirty="0"/>
              <a:t>Источники информации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743EC09-AD27-43DB-A83D-7A3ED76455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9684" y="788394"/>
            <a:ext cx="8229599" cy="540769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sz="1400" dirty="0" smtClean="0">
              <a:hlinkClick r:id="rId2"/>
            </a:endParaRPr>
          </a:p>
          <a:p>
            <a:endParaRPr lang="ru-RU" sz="1400" dirty="0" smtClean="0">
              <a:hlinkClick r:id="rId2"/>
            </a:endParaRPr>
          </a:p>
          <a:p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Шаблон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презентации</a:t>
            </a:r>
            <a:endParaRPr lang="ru-RU" sz="1800" u="sng" dirty="0" smtClean="0">
              <a:latin typeface="Times New Roman" panose="02020603050405020304" pitchFamily="18" charset="0"/>
              <a:cs typeface="Times New Roman" panose="02020603050405020304" pitchFamily="18" charset="0"/>
              <a:hlinkClick r:id="rId2"/>
            </a:endParaRPr>
          </a:p>
          <a:p>
            <a:r>
              <a:rPr lang="en-US" sz="1400" dirty="0" smtClean="0">
                <a:hlinkClick r:id="rId2"/>
              </a:rPr>
              <a:t>https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easyen.ru/load/shablony_prezentacij/matematika_algebra_geometrija/shablon_dlja_reshenie_zadach/517-1-0-72524</a:t>
            </a:r>
            <a:endParaRPr lang="ru-RU" sz="1400" dirty="0" smtClean="0"/>
          </a:p>
          <a:p>
            <a:r>
              <a:rPr lang="ru-RU" sz="1400" dirty="0" smtClean="0">
                <a:hlinkClick r:id="rId3"/>
              </a:rPr>
              <a:t> </a:t>
            </a:r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«Кубики» </a:t>
            </a:r>
            <a:r>
              <a:rPr lang="en-US" sz="1400" dirty="0" smtClean="0">
                <a:hlinkClick r:id="rId3"/>
              </a:rPr>
              <a:t>https</a:t>
            </a:r>
            <a:r>
              <a:rPr lang="en-US" sz="1400" dirty="0">
                <a:hlinkClick r:id="rId3"/>
              </a:rPr>
              <a:t>://yandex.ru/images/search?family=yes&amp;img_url=https%3A%2F%2Fpngimg.com%2Fuploads%2Fdice%2Fdice_PNG132.png&amp;lr=213&amp;pos=1&amp;rpt=simage&amp;source=serp&amp;text=</a:t>
            </a:r>
            <a:r>
              <a:rPr lang="ru-RU" sz="1400" dirty="0" smtClean="0">
                <a:hlinkClick r:id="rId3"/>
              </a:rPr>
              <a:t>картинка%20кубика%20игрального</a:t>
            </a:r>
            <a:endParaRPr lang="ru-RU" sz="1400" dirty="0"/>
          </a:p>
          <a:p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 </a:t>
            </a:r>
            <a:r>
              <a:rPr lang="ru-RU" sz="18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«Солнышко»   </a:t>
            </a:r>
            <a:r>
              <a:rPr lang="ru-RU" sz="1800" dirty="0" smtClean="0">
                <a:hlinkClick r:id="rId4"/>
              </a:rPr>
              <a:t>солнышко </a:t>
            </a:r>
            <a:r>
              <a:rPr lang="ru-RU" sz="1800" dirty="0">
                <a:hlinkClick r:id="rId4"/>
              </a:rPr>
              <a:t>картинка на прозрачном </a:t>
            </a:r>
            <a:r>
              <a:rPr lang="ru-RU" sz="1800" dirty="0" smtClean="0">
                <a:hlinkClick r:id="rId4"/>
              </a:rPr>
              <a:t>фоне</a:t>
            </a:r>
            <a:endParaRPr lang="ru-RU" sz="1800" dirty="0" smtClean="0"/>
          </a:p>
          <a:p>
            <a:pPr lvl="0"/>
            <a:r>
              <a:rPr lang="ru-RU" sz="18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Картинка </a:t>
            </a:r>
            <a:r>
              <a:rPr lang="ru-RU" sz="18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8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книжкой</a:t>
            </a:r>
            <a:r>
              <a:rPr lang="ru-RU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400" u="sng" dirty="0">
                <a:solidFill>
                  <a:prstClr val="black"/>
                </a:solidFill>
                <a:hlinkClick r:id="rId5"/>
              </a:rPr>
              <a:t>http://newschool-16.ru/wp-content/uploads/2019/02/оценотмет.png</a:t>
            </a:r>
            <a:endParaRPr lang="ru-RU" sz="1400" dirty="0">
              <a:solidFill>
                <a:prstClr val="black"/>
              </a:solidFill>
            </a:endParaRPr>
          </a:p>
          <a:p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800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55940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7751" y="0"/>
            <a:ext cx="8229599" cy="1218016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Кроссворд</a:t>
            </a:r>
            <a:endParaRPr lang="ru-RU" sz="4800" b="1" dirty="0">
              <a:solidFill>
                <a:srgbClr val="FF0000"/>
              </a:solidFill>
            </a:endParaRPr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</p:nvPr>
        </p:nvGraphicFramePr>
        <p:xfrm>
          <a:off x="1964796" y="1730375"/>
          <a:ext cx="5801784" cy="4351338"/>
        </p:xfrm>
        <a:graphic>
          <a:graphicData uri="http://schemas.openxmlformats.org/drawingml/2006/table">
            <a:tbl>
              <a:tblPr firstRow="1" firstCol="1" bandRow="1"/>
              <a:tblGrid>
                <a:gridCol w="483482">
                  <a:extLst>
                    <a:ext uri="{9D8B030D-6E8A-4147-A177-3AD203B41FA5}">
                      <a16:colId xmlns:a16="http://schemas.microsoft.com/office/drawing/2014/main" val="4193779426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3037173087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1885841076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3148698842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3220556008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1850647774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2021716647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3942474332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1238538534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681801892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2507065799"/>
                    </a:ext>
                  </a:extLst>
                </a:gridCol>
                <a:gridCol w="483482">
                  <a:extLst>
                    <a:ext uri="{9D8B030D-6E8A-4147-A177-3AD203B41FA5}">
                      <a16:colId xmlns:a16="http://schemas.microsoft.com/office/drawing/2014/main" val="3777584158"/>
                    </a:ext>
                  </a:extLst>
                </a:gridCol>
              </a:tblGrid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2149060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46683162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522705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5180499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95649574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69394307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1590099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7617603"/>
                  </a:ext>
                </a:extLst>
              </a:tr>
              <a:tr h="4834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Georgia" panose="02040502050405020303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1431" marR="6143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8301275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43220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979" y="0"/>
            <a:ext cx="8229599" cy="1325563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Задача 1</a:t>
            </a:r>
            <a:endParaRPr lang="ru-RU" sz="48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Маме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32 года, а сыну 8 лет. Во сколько раз мама старше сына?</a:t>
            </a:r>
          </a:p>
          <a:p>
            <a:pPr>
              <a:lnSpc>
                <a:spcPct val="100000"/>
              </a:lnSpc>
            </a:pP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сколько раз мама была старше сына 5 лет назад?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632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275" y="0"/>
            <a:ext cx="8229599" cy="1325563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Задача 2</a:t>
            </a:r>
            <a:endParaRPr lang="ru-RU" sz="48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Я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живу с мамой, папой, бабушкой и дедушкой. Сколько тапочек для всех членов семьи должно быть у нас дома, если у каждого члена семьи будет по одной паре тапочек?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03632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3331" y="0"/>
            <a:ext cx="8229599" cy="1325563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Задача 3</a:t>
            </a:r>
            <a:endParaRPr lang="ru-RU" sz="48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За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столом сидела вся наша семья: я,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мама,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папа, брат и бабушка. Каждый из нас съел по 2 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пирожка. На сколько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</a:rPr>
              <a:t>меньше стало пирожков</a:t>
            </a: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381536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274" y="0"/>
            <a:ext cx="8229599" cy="1325563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Задача 4</a:t>
            </a:r>
            <a:endParaRPr lang="ru-RU" sz="48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4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Из 24 кубиков мы с братом построили 3 одинаковые башни. Сколько кубиков в каждой башне?</a:t>
            </a:r>
            <a:endParaRPr lang="ru-RU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40153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444" y="67627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396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96036" y="0"/>
            <a:ext cx="8229599" cy="1325563"/>
          </a:xfrm>
        </p:spPr>
        <p:txBody>
          <a:bodyPr>
            <a:normAutofit/>
          </a:bodyPr>
          <a:lstStyle/>
          <a:p>
            <a:pPr algn="l"/>
            <a:r>
              <a:rPr lang="ru-RU" sz="4800" b="1" dirty="0" smtClean="0">
                <a:solidFill>
                  <a:srgbClr val="FF0000"/>
                </a:solidFill>
              </a:rPr>
              <a:t>Единицы измерения</a:t>
            </a:r>
            <a:endParaRPr lang="ru-RU" sz="4800" dirty="0"/>
          </a:p>
        </p:txBody>
      </p:sp>
      <p:sp>
        <p:nvSpPr>
          <p:cNvPr id="5" name="Объект 2"/>
          <p:cNvSpPr>
            <a:spLocks noGrp="1"/>
          </p:cNvSpPr>
          <p:nvPr>
            <p:ph idx="1"/>
          </p:nvPr>
        </p:nvSpPr>
        <p:spPr>
          <a:xfrm>
            <a:off x="1508273" y="1442706"/>
            <a:ext cx="6730035" cy="4351338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дм  =  </a:t>
            </a:r>
            <a:r>
              <a:rPr lang="ru-RU" sz="5400" dirty="0" smtClean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см</a:t>
            </a:r>
            <a:endParaRPr lang="ru-RU" sz="54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1 дм</a:t>
            </a:r>
            <a:r>
              <a:rPr lang="ru-RU" sz="540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 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см</a:t>
            </a:r>
            <a:r>
              <a:rPr lang="ru-RU" sz="540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1м  =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0000"/>
              </a:lnSpc>
              <a:spcAft>
                <a:spcPts val="0"/>
              </a:spcAft>
            </a:pP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м</a:t>
            </a:r>
            <a:r>
              <a:rPr lang="ru-RU" sz="540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 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= </a:t>
            </a:r>
            <a:r>
              <a:rPr lang="ru-RU" sz="5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?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r>
              <a:rPr lang="ru-RU" sz="5400" dirty="0">
                <a:latin typeface="Times New Roman" panose="02020603050405020304" pitchFamily="18" charset="0"/>
                <a:ea typeface="Calibri" panose="020F0502020204030204" pitchFamily="34" charset="0"/>
              </a:rPr>
              <a:t>дм</a:t>
            </a:r>
            <a:r>
              <a:rPr lang="ru-RU" sz="5400" baseline="30000" dirty="0">
                <a:latin typeface="Times New Roman" panose="02020603050405020304" pitchFamily="18" charset="0"/>
                <a:ea typeface="Calibri" panose="020F0502020204030204" pitchFamily="34" charset="0"/>
              </a:rPr>
              <a:t>2</a:t>
            </a:r>
            <a:r>
              <a:rPr lang="ru-RU" sz="5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85158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45444" y="67627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153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Универ6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Универ5.potx" id="{648D1469-64F3-466D-B332-98D0DBBBA35B}" vid="{720ECF1C-1AE0-4AC9-8D0F-BB18E514955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Универ6</Template>
  <TotalTime>214</TotalTime>
  <Words>315</Words>
  <Application>Microsoft Office PowerPoint</Application>
  <PresentationFormat>Экран (4:3)</PresentationFormat>
  <Paragraphs>158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0" baseType="lpstr">
      <vt:lpstr>Arial</vt:lpstr>
      <vt:lpstr>Calibri</vt:lpstr>
      <vt:lpstr>Georgia</vt:lpstr>
      <vt:lpstr>Intro </vt:lpstr>
      <vt:lpstr>Times New Roman</vt:lpstr>
      <vt:lpstr>Универ6</vt:lpstr>
      <vt:lpstr>Интегрированный урок (математика, труд и внеурочная деятельность «Разговоры о важном»)  Математика: Решение задач Труд: Конструирование из сложных разверток (куб) Разговоры о важном: Мы вместе</vt:lpstr>
      <vt:lpstr>Кроссворд</vt:lpstr>
      <vt:lpstr>Задача 1</vt:lpstr>
      <vt:lpstr>Задача 2</vt:lpstr>
      <vt:lpstr>Задача 3</vt:lpstr>
      <vt:lpstr>Задача 4</vt:lpstr>
      <vt:lpstr>Презентация PowerPoint</vt:lpstr>
      <vt:lpstr>Единицы измерения</vt:lpstr>
      <vt:lpstr>Презентация PowerPoint</vt:lpstr>
      <vt:lpstr>Практическая работа</vt:lpstr>
      <vt:lpstr>Презентация PowerPoint</vt:lpstr>
      <vt:lpstr>Презентация PowerPoint</vt:lpstr>
      <vt:lpstr>Презентация PowerPoint</vt:lpstr>
      <vt:lpstr>Источники информации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Универсальн</dc:title>
  <dc:creator>Марина</dc:creator>
  <cp:lastModifiedBy>teacher</cp:lastModifiedBy>
  <cp:revision>48</cp:revision>
  <dcterms:created xsi:type="dcterms:W3CDTF">2019-07-28T09:59:28Z</dcterms:created>
  <dcterms:modified xsi:type="dcterms:W3CDTF">2024-06-19T08:00:00Z</dcterms:modified>
</cp:coreProperties>
</file>