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65" r:id="rId12"/>
    <p:sldId id="266" r:id="rId13"/>
    <p:sldId id="270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59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C7CD425C-443C-4871-BBD2-634365C843EB}" type="datetimeFigureOut">
              <a:rPr lang="ru-RU" smtClean="0"/>
              <a:pPr/>
              <a:t>22.06.2021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DE8858CD-F3BB-4833-B2D5-C26BAB7F06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I:\&#1044;%20&#1089;&#8470;%2035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44;%20&#1089;&#8470;%2035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08862"/>
          </a:xfrm>
        </p:spPr>
        <p:txBody>
          <a:bodyPr>
            <a:normAutofit/>
          </a:bodyPr>
          <a:lstStyle/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 «Детский сад  № 35»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Удимская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 2 СОШ»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0416" y="2000240"/>
            <a:ext cx="7723584" cy="337913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для родителей.»</a:t>
            </a:r>
          </a:p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«Наш ребёнок.»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(Нетрадиционные формы взаимодействия с родителями)</a:t>
            </a:r>
          </a:p>
          <a:p>
            <a:pPr algn="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Д с№ 35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«Волшебный мир театра!»</a:t>
            </a:r>
          </a:p>
        </p:txBody>
      </p:sp>
      <p:pic>
        <p:nvPicPr>
          <p:cNvPr id="7170" name="Picture 2" descr="J:\DCIM\100PHOTO\SAM_87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9267" r="11194"/>
          <a:stretch>
            <a:fillRect/>
          </a:stretch>
        </p:blipFill>
        <p:spPr bwMode="auto">
          <a:xfrm>
            <a:off x="1301750" y="1544955"/>
            <a:ext cx="2193290" cy="2032000"/>
          </a:xfrm>
          <a:prstGeom prst="rect">
            <a:avLst/>
          </a:prstGeom>
          <a:noFill/>
        </p:spPr>
      </p:pic>
      <p:pic>
        <p:nvPicPr>
          <p:cNvPr id="7171" name="Picture 3" descr="J:\DCIM\100PHOTO\SAM_87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r="15500"/>
          <a:stretch>
            <a:fillRect/>
          </a:stretch>
        </p:blipFill>
        <p:spPr bwMode="auto">
          <a:xfrm>
            <a:off x="3847465" y="1544955"/>
            <a:ext cx="2322830" cy="2063750"/>
          </a:xfrm>
          <a:prstGeom prst="rect">
            <a:avLst/>
          </a:prstGeom>
          <a:noFill/>
        </p:spPr>
      </p:pic>
      <p:pic>
        <p:nvPicPr>
          <p:cNvPr id="6" name="Изображение 5" descr="IMG_20210323_15360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85255" y="1544955"/>
            <a:ext cx="2448560" cy="2063750"/>
          </a:xfrm>
          <a:prstGeom prst="rect">
            <a:avLst/>
          </a:prstGeom>
        </p:spPr>
      </p:pic>
      <p:pic>
        <p:nvPicPr>
          <p:cNvPr id="7" name="Изображение 6" descr="IMG_20210325_13065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1384300" y="3942715"/>
            <a:ext cx="2141220" cy="2305685"/>
          </a:xfrm>
          <a:prstGeom prst="rect">
            <a:avLst/>
          </a:prstGeom>
        </p:spPr>
      </p:pic>
      <p:pic>
        <p:nvPicPr>
          <p:cNvPr id="8" name="Изображение 7" descr="IMG_20210326_122355"/>
          <p:cNvPicPr>
            <a:picLocks noChangeAspect="1"/>
          </p:cNvPicPr>
          <p:nvPr/>
        </p:nvPicPr>
        <p:blipFill>
          <a:blip r:embed="rId6" cstate="print"/>
          <a:srcRect t="8179" b="16093"/>
          <a:stretch>
            <a:fillRect/>
          </a:stretch>
        </p:blipFill>
        <p:spPr>
          <a:xfrm>
            <a:off x="3847465" y="4025265"/>
            <a:ext cx="2557145" cy="2141220"/>
          </a:xfrm>
          <a:prstGeom prst="rect">
            <a:avLst/>
          </a:prstGeom>
        </p:spPr>
      </p:pic>
      <p:pic>
        <p:nvPicPr>
          <p:cNvPr id="10" name="Изображение 9" descr="IMG_20210326_122656"/>
          <p:cNvPicPr>
            <a:picLocks noChangeAspect="1"/>
          </p:cNvPicPr>
          <p:nvPr/>
        </p:nvPicPr>
        <p:blipFill>
          <a:blip r:embed="rId7" cstate="print"/>
          <a:srcRect t="10842" r="9542"/>
          <a:stretch>
            <a:fillRect/>
          </a:stretch>
        </p:blipFill>
        <p:spPr>
          <a:xfrm>
            <a:off x="6605270" y="4025265"/>
            <a:ext cx="2209165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735" y="120015"/>
            <a:ext cx="7498080" cy="106045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</a:t>
            </a:r>
            <a:b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«Семейного творчества».</a:t>
            </a:r>
          </a:p>
        </p:txBody>
      </p:sp>
      <p:pic>
        <p:nvPicPr>
          <p:cNvPr id="5" name="Замещающее содержимое 4" descr="IMG_20210326_124946_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76350" y="1391920"/>
            <a:ext cx="1637030" cy="2182495"/>
          </a:xfrm>
          <a:prstGeom prst="rect">
            <a:avLst/>
          </a:prstGeom>
        </p:spPr>
      </p:pic>
      <p:pic>
        <p:nvPicPr>
          <p:cNvPr id="6" name="Замещающее содержимое 5" descr="IMG_20210326_125039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129915" y="1391920"/>
            <a:ext cx="1537970" cy="2182495"/>
          </a:xfrm>
          <a:prstGeom prst="rect">
            <a:avLst/>
          </a:prstGeom>
        </p:spPr>
      </p:pic>
      <p:pic>
        <p:nvPicPr>
          <p:cNvPr id="7" name="Изображение 6" descr="SAM_922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6350" y="4037330"/>
            <a:ext cx="3079115" cy="2309495"/>
          </a:xfrm>
          <a:prstGeom prst="rect">
            <a:avLst/>
          </a:prstGeom>
        </p:spPr>
      </p:pic>
      <p:pic>
        <p:nvPicPr>
          <p:cNvPr id="8" name="Изображение 7" descr="SAM_9253"/>
          <p:cNvPicPr>
            <a:picLocks noChangeAspect="1"/>
          </p:cNvPicPr>
          <p:nvPr/>
        </p:nvPicPr>
        <p:blipFill>
          <a:blip r:embed="rId5" cstate="print"/>
          <a:srcRect r="10642"/>
          <a:stretch>
            <a:fillRect/>
          </a:stretch>
        </p:blipFill>
        <p:spPr>
          <a:xfrm>
            <a:off x="4875530" y="1391920"/>
            <a:ext cx="3268345" cy="2181860"/>
          </a:xfrm>
          <a:prstGeom prst="rect">
            <a:avLst/>
          </a:prstGeom>
        </p:spPr>
      </p:pic>
      <p:pic>
        <p:nvPicPr>
          <p:cNvPr id="10" name="Изображение 9" descr="SAM_925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9485" y="4037330"/>
            <a:ext cx="3375025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мастерская.</a:t>
            </a:r>
          </a:p>
        </p:txBody>
      </p:sp>
      <p:pic>
        <p:nvPicPr>
          <p:cNvPr id="3074" name="Picture 2" descr="C:\Users\Home\Desktop\Творчество-2018\SAM_89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1915" y="1642745"/>
            <a:ext cx="3657600" cy="2745740"/>
          </a:xfrm>
          <a:prstGeom prst="rect">
            <a:avLst/>
          </a:prstGeom>
          <a:noFill/>
        </p:spPr>
      </p:pic>
      <p:pic>
        <p:nvPicPr>
          <p:cNvPr id="1026" name="Picture 2" descr="C:\Users\Home\Desktop\День откртых-19\SAM_91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6215" y="3197225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850" y="-257175"/>
            <a:ext cx="7818755" cy="2037080"/>
          </a:xfrm>
        </p:spPr>
        <p:txBody>
          <a:bodyPr>
            <a:noAutofit/>
          </a:bodyPr>
          <a:lstStyle/>
          <a:p>
            <a:pPr algn="l"/>
            <a: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«Если ребёнок молчит, покажите ему картинку и он заговорит.» </a:t>
            </a:r>
            <a:b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К.Д.Ушинский</a:t>
            </a:r>
          </a:p>
        </p:txBody>
      </p:sp>
      <p:pic>
        <p:nvPicPr>
          <p:cNvPr id="6" name="Замещающее содержимое 5" descr="IMG_1539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77645" y="2790825"/>
            <a:ext cx="3112135" cy="1931670"/>
          </a:xfrm>
          <a:prstGeom prst="rect">
            <a:avLst/>
          </a:prstGeom>
        </p:spPr>
      </p:pic>
      <p:pic>
        <p:nvPicPr>
          <p:cNvPr id="7" name="Замещающее содержимое 6" descr="IMG_154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335" y="2790825"/>
            <a:ext cx="3321685" cy="1931670"/>
          </a:xfrm>
          <a:prstGeom prst="rect">
            <a:avLst/>
          </a:prstGeom>
        </p:spPr>
      </p:pic>
      <p:pic>
        <p:nvPicPr>
          <p:cNvPr id="9" name="Изображение 8" descr="IMG_32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9765" y="4843780"/>
            <a:ext cx="3112135" cy="1950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96670" y="274320"/>
            <a:ext cx="7607935" cy="1143000"/>
          </a:xfrm>
        </p:spPr>
        <p:txBody>
          <a:bodyPr>
            <a:noAutofit/>
          </a:bodyPr>
          <a:lstStyle/>
          <a:p>
            <a:pPr algn="l"/>
            <a:r>
              <a:rPr lang="ru-RU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«А может и правда так бывает: от красоты и песок расцветает, и невозможное становится возможным, а все серьёзное -  смешным и несерьёзным</a:t>
            </a: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" name="Замещающее содержимое 4" descr="IMG_100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735" y="2426335"/>
            <a:ext cx="3298190" cy="1780540"/>
          </a:xfrm>
          <a:prstGeom prst="rect">
            <a:avLst/>
          </a:prstGeom>
        </p:spPr>
      </p:pic>
      <p:pic>
        <p:nvPicPr>
          <p:cNvPr id="9" name="Замещающее содержимое 8" descr="IMG_100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5880" y="2426335"/>
            <a:ext cx="3531870" cy="1780540"/>
          </a:xfrm>
          <a:prstGeom prst="rect">
            <a:avLst/>
          </a:prstGeom>
        </p:spPr>
      </p:pic>
      <p:pic>
        <p:nvPicPr>
          <p:cNvPr id="12" name="Изображение 11" descr="IMG_10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35735" y="4597400"/>
            <a:ext cx="3298190" cy="1694180"/>
          </a:xfrm>
          <a:prstGeom prst="rect">
            <a:avLst/>
          </a:prstGeom>
        </p:spPr>
      </p:pic>
      <p:pic>
        <p:nvPicPr>
          <p:cNvPr id="14" name="Изображение 13" descr="IMG_10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35880" y="4597400"/>
            <a:ext cx="3531870" cy="169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11" name="Замещающее содержимое 10" descr="IMG_103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37945" y="274320"/>
            <a:ext cx="3657600" cy="2743200"/>
          </a:xfrm>
          <a:prstGeom prst="rect">
            <a:avLst/>
          </a:prstGeom>
        </p:spPr>
      </p:pic>
      <p:pic>
        <p:nvPicPr>
          <p:cNvPr id="12" name="Замещающее содержимое 11" descr="IMG_1009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215" y="274320"/>
            <a:ext cx="3657600" cy="2743200"/>
          </a:xfrm>
          <a:prstGeom prst="rect">
            <a:avLst/>
          </a:prstGeom>
        </p:spPr>
      </p:pic>
      <p:pic>
        <p:nvPicPr>
          <p:cNvPr id="14" name="Изображение 13" descr="IMG_10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7945" y="3561715"/>
            <a:ext cx="3657600" cy="2743200"/>
          </a:xfrm>
          <a:prstGeom prst="rect">
            <a:avLst/>
          </a:prstGeom>
        </p:spPr>
      </p:pic>
      <p:pic>
        <p:nvPicPr>
          <p:cNvPr id="15" name="Изображение 14" descr="IMG_10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76215" y="3561715"/>
            <a:ext cx="3657600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735" y="274320"/>
            <a:ext cx="7498080" cy="2540000"/>
          </a:xfrm>
        </p:spPr>
        <p:txBody>
          <a:bodyPr>
            <a:normAutofit/>
          </a:bodyPr>
          <a:lstStyle/>
          <a:p>
            <a:pPr algn="ctr"/>
            <a:r>
              <a:rPr lang="ru-RU" altLang="en-US" sz="60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sz="6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en-US" sz="6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Содержимое 4" descr="imag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36955" y="-3175"/>
            <a:ext cx="8127365" cy="6863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05536"/>
          </a:xfrm>
        </p:spPr>
        <p:txBody>
          <a:bodyPr>
            <a:noAutofit/>
          </a:bodyPr>
          <a:lstStyle/>
          <a:p>
            <a:pPr marL="82550" indent="0" algn="r">
              <a:buNone/>
            </a:pPr>
            <a:r>
              <a:rPr lang="ru-RU" sz="2400" i="1" dirty="0">
                <a:latin typeface="Times New Roman" panose="02020603050405020304"/>
                <a:ea typeface="Calibri" panose="020F0502020204030204"/>
              </a:rPr>
              <a:t>«Каждый из нас, педагогов и </a:t>
            </a:r>
            <a:r>
              <a:rPr lang="ru-RU" sz="2400" b="1" i="1" dirty="0">
                <a:latin typeface="Times New Roman" panose="02020603050405020304"/>
                <a:ea typeface="Calibri" panose="020F0502020204030204"/>
              </a:rPr>
              <a:t>родителей</a:t>
            </a:r>
            <a:r>
              <a:rPr lang="ru-RU" sz="2400" i="1" dirty="0">
                <a:latin typeface="Times New Roman" panose="02020603050405020304"/>
                <a:ea typeface="Calibri" panose="020F0502020204030204"/>
              </a:rPr>
              <a:t>, несет свою долю ответственности за сокровище по имени </a:t>
            </a:r>
            <a:r>
              <a:rPr lang="ru-RU" sz="2400" i="1" dirty="0" smtClean="0">
                <a:latin typeface="Times New Roman" panose="02020603050405020304"/>
                <a:ea typeface="Calibri" panose="020F0502020204030204"/>
              </a:rPr>
              <a:t>Детство.» </a:t>
            </a:r>
          </a:p>
          <a:p>
            <a:pPr marL="82550" indent="0" algn="r">
              <a:buNone/>
            </a:pPr>
            <a:r>
              <a:rPr lang="ru-RU" sz="2400" i="1" dirty="0" smtClean="0">
                <a:latin typeface="Times New Roman" panose="02020603050405020304"/>
                <a:ea typeface="Calibri" panose="020F0502020204030204"/>
              </a:rPr>
              <a:t> Е</a:t>
            </a:r>
            <a:r>
              <a:rPr lang="ru-RU" sz="2400" i="1" dirty="0">
                <a:latin typeface="Times New Roman" panose="02020603050405020304"/>
                <a:ea typeface="Calibri" panose="020F0502020204030204"/>
              </a:rPr>
              <a:t>. П. </a:t>
            </a:r>
            <a:r>
              <a:rPr lang="ru-RU" sz="2400" i="1" smtClean="0">
                <a:latin typeface="Times New Roman" panose="02020603050405020304"/>
                <a:ea typeface="Calibri" panose="020F0502020204030204"/>
              </a:rPr>
              <a:t>Арнаутова </a:t>
            </a:r>
            <a:endParaRPr lang="ru-RU" sz="2400" i="1" dirty="0" smtClean="0">
              <a:latin typeface="Times New Roman" panose="02020603050405020304"/>
              <a:ea typeface="Calibri" panose="020F0502020204030204"/>
            </a:endParaRPr>
          </a:p>
          <a:p>
            <a:pPr marL="82550" indent="0" algn="just">
              <a:buNone/>
            </a:pPr>
            <a:r>
              <a:rPr lang="ru-RU" sz="2400" dirty="0" smtClean="0">
                <a:latin typeface="Times New Roman" panose="02020603050405020304"/>
                <a:ea typeface="Calibri" panose="020F0502020204030204"/>
              </a:rPr>
              <a:t>Эти слова определяют </a:t>
            </a:r>
            <a:r>
              <a:rPr lang="ru-RU" sz="2400" dirty="0">
                <a:latin typeface="Times New Roman" panose="02020603050405020304"/>
                <a:ea typeface="Calibri" panose="020F0502020204030204"/>
              </a:rPr>
              <a:t>смысл совместной работы педагогов с семьями воспитанников. Именно от взрослых, их согласованных действий, умения договориться, помочь друг другу в воспитании детей зависят личностное развитие ребенка и его психическое здоровье. Эффективность такого сотрудничества определяется степенью взаимопонимания, доверия и взаимопомощи друг </a:t>
            </a:r>
            <a:r>
              <a:rPr lang="ru-RU" sz="2400" dirty="0" smtClean="0">
                <a:latin typeface="Times New Roman" panose="02020603050405020304"/>
                <a:ea typeface="Calibri" panose="020F0502020204030204"/>
              </a:rPr>
              <a:t>другу.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0648"/>
            <a:ext cx="7746064" cy="6408712"/>
          </a:xfrm>
        </p:spPr>
        <p:txBody>
          <a:bodyPr>
            <a:normAutofit fontScale="92500" lnSpcReduction="10000"/>
          </a:bodyPr>
          <a:lstStyle/>
          <a:p>
            <a:pPr marL="82550" indent="0" algn="just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600" dirty="0" smtClean="0">
                <a:latin typeface="Times New Roman" panose="02020603050405020304"/>
                <a:ea typeface="Times New Roman" panose="02020603050405020304"/>
              </a:rPr>
              <a:t>повышение </a:t>
            </a:r>
            <a:r>
              <a:rPr lang="ru-RU" sz="2600" dirty="0">
                <a:latin typeface="Times New Roman" panose="02020603050405020304"/>
                <a:ea typeface="Times New Roman" panose="02020603050405020304"/>
              </a:rPr>
              <a:t>педагогической  компетентности родителей в вопросах воспитания и развития, сохранения и укрепления здоровья дошкольников. Привлечение  их к  сотрудничеству с коллективом нашего учреждения в плане единых подходов воспитания ребенка</a:t>
            </a:r>
            <a:r>
              <a:rPr lang="ru-RU" sz="2600" dirty="0" smtClean="0">
                <a:latin typeface="Times New Roman" panose="02020603050405020304"/>
                <a:ea typeface="Times New Roman" panose="02020603050405020304"/>
              </a:rPr>
              <a:t>.</a:t>
            </a:r>
          </a:p>
          <a:p>
            <a:pPr marL="0" lvl="0" indent="0" algn="just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2600" b="1" dirty="0" smtClean="0">
                <a:latin typeface="Times New Roman" panose="02020603050405020304"/>
                <a:cs typeface="Times New Roman" panose="02020603050405020304" pitchFamily="18" charset="0"/>
              </a:rPr>
              <a:t>Задачи: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/>
              <a:buChar char=""/>
              <a:tabLst>
                <a:tab pos="457200" algn="l"/>
              </a:tabLst>
            </a:pPr>
            <a:r>
              <a:rPr lang="ru-RU" sz="2600" dirty="0" smtClean="0">
                <a:latin typeface="Times New Roman" panose="02020603050405020304"/>
                <a:ea typeface="Times New Roman" panose="02020603050405020304"/>
              </a:rPr>
              <a:t>оказывать </a:t>
            </a:r>
            <a:r>
              <a:rPr lang="ru-RU" sz="2600" dirty="0">
                <a:latin typeface="Times New Roman" panose="02020603050405020304"/>
                <a:ea typeface="Times New Roman" panose="02020603050405020304"/>
              </a:rPr>
              <a:t>квалифицированную консультативную и практическую помощь родителям по проблемам воспитания и развития ребенка;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/>
              <a:buChar char=""/>
              <a:tabLst>
                <a:tab pos="457200" algn="l"/>
              </a:tabLst>
            </a:pPr>
            <a:r>
              <a:rPr lang="ru-RU" sz="2600" dirty="0">
                <a:latin typeface="Times New Roman" panose="02020603050405020304"/>
                <a:ea typeface="Times New Roman" panose="02020603050405020304"/>
              </a:rPr>
              <a:t>повышать педагогическую культуру родителей;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/>
              <a:buChar char=""/>
              <a:tabLst>
                <a:tab pos="457200" algn="l"/>
              </a:tabLst>
            </a:pPr>
            <a:r>
              <a:rPr lang="ru-RU" sz="2600" dirty="0">
                <a:latin typeface="Times New Roman" panose="02020603050405020304"/>
                <a:ea typeface="Times New Roman" panose="02020603050405020304"/>
              </a:rPr>
              <a:t>активизировать и обогатить воспитательные умения родителей, поддерживать их уверенность в собственных педагогических возможностях;</a:t>
            </a:r>
          </a:p>
          <a:p>
            <a:pPr marL="342900" lvl="0" indent="-342900" algn="just">
              <a:spcAft>
                <a:spcPts val="0"/>
              </a:spcAft>
              <a:buSzPts val="1000"/>
              <a:buFont typeface="Symbol" panose="05050102010706020507"/>
              <a:buChar char=""/>
              <a:tabLst>
                <a:tab pos="457200" algn="l"/>
              </a:tabLst>
            </a:pPr>
            <a:r>
              <a:rPr lang="ru-RU" sz="2600" dirty="0">
                <a:latin typeface="Times New Roman" panose="02020603050405020304"/>
                <a:ea typeface="Times New Roman" panose="02020603050405020304"/>
              </a:rPr>
              <a:t>способствовать установлению доверительных отношений между родителями и коллективом детского сада.</a:t>
            </a:r>
          </a:p>
          <a:p>
            <a:pPr marL="82550" indent="0" algn="just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«Как укрепить и сохранить здоровье детей»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0" t="10565" r="5418" b="17380"/>
          <a:stretch>
            <a:fillRect/>
          </a:stretch>
        </p:blipFill>
        <p:spPr>
          <a:xfrm>
            <a:off x="1043608" y="1628800"/>
            <a:ext cx="3378121" cy="216024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27" r="7793" b="4194"/>
          <a:stretch>
            <a:fillRect/>
          </a:stretch>
        </p:blipFill>
        <p:spPr>
          <a:xfrm>
            <a:off x="3059832" y="3986037"/>
            <a:ext cx="3515607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7318" y="1628800"/>
            <a:ext cx="3456384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«Дружно, смело с оптимизмом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здоровый образ жизни.»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735" y="1834515"/>
            <a:ext cx="3549650" cy="232854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135" y="1835150"/>
            <a:ext cx="3648710" cy="2327910"/>
          </a:xfrm>
          <a:prstGeom prst="rect">
            <a:avLst/>
          </a:prstGeom>
        </p:spPr>
      </p:pic>
      <p:pic>
        <p:nvPicPr>
          <p:cNvPr id="3" name="Замещающее содержимое 2" descr="SAM_8595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436370" y="4328795"/>
            <a:ext cx="3549015" cy="2183765"/>
          </a:xfrm>
          <a:prstGeom prst="rect">
            <a:avLst/>
          </a:prstGeom>
        </p:spPr>
      </p:pic>
      <p:pic>
        <p:nvPicPr>
          <p:cNvPr id="6" name="Изображение 5" descr="л-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4135" y="4328795"/>
            <a:ext cx="3648710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здоровом теле-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здоровый дух»</a:t>
            </a:r>
          </a:p>
        </p:txBody>
      </p:sp>
      <p:pic>
        <p:nvPicPr>
          <p:cNvPr id="4" name="Замещающее содержимое 3" descr="DSCN031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735" y="1671320"/>
            <a:ext cx="3657600" cy="2267585"/>
          </a:xfrm>
          <a:prstGeom prst="rect">
            <a:avLst/>
          </a:prstGeom>
        </p:spPr>
      </p:pic>
      <p:pic>
        <p:nvPicPr>
          <p:cNvPr id="5" name="Замещающее содержимое 4" descr="DSCN032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215" y="1671320"/>
            <a:ext cx="3657600" cy="2267585"/>
          </a:xfrm>
          <a:prstGeom prst="rect">
            <a:avLst/>
          </a:prstGeom>
        </p:spPr>
      </p:pic>
      <p:pic>
        <p:nvPicPr>
          <p:cNvPr id="6" name="Изображение 5" descr="DSCN03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8035" y="4205605"/>
            <a:ext cx="3712845" cy="246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«Духовная жизнь ребёнка полноценна тогда, года он живет </a:t>
            </a:r>
            <a:r>
              <a:rPr lang="ru-RU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игры, сказки, музыки, фантаназии, творчества.»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В.А.Сухомлинский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Замещающее содержимое 4" descr="IMG_317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6406"/>
          <a:stretch>
            <a:fillRect/>
          </a:stretch>
        </p:blipFill>
        <p:spPr>
          <a:xfrm>
            <a:off x="1435735" y="3401695"/>
            <a:ext cx="3657600" cy="2461260"/>
          </a:xfrm>
          <a:prstGeom prst="rect">
            <a:avLst/>
          </a:prstGeom>
        </p:spPr>
      </p:pic>
      <p:pic>
        <p:nvPicPr>
          <p:cNvPr id="7" name="Изображение 6" descr="IMG_20180216_1003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5145" y="3402330"/>
            <a:ext cx="2636520" cy="332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 descr="IMG_20180222_16462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-2630" t="35585" r="13477" b="19963"/>
          <a:stretch>
            <a:fillRect/>
          </a:stretch>
        </p:blipFill>
        <p:spPr>
          <a:xfrm>
            <a:off x="1210945" y="582930"/>
            <a:ext cx="3225800" cy="2451735"/>
          </a:xfrm>
          <a:prstGeom prst="rect">
            <a:avLst/>
          </a:prstGeom>
        </p:spPr>
      </p:pic>
      <p:pic>
        <p:nvPicPr>
          <p:cNvPr id="6" name="Замещающее содержимое 5" descr="IMG_3344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6215" t="17098" b="15259"/>
          <a:stretch>
            <a:fillRect/>
          </a:stretch>
        </p:blipFill>
        <p:spPr>
          <a:xfrm>
            <a:off x="4862195" y="757555"/>
            <a:ext cx="3498215" cy="2102485"/>
          </a:xfrm>
          <a:prstGeom prst="rect">
            <a:avLst/>
          </a:prstGeom>
        </p:spPr>
      </p:pic>
      <p:pic>
        <p:nvPicPr>
          <p:cNvPr id="8" name="Изображение 7" descr="IMG_1756"/>
          <p:cNvPicPr>
            <a:picLocks noChangeAspect="1"/>
          </p:cNvPicPr>
          <p:nvPr/>
        </p:nvPicPr>
        <p:blipFill>
          <a:blip r:embed="rId4" cstate="print"/>
          <a:srcRect l="26542" r="14696" b="3632"/>
          <a:stretch>
            <a:fillRect/>
          </a:stretch>
        </p:blipFill>
        <p:spPr>
          <a:xfrm>
            <a:off x="1437640" y="3709035"/>
            <a:ext cx="2482215" cy="2288540"/>
          </a:xfrm>
          <a:prstGeom prst="rect">
            <a:avLst/>
          </a:prstGeom>
        </p:spPr>
      </p:pic>
      <p:pic>
        <p:nvPicPr>
          <p:cNvPr id="10" name="Изображение 9" descr="IMG_2557"/>
          <p:cNvPicPr>
            <a:picLocks noChangeAspect="1"/>
          </p:cNvPicPr>
          <p:nvPr/>
        </p:nvPicPr>
        <p:blipFill>
          <a:blip r:embed="rId5" cstate="print"/>
          <a:srcRect l="15580"/>
          <a:stretch>
            <a:fillRect/>
          </a:stretch>
        </p:blipFill>
        <p:spPr>
          <a:xfrm>
            <a:off x="4436745" y="3562350"/>
            <a:ext cx="4133850" cy="243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Замечательные традиции.</a:t>
            </a:r>
          </a:p>
        </p:txBody>
      </p:sp>
      <p:pic>
        <p:nvPicPr>
          <p:cNvPr id="5" name="Замещающее содержимое 4" descr="IMG_20200901_07471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25550" y="1532255"/>
            <a:ext cx="3657600" cy="2560955"/>
          </a:xfrm>
          <a:prstGeom prst="rect">
            <a:avLst/>
          </a:prstGeom>
        </p:spPr>
      </p:pic>
      <p:pic>
        <p:nvPicPr>
          <p:cNvPr id="6" name="Замещающее содержимое 5" descr="победа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215" y="1532255"/>
            <a:ext cx="3657600" cy="2560320"/>
          </a:xfrm>
          <a:prstGeom prst="rect">
            <a:avLst/>
          </a:prstGeom>
        </p:spPr>
      </p:pic>
      <p:pic>
        <p:nvPicPr>
          <p:cNvPr id="10" name="Изображение 9" descr="IMG_326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50870" y="4241800"/>
            <a:ext cx="3954780" cy="236474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134</Words>
  <Application>WPS Presentation</Application>
  <PresentationFormat>Экран (4:3)</PresentationFormat>
  <Paragraphs>25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СП «Детский сад  № 35»  МОУ «Удимская № 2 СОШ»</vt:lpstr>
      <vt:lpstr>Актуальность</vt:lpstr>
      <vt:lpstr>Слайд 3</vt:lpstr>
      <vt:lpstr> «Как укрепить и сохранить здоровье детей»</vt:lpstr>
      <vt:lpstr>«Дружно, смело с оптимизмом За здоровый образ жизни.»</vt:lpstr>
      <vt:lpstr>«В здоровом теле-  здоровый дух»</vt:lpstr>
      <vt:lpstr>   «Духовная жизнь ребёнка полноценна тогда, года он живет в мире игры, сказки, музыки, фантаназии, творчества.»                           В.А.Сухомлинский</vt:lpstr>
      <vt:lpstr>Слайд 8</vt:lpstr>
      <vt:lpstr>Замечательные традиции.</vt:lpstr>
      <vt:lpstr>«Волшебный мир театра!»</vt:lpstr>
      <vt:lpstr>Конкурсы  «Семейного творчества».</vt:lpstr>
      <vt:lpstr>Творческая мастерская.</vt:lpstr>
      <vt:lpstr>   «Если ребёнок молчит, покажите ему картинку и он заговорит.»                                К.Д.Ушинский</vt:lpstr>
      <vt:lpstr> «А может и правда так бывает: от красоты и песок расцветает, и невозможное становится возможным, а все серьёзное -  смешным и несерьёзным?»</vt:lpstr>
      <vt:lpstr>Слайд 15</vt:lpstr>
      <vt:lpstr>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 «Детский сад  № 35»  МОУ «Удимская № 2 СОШ»</dc:title>
  <dc:creator>User</dc:creator>
  <cp:lastModifiedBy>Windows User</cp:lastModifiedBy>
  <cp:revision>42</cp:revision>
  <dcterms:created xsi:type="dcterms:W3CDTF">2021-03-25T10:08:00Z</dcterms:created>
  <dcterms:modified xsi:type="dcterms:W3CDTF">2021-06-22T07:00:38Z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1049-10.2.0.7646</vt:lpwstr>
  </property>
</Properties>
</file>