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633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3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2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69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8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46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494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05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6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61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1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2EBBF-5941-42F4-B449-20164A2E107F}" type="datetimeFigureOut">
              <a:rPr lang="ru-RU" smtClean="0"/>
              <a:t>07.09.2021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1C64B-574D-4996-A633-97E489FC1F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92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esktop\56214080ae7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83" y="1"/>
            <a:ext cx="91672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76672"/>
            <a:ext cx="885698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на тему:</a:t>
            </a:r>
          </a:p>
          <a:p>
            <a:pPr lvl="0" algn="ctr"/>
            <a:endParaRPr lang="ru-RU" sz="2000" b="1" spc="300" dirty="0" smtClean="0">
              <a:ln w="11430" cmpd="sng">
                <a:solidFill>
                  <a:prstClr val="white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rgbClr val="4F81BD">
                    <a:satMod val="220000"/>
                    <a:alpha val="35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3600" b="1" spc="300" dirty="0" smtClean="0">
              <a:ln w="11430" cmpd="sng">
                <a:solidFill>
                  <a:prstClr val="white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rgbClr val="4F81BD">
                    <a:satMod val="220000"/>
                    <a:alpha val="35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36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учителя-логопеда со специалистами ДОУ в </a:t>
            </a:r>
            <a:r>
              <a:rPr lang="ru-RU" sz="36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условиях комбинированной группы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4005063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Королькова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3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esktop\veselyie-rebyata-shablon-prevyu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6" cy="690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3345" y="764704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Взаимодействие педагогов ДОУ способствует эффективным, качественным изменениям в речевом развитии детей, профессиональной подготовке педагогов, росту компетентности родителей в области коррекционной педагогики.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6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Desktop\56214080ae7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206625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09057" y="2152968"/>
            <a:ext cx="7429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  <a:t>«Дефект какого-нибудь анализатора или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</a:rPr>
              <a:t>интеллектуальный дефект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  <a:t>не вызывает изолированного выпадения одной функции, 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  <a:t>а приводит к целому ряду отклонений»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</a:rPr>
              <a:t>                                                                        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</a:rPr>
              <a:t>Л.С.Выготский</a:t>
            </a:r>
            <a:endParaRPr lang="ru-RU" sz="2400" dirty="0">
              <a:solidFill>
                <a:prstClr val="black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8666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esktop\hello_html_7cf11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80" y="-142078"/>
            <a:ext cx="9219680" cy="709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51804" y="70742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коррекционно-развивающего воздействия </a:t>
            </a:r>
            <a:endParaRPr lang="ru-RU" sz="20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905000" y="1772816"/>
            <a:ext cx="7239000" cy="4846638"/>
            <a:chOff x="1175150" y="1772816"/>
            <a:chExt cx="7239000" cy="4846638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1175150" y="1772816"/>
              <a:ext cx="7239000" cy="4846638"/>
              <a:chOff x="1175150" y="1772816"/>
              <a:chExt cx="7239000" cy="4846638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1175150" y="1772816"/>
                <a:ext cx="7239000" cy="4846638"/>
              </a:xfrm>
              <a:prstGeom prst="rect">
                <a:avLst/>
              </a:prstGeom>
              <a:ln>
                <a:noFill/>
              </a:ln>
            </p:spPr>
          </p:sp>
          <p:sp>
            <p:nvSpPr>
              <p:cNvPr id="9" name="Полилиния 8"/>
              <p:cNvSpPr/>
              <p:nvPr/>
            </p:nvSpPr>
            <p:spPr>
              <a:xfrm>
                <a:off x="4146953" y="3520650"/>
                <a:ext cx="1334433" cy="1334433"/>
              </a:xfrm>
              <a:custGeom>
                <a:avLst/>
                <a:gdLst>
                  <a:gd name="connsiteX0" fmla="*/ 0 w 1334433"/>
                  <a:gd name="connsiteY0" fmla="*/ 667217 h 1334433"/>
                  <a:gd name="connsiteX1" fmla="*/ 667217 w 1334433"/>
                  <a:gd name="connsiteY1" fmla="*/ 0 h 1334433"/>
                  <a:gd name="connsiteX2" fmla="*/ 1334434 w 1334433"/>
                  <a:gd name="connsiteY2" fmla="*/ 667217 h 1334433"/>
                  <a:gd name="connsiteX3" fmla="*/ 667217 w 1334433"/>
                  <a:gd name="connsiteY3" fmla="*/ 1334434 h 1334433"/>
                  <a:gd name="connsiteX4" fmla="*/ 0 w 1334433"/>
                  <a:gd name="connsiteY4" fmla="*/ 667217 h 133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4433" h="1334433">
                    <a:moveTo>
                      <a:pt x="0" y="667217"/>
                    </a:moveTo>
                    <a:cubicBezTo>
                      <a:pt x="0" y="298723"/>
                      <a:pt x="298723" y="0"/>
                      <a:pt x="667217" y="0"/>
                    </a:cubicBezTo>
                    <a:cubicBezTo>
                      <a:pt x="1035711" y="0"/>
                      <a:pt x="1334434" y="298723"/>
                      <a:pt x="1334434" y="667217"/>
                    </a:cubicBezTo>
                    <a:cubicBezTo>
                      <a:pt x="1334434" y="1035711"/>
                      <a:pt x="1035711" y="1334434"/>
                      <a:pt x="667217" y="1334434"/>
                    </a:cubicBezTo>
                    <a:cubicBezTo>
                      <a:pt x="298723" y="1334434"/>
                      <a:pt x="0" y="1035711"/>
                      <a:pt x="0" y="667217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rgbClr r="0" g="0" b="0"/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206853" tIns="206853" rIns="206853" bIns="206853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b="1" kern="1200" dirty="0" smtClean="0">
                    <a:latin typeface="Times New Roman" pitchFamily="18" charset="0"/>
                    <a:cs typeface="Times New Roman" pitchFamily="18" charset="0"/>
                  </a:rPr>
                  <a:t>Ребёнок</a:t>
                </a:r>
                <a:endParaRPr lang="ru-RU" sz="1800" b="1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 rot="26937332">
                <a:off x="4717529" y="3421217"/>
                <a:ext cx="165932" cy="33181"/>
              </a:xfrm>
              <a:custGeom>
                <a:avLst/>
                <a:gdLst>
                  <a:gd name="connsiteX0" fmla="*/ 0 w 165932"/>
                  <a:gd name="connsiteY0" fmla="*/ 16590 h 33181"/>
                  <a:gd name="connsiteX1" fmla="*/ 165932 w 165932"/>
                  <a:gd name="connsiteY1" fmla="*/ 16590 h 3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932" h="33181">
                    <a:moveTo>
                      <a:pt x="165932" y="16591"/>
                    </a:moveTo>
                    <a:lnTo>
                      <a:pt x="0" y="16591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1518" tIns="12442" rIns="91517" bIns="12442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3503995" y="2020451"/>
                <a:ext cx="2565649" cy="1334433"/>
              </a:xfrm>
              <a:custGeom>
                <a:avLst/>
                <a:gdLst>
                  <a:gd name="connsiteX0" fmla="*/ 0 w 2565649"/>
                  <a:gd name="connsiteY0" fmla="*/ 667217 h 1334433"/>
                  <a:gd name="connsiteX1" fmla="*/ 1282825 w 2565649"/>
                  <a:gd name="connsiteY1" fmla="*/ 0 h 1334433"/>
                  <a:gd name="connsiteX2" fmla="*/ 2565650 w 2565649"/>
                  <a:gd name="connsiteY2" fmla="*/ 667217 h 1334433"/>
                  <a:gd name="connsiteX3" fmla="*/ 1282825 w 2565649"/>
                  <a:gd name="connsiteY3" fmla="*/ 1334434 h 1334433"/>
                  <a:gd name="connsiteX4" fmla="*/ 0 w 2565649"/>
                  <a:gd name="connsiteY4" fmla="*/ 667217 h 133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5649" h="1334433">
                    <a:moveTo>
                      <a:pt x="0" y="667217"/>
                    </a:moveTo>
                    <a:cubicBezTo>
                      <a:pt x="0" y="298723"/>
                      <a:pt x="574340" y="0"/>
                      <a:pt x="1282825" y="0"/>
                    </a:cubicBezTo>
                    <a:cubicBezTo>
                      <a:pt x="1991310" y="0"/>
                      <a:pt x="2565650" y="298723"/>
                      <a:pt x="2565650" y="667217"/>
                    </a:cubicBezTo>
                    <a:cubicBezTo>
                      <a:pt x="2565650" y="1035711"/>
                      <a:pt x="1991310" y="1334434"/>
                      <a:pt x="1282825" y="1334434"/>
                    </a:cubicBezTo>
                    <a:cubicBezTo>
                      <a:pt x="574340" y="1334434"/>
                      <a:pt x="0" y="1035711"/>
                      <a:pt x="0" y="667217"/>
                    </a:cubicBezTo>
                    <a:close/>
                  </a:path>
                </a:pathLst>
              </a:custGeom>
              <a:ln>
                <a:noFill/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387161" tIns="206853" rIns="387161" bIns="206853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b="1" kern="1200" dirty="0" smtClean="0">
                    <a:latin typeface="Times New Roman" pitchFamily="18" charset="0"/>
                    <a:cs typeface="Times New Roman" pitchFamily="18" charset="0"/>
                  </a:rPr>
                  <a:t>Учитель-логопед</a:t>
                </a:r>
                <a:endParaRPr lang="ru-RU" sz="1800" b="1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 rot="21099691">
                <a:off x="5472150" y="4044559"/>
                <a:ext cx="413141" cy="33181"/>
              </a:xfrm>
              <a:custGeom>
                <a:avLst/>
                <a:gdLst>
                  <a:gd name="connsiteX0" fmla="*/ 0 w 413141"/>
                  <a:gd name="connsiteY0" fmla="*/ 16590 h 33181"/>
                  <a:gd name="connsiteX1" fmla="*/ 413141 w 413141"/>
                  <a:gd name="connsiteY1" fmla="*/ 16590 h 3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141" h="33181">
                    <a:moveTo>
                      <a:pt x="0" y="16590"/>
                    </a:moveTo>
                    <a:lnTo>
                      <a:pt x="413141" y="1659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08941" tIns="6262" rIns="208942" bIns="6261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500" kern="120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5855668" y="3212979"/>
                <a:ext cx="2115277" cy="1334433"/>
              </a:xfrm>
              <a:custGeom>
                <a:avLst/>
                <a:gdLst>
                  <a:gd name="connsiteX0" fmla="*/ 0 w 2115277"/>
                  <a:gd name="connsiteY0" fmla="*/ 667217 h 1334433"/>
                  <a:gd name="connsiteX1" fmla="*/ 1057639 w 2115277"/>
                  <a:gd name="connsiteY1" fmla="*/ 0 h 1334433"/>
                  <a:gd name="connsiteX2" fmla="*/ 2115278 w 2115277"/>
                  <a:gd name="connsiteY2" fmla="*/ 667217 h 1334433"/>
                  <a:gd name="connsiteX3" fmla="*/ 1057639 w 2115277"/>
                  <a:gd name="connsiteY3" fmla="*/ 1334434 h 1334433"/>
                  <a:gd name="connsiteX4" fmla="*/ 0 w 2115277"/>
                  <a:gd name="connsiteY4" fmla="*/ 667217 h 133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5277" h="1334433">
                    <a:moveTo>
                      <a:pt x="0" y="667217"/>
                    </a:moveTo>
                    <a:cubicBezTo>
                      <a:pt x="0" y="298723"/>
                      <a:pt x="473521" y="0"/>
                      <a:pt x="1057639" y="0"/>
                    </a:cubicBezTo>
                    <a:cubicBezTo>
                      <a:pt x="1641757" y="0"/>
                      <a:pt x="2115278" y="298723"/>
                      <a:pt x="2115278" y="667217"/>
                    </a:cubicBezTo>
                    <a:cubicBezTo>
                      <a:pt x="2115278" y="1035711"/>
                      <a:pt x="1641757" y="1334434"/>
                      <a:pt x="1057639" y="1334434"/>
                    </a:cubicBezTo>
                    <a:cubicBezTo>
                      <a:pt x="473521" y="1334434"/>
                      <a:pt x="0" y="1035711"/>
                      <a:pt x="0" y="667217"/>
                    </a:cubicBezTo>
                    <a:close/>
                  </a:path>
                </a:pathLst>
              </a:custGeom>
              <a:ln>
                <a:noFill/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319935" tIns="205583" rIns="319935" bIns="205583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600" b="1" kern="1200" dirty="0" smtClean="0">
                    <a:latin typeface="Times New Roman" pitchFamily="18" charset="0"/>
                    <a:cs typeface="Times New Roman" pitchFamily="18" charset="0"/>
                  </a:rPr>
                  <a:t>Музыкальный руководитель   </a:t>
                </a:r>
                <a:endParaRPr lang="ru-RU" sz="1600" b="1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8355204">
                <a:off x="4099886" y="4876400"/>
                <a:ext cx="406967" cy="33182"/>
              </a:xfrm>
              <a:custGeom>
                <a:avLst/>
                <a:gdLst>
                  <a:gd name="connsiteX0" fmla="*/ 0 w 406966"/>
                  <a:gd name="connsiteY0" fmla="*/ 16590 h 33181"/>
                  <a:gd name="connsiteX1" fmla="*/ 406966 w 406966"/>
                  <a:gd name="connsiteY1" fmla="*/ 16590 h 3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06966" h="33181">
                    <a:moveTo>
                      <a:pt x="406966" y="16591"/>
                    </a:moveTo>
                    <a:lnTo>
                      <a:pt x="0" y="16591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06009" tIns="6416" rIns="206009" bIns="6417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/>
              </a:p>
            </p:txBody>
          </p:sp>
          <p:sp>
            <p:nvSpPr>
              <p:cNvPr id="15" name="Полилиния 14"/>
              <p:cNvSpPr/>
              <p:nvPr/>
            </p:nvSpPr>
            <p:spPr>
              <a:xfrm>
                <a:off x="1950766" y="4718469"/>
                <a:ext cx="2509322" cy="1334433"/>
              </a:xfrm>
              <a:custGeom>
                <a:avLst/>
                <a:gdLst>
                  <a:gd name="connsiteX0" fmla="*/ 0 w 2509322"/>
                  <a:gd name="connsiteY0" fmla="*/ 667217 h 1334433"/>
                  <a:gd name="connsiteX1" fmla="*/ 1254661 w 2509322"/>
                  <a:gd name="connsiteY1" fmla="*/ 0 h 1334433"/>
                  <a:gd name="connsiteX2" fmla="*/ 2509322 w 2509322"/>
                  <a:gd name="connsiteY2" fmla="*/ 667217 h 1334433"/>
                  <a:gd name="connsiteX3" fmla="*/ 1254661 w 2509322"/>
                  <a:gd name="connsiteY3" fmla="*/ 1334434 h 1334433"/>
                  <a:gd name="connsiteX4" fmla="*/ 0 w 2509322"/>
                  <a:gd name="connsiteY4" fmla="*/ 667217 h 1334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9322" h="1334433">
                    <a:moveTo>
                      <a:pt x="0" y="667217"/>
                    </a:moveTo>
                    <a:cubicBezTo>
                      <a:pt x="0" y="298723"/>
                      <a:pt x="561731" y="0"/>
                      <a:pt x="1254661" y="0"/>
                    </a:cubicBezTo>
                    <a:cubicBezTo>
                      <a:pt x="1947591" y="0"/>
                      <a:pt x="2509322" y="298723"/>
                      <a:pt x="2509322" y="667217"/>
                    </a:cubicBezTo>
                    <a:cubicBezTo>
                      <a:pt x="2509322" y="1035711"/>
                      <a:pt x="1947591" y="1334434"/>
                      <a:pt x="1254661" y="1334434"/>
                    </a:cubicBezTo>
                    <a:cubicBezTo>
                      <a:pt x="561731" y="1334434"/>
                      <a:pt x="0" y="1035711"/>
                      <a:pt x="0" y="667217"/>
                    </a:cubicBezTo>
                    <a:close/>
                  </a:path>
                </a:pathLst>
              </a:custGeom>
              <a:ln>
                <a:noFill/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378912" tIns="206853" rIns="378912" bIns="206853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b="1" kern="1200" dirty="0" smtClean="0">
                    <a:latin typeface="Times New Roman" pitchFamily="18" charset="0"/>
                    <a:cs typeface="Times New Roman" pitchFamily="18" charset="0"/>
                  </a:rPr>
                  <a:t>Инструктор по физкультуре</a:t>
                </a:r>
                <a:endParaRPr lang="ru-RU" sz="1800" b="1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 rot="22359712">
                <a:off x="3514338" y="3953036"/>
                <a:ext cx="656829" cy="33182"/>
              </a:xfrm>
              <a:custGeom>
                <a:avLst/>
                <a:gdLst>
                  <a:gd name="connsiteX0" fmla="*/ 0 w 656828"/>
                  <a:gd name="connsiteY0" fmla="*/ 16590 h 33181"/>
                  <a:gd name="connsiteX1" fmla="*/ 656828 w 656828"/>
                  <a:gd name="connsiteY1" fmla="*/ 16590 h 3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6828" h="33181">
                    <a:moveTo>
                      <a:pt x="656828" y="16591"/>
                    </a:moveTo>
                    <a:lnTo>
                      <a:pt x="0" y="16591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24694" tIns="170" rIns="324693" bIns="1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1463178" y="2924952"/>
                <a:ext cx="2108458" cy="1493845"/>
              </a:xfrm>
              <a:custGeom>
                <a:avLst/>
                <a:gdLst>
                  <a:gd name="connsiteX0" fmla="*/ 0 w 2108458"/>
                  <a:gd name="connsiteY0" fmla="*/ 746923 h 1493845"/>
                  <a:gd name="connsiteX1" fmla="*/ 1054229 w 2108458"/>
                  <a:gd name="connsiteY1" fmla="*/ 0 h 1493845"/>
                  <a:gd name="connsiteX2" fmla="*/ 2108458 w 2108458"/>
                  <a:gd name="connsiteY2" fmla="*/ 746923 h 1493845"/>
                  <a:gd name="connsiteX3" fmla="*/ 1054229 w 2108458"/>
                  <a:gd name="connsiteY3" fmla="*/ 1493846 h 1493845"/>
                  <a:gd name="connsiteX4" fmla="*/ 0 w 2108458"/>
                  <a:gd name="connsiteY4" fmla="*/ 746923 h 1493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8458" h="1493845">
                    <a:moveTo>
                      <a:pt x="0" y="746923"/>
                    </a:moveTo>
                    <a:cubicBezTo>
                      <a:pt x="0" y="334409"/>
                      <a:pt x="471994" y="0"/>
                      <a:pt x="1054229" y="0"/>
                    </a:cubicBezTo>
                    <a:cubicBezTo>
                      <a:pt x="1636464" y="0"/>
                      <a:pt x="2108458" y="334409"/>
                      <a:pt x="2108458" y="746923"/>
                    </a:cubicBezTo>
                    <a:cubicBezTo>
                      <a:pt x="2108458" y="1159437"/>
                      <a:pt x="1636464" y="1493846"/>
                      <a:pt x="1054229" y="1493846"/>
                    </a:cubicBezTo>
                    <a:cubicBezTo>
                      <a:pt x="471994" y="1493846"/>
                      <a:pt x="0" y="1159437"/>
                      <a:pt x="0" y="746923"/>
                    </a:cubicBezTo>
                    <a:close/>
                  </a:path>
                </a:pathLst>
              </a:custGeom>
              <a:ln>
                <a:noFill/>
              </a:ln>
              <a:scene3d>
                <a:camera prst="orthographicFront"/>
                <a:lightRig rig="flat" dir="t"/>
              </a:scene3d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320207" tIns="230199" rIns="320207" bIns="230199" numCol="1" spcCol="1270" anchor="ctr" anchorCtr="0">
                <a:noAutofit/>
              </a:bodyPr>
              <a:lstStyle/>
              <a:p>
                <a:pPr lvl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800" b="1" kern="1200" dirty="0" smtClean="0">
                    <a:latin typeface="Times New Roman" pitchFamily="18" charset="0"/>
                    <a:cs typeface="Times New Roman" pitchFamily="18" charset="0"/>
                  </a:rPr>
                  <a:t>Воспитатели</a:t>
                </a:r>
                <a:endParaRPr lang="ru-RU" sz="1800" b="1" kern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Полилиния 18"/>
            <p:cNvSpPr/>
            <p:nvPr/>
          </p:nvSpPr>
          <p:spPr>
            <a:xfrm>
              <a:off x="5219790" y="4855083"/>
              <a:ext cx="2509322" cy="1334433"/>
            </a:xfrm>
            <a:custGeom>
              <a:avLst/>
              <a:gdLst>
                <a:gd name="connsiteX0" fmla="*/ 0 w 2509322"/>
                <a:gd name="connsiteY0" fmla="*/ 667217 h 1334433"/>
                <a:gd name="connsiteX1" fmla="*/ 1254661 w 2509322"/>
                <a:gd name="connsiteY1" fmla="*/ 0 h 1334433"/>
                <a:gd name="connsiteX2" fmla="*/ 2509322 w 2509322"/>
                <a:gd name="connsiteY2" fmla="*/ 667217 h 1334433"/>
                <a:gd name="connsiteX3" fmla="*/ 1254661 w 2509322"/>
                <a:gd name="connsiteY3" fmla="*/ 1334434 h 1334433"/>
                <a:gd name="connsiteX4" fmla="*/ 0 w 2509322"/>
                <a:gd name="connsiteY4" fmla="*/ 667217 h 1334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9322" h="1334433">
                  <a:moveTo>
                    <a:pt x="0" y="667217"/>
                  </a:moveTo>
                  <a:cubicBezTo>
                    <a:pt x="0" y="298723"/>
                    <a:pt x="561731" y="0"/>
                    <a:pt x="1254661" y="0"/>
                  </a:cubicBezTo>
                  <a:cubicBezTo>
                    <a:pt x="1947591" y="0"/>
                    <a:pt x="2509322" y="298723"/>
                    <a:pt x="2509322" y="667217"/>
                  </a:cubicBezTo>
                  <a:cubicBezTo>
                    <a:pt x="2509322" y="1035711"/>
                    <a:pt x="1947591" y="1334434"/>
                    <a:pt x="1254661" y="1334434"/>
                  </a:cubicBezTo>
                  <a:cubicBezTo>
                    <a:pt x="561731" y="1334434"/>
                    <a:pt x="0" y="1035711"/>
                    <a:pt x="0" y="667217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378912" tIns="206853" rIns="378912" bIns="20685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latin typeface="Times New Roman" pitchFamily="18" charset="0"/>
                  <a:cs typeface="Times New Roman" pitchFamily="18" charset="0"/>
                </a:rPr>
                <a:t>Другие специалисты</a:t>
              </a:r>
              <a:endParaRPr lang="ru-RU" sz="1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 rot="13337195" flipV="1">
              <a:off x="5335285" y="4577898"/>
              <a:ext cx="716729" cy="217734"/>
            </a:xfrm>
            <a:custGeom>
              <a:avLst/>
              <a:gdLst>
                <a:gd name="connsiteX0" fmla="*/ 0 w 406966"/>
                <a:gd name="connsiteY0" fmla="*/ 16590 h 33181"/>
                <a:gd name="connsiteX1" fmla="*/ 406966 w 406966"/>
                <a:gd name="connsiteY1" fmla="*/ 16590 h 33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6966" h="33181">
                  <a:moveTo>
                    <a:pt x="406966" y="16591"/>
                  </a:moveTo>
                  <a:lnTo>
                    <a:pt x="0" y="16591"/>
                  </a:ln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6009" tIns="6416" rIns="206009" bIns="6417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1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4476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esktop\56214080ae7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0314" y="188640"/>
            <a:ext cx="79208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Совместные направления работы</a:t>
            </a:r>
            <a:endParaRPr lang="ru-RU" sz="4000" dirty="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306450" y="1446758"/>
            <a:ext cx="8643880" cy="4286036"/>
            <a:chOff x="2637" y="4219"/>
            <a:chExt cx="6507" cy="4779"/>
          </a:xfrm>
        </p:grpSpPr>
        <p:sp>
          <p:nvSpPr>
            <p:cNvPr id="7" name="Oval 25"/>
            <p:cNvSpPr>
              <a:spLocks noChangeArrowheads="1"/>
            </p:cNvSpPr>
            <p:nvPr/>
          </p:nvSpPr>
          <p:spPr bwMode="auto">
            <a:xfrm>
              <a:off x="2637" y="4219"/>
              <a:ext cx="1553" cy="8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Учитель-логопед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val 26"/>
            <p:cNvSpPr>
              <a:spLocks noChangeArrowheads="1"/>
            </p:cNvSpPr>
            <p:nvPr/>
          </p:nvSpPr>
          <p:spPr bwMode="auto">
            <a:xfrm>
              <a:off x="2637" y="6131"/>
              <a:ext cx="1412" cy="83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Педагоги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 rot="5400000">
              <a:off x="2983" y="5220"/>
              <a:ext cx="1056" cy="7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168 w 21600"/>
                <a:gd name="T13" fmla="*/ 12339 h 21600"/>
                <a:gd name="T14" fmla="*/ 19432 w 21600"/>
                <a:gd name="T15" fmla="*/ 185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6171"/>
                  </a:lnTo>
                  <a:lnTo>
                    <a:pt x="8640" y="6171"/>
                  </a:lnTo>
                  <a:lnTo>
                    <a:pt x="8640" y="12343"/>
                  </a:lnTo>
                  <a:lnTo>
                    <a:pt x="4320" y="12343"/>
                  </a:lnTo>
                  <a:lnTo>
                    <a:pt x="4320" y="9257"/>
                  </a:lnTo>
                  <a:lnTo>
                    <a:pt x="0" y="15429"/>
                  </a:lnTo>
                  <a:lnTo>
                    <a:pt x="4320" y="21600"/>
                  </a:lnTo>
                  <a:lnTo>
                    <a:pt x="4320" y="18514"/>
                  </a:lnTo>
                  <a:lnTo>
                    <a:pt x="17280" y="18514"/>
                  </a:lnTo>
                  <a:lnTo>
                    <a:pt x="17280" y="21600"/>
                  </a:lnTo>
                  <a:lnTo>
                    <a:pt x="21600" y="15429"/>
                  </a:lnTo>
                  <a:lnTo>
                    <a:pt x="17280" y="9257"/>
                  </a:lnTo>
                  <a:lnTo>
                    <a:pt x="17280" y="12343"/>
                  </a:lnTo>
                  <a:lnTo>
                    <a:pt x="12960" y="12343"/>
                  </a:lnTo>
                  <a:lnTo>
                    <a:pt x="12960" y="6171"/>
                  </a:lnTo>
                  <a:lnTo>
                    <a:pt x="15120" y="6171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AutoShape 28"/>
            <p:cNvSpPr>
              <a:spLocks noChangeArrowheads="1"/>
            </p:cNvSpPr>
            <p:nvPr/>
          </p:nvSpPr>
          <p:spPr bwMode="auto">
            <a:xfrm>
              <a:off x="3975" y="5214"/>
              <a:ext cx="1512" cy="975"/>
            </a:xfrm>
            <a:prstGeom prst="foldedCorner">
              <a:avLst>
                <a:gd name="adj" fmla="val 1250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200" b="1" dirty="0">
                <a:solidFill>
                  <a:srgbClr val="000000"/>
                </a:solidFill>
              </a:endParaRPr>
            </a:p>
            <a:p>
              <a:pPr algn="ctr"/>
              <a:r>
                <a:rPr lang="ru-RU" b="1" dirty="0">
                  <a:latin typeface="Times New Roman" pitchFamily="18" charset="0"/>
                </a:rPr>
                <a:t>Диагностическое</a:t>
              </a:r>
            </a:p>
          </p:txBody>
        </p:sp>
        <p:sp>
          <p:nvSpPr>
            <p:cNvPr id="11" name="AutoShape 29"/>
            <p:cNvSpPr>
              <a:spLocks noChangeArrowheads="1"/>
            </p:cNvSpPr>
            <p:nvPr/>
          </p:nvSpPr>
          <p:spPr bwMode="auto">
            <a:xfrm>
              <a:off x="5810" y="5214"/>
              <a:ext cx="1554" cy="975"/>
            </a:xfrm>
            <a:prstGeom prst="foldedCorner">
              <a:avLst>
                <a:gd name="adj" fmla="val 125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Коррекционно-развивающее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AutoShape 30"/>
            <p:cNvSpPr>
              <a:spLocks noChangeArrowheads="1"/>
            </p:cNvSpPr>
            <p:nvPr/>
          </p:nvSpPr>
          <p:spPr bwMode="auto">
            <a:xfrm>
              <a:off x="4963" y="4796"/>
              <a:ext cx="1553" cy="279"/>
            </a:xfrm>
            <a:prstGeom prst="curvedDownArrow">
              <a:avLst>
                <a:gd name="adj1" fmla="val 111326"/>
                <a:gd name="adj2" fmla="val 222652"/>
                <a:gd name="adj3" fmla="val 33333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AutoShape 33"/>
            <p:cNvSpPr>
              <a:spLocks noChangeArrowheads="1"/>
            </p:cNvSpPr>
            <p:nvPr/>
          </p:nvSpPr>
          <p:spPr bwMode="auto">
            <a:xfrm>
              <a:off x="7081" y="4796"/>
              <a:ext cx="1271" cy="279"/>
            </a:xfrm>
            <a:prstGeom prst="curvedDownArrow">
              <a:avLst>
                <a:gd name="adj1" fmla="val 91111"/>
                <a:gd name="adj2" fmla="val 182222"/>
                <a:gd name="adj3" fmla="val 33333"/>
              </a:avLst>
            </a:prstGeom>
            <a:solidFill>
              <a:srgbClr val="00B050"/>
            </a:solidFill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36"/>
            <p:cNvSpPr>
              <a:spLocks noChangeArrowheads="1"/>
            </p:cNvSpPr>
            <p:nvPr/>
          </p:nvSpPr>
          <p:spPr bwMode="auto">
            <a:xfrm>
              <a:off x="4788" y="6848"/>
              <a:ext cx="4356" cy="215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1400" b="1" dirty="0">
                <a:solidFill>
                  <a:srgbClr val="000000"/>
                </a:solidFill>
              </a:endParaRPr>
            </a:p>
            <a:p>
              <a:r>
                <a:rPr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Замечает проблемы в речевом развитии детей, информирует логопеда и родителей.</a:t>
              </a:r>
            </a:p>
            <a:p>
              <a:r>
                <a:rPr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Создает условия для развития всех сторон речи. Обогащает  содержание детской речи.</a:t>
              </a:r>
            </a:p>
            <a:p>
              <a:r>
                <a:rPr 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Просвещает родителей</a:t>
              </a:r>
            </a:p>
            <a:p>
              <a:endParaRPr lang="ru-RU" dirty="0"/>
            </a:p>
          </p:txBody>
        </p:sp>
        <p:sp>
          <p:nvSpPr>
            <p:cNvPr id="15" name="AutoShape 37"/>
            <p:cNvSpPr>
              <a:spLocks noChangeArrowheads="1"/>
            </p:cNvSpPr>
            <p:nvPr/>
          </p:nvSpPr>
          <p:spPr bwMode="auto">
            <a:xfrm>
              <a:off x="7646" y="5205"/>
              <a:ext cx="1412" cy="975"/>
            </a:xfrm>
            <a:prstGeom prst="foldedCorner">
              <a:avLst>
                <a:gd name="adj" fmla="val 125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 dirty="0">
                  <a:latin typeface="Times New Roman" pitchFamily="18" charset="0"/>
                </a:rPr>
                <a:t>Аналитическое (мониторинг результатов)</a:t>
              </a:r>
            </a:p>
          </p:txBody>
        </p:sp>
        <p:sp>
          <p:nvSpPr>
            <p:cNvPr id="16" name="AutoShape 30"/>
            <p:cNvSpPr>
              <a:spLocks noChangeArrowheads="1"/>
            </p:cNvSpPr>
            <p:nvPr/>
          </p:nvSpPr>
          <p:spPr bwMode="auto">
            <a:xfrm rot="1436446" flipV="1">
              <a:off x="3322" y="7632"/>
              <a:ext cx="1607" cy="398"/>
            </a:xfrm>
            <a:prstGeom prst="curvedDownArrow">
              <a:avLst>
                <a:gd name="adj1" fmla="val 111317"/>
                <a:gd name="adj2" fmla="val 222652"/>
                <a:gd name="adj3" fmla="val 33333"/>
              </a:avLst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220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hello_html_7cf11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46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-1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Диагностическое направление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947308"/>
            <a:ext cx="3341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воспитателя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8156" y="2564904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сообщение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результатов своих наблюдений за ребёнком в различных видах деятельности;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планирование занятий с детьми, опираясь на диагностические данные логопедического обследования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64707" y="4089432"/>
            <a:ext cx="2687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логопеда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91607" y="4725144"/>
            <a:ext cx="64538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проведение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комплексного логопедического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обследования;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определение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основных направлений и содержания работы с каждым ребёнком</a:t>
            </a:r>
          </a:p>
        </p:txBody>
      </p:sp>
    </p:spTree>
    <p:extLst>
      <p:ext uri="{BB962C8B-B14F-4D97-AF65-F5344CB8AC3E}">
        <p14:creationId xmlns:p14="http://schemas.microsoft.com/office/powerpoint/2010/main" val="404241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hello_html_7cf11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-54679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Коррекционное направление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7108" y="1239143"/>
            <a:ext cx="3341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воспитателя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709294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пополнение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уточнение и активизация словарного запаса;</a:t>
            </a: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контроль за поставленными звуками и грамматической правильностью речи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связной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речи;</a:t>
            </a: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фонематического восприятия и слоговой структуры;</a:t>
            </a: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понимания речи, внимания, памяти, логического мышления,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воображения.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2598" y="3713685"/>
            <a:ext cx="2687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логопеда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272677"/>
            <a:ext cx="74409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работа над просодической стороной речи;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коррекция звукопроизношения;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совершенствование фонематического восприятия и навыков звукового анализа и синтеза;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устранение недостатков слоговой структуры слова;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отработка новых лексико-грамматических категорий;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связной речи;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предупреждение нарушений письма и чтения;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психических функций;</a:t>
            </a:r>
          </a:p>
        </p:txBody>
      </p:sp>
    </p:spTree>
    <p:extLst>
      <p:ext uri="{BB962C8B-B14F-4D97-AF65-F5344CB8AC3E}">
        <p14:creationId xmlns:p14="http://schemas.microsoft.com/office/powerpoint/2010/main" val="14440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esktop\hello_html_7cf11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46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-54679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Профилактическое направление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268760"/>
            <a:ext cx="3341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воспитателя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700808"/>
            <a:ext cx="64807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организация предметно-развивающей среды,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способствующей раскрытию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потенциальных речевых возможностей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воспитанников;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применение полученных знаний (консультации,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семинары)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практике;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проведение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необходимой работы с родителями для оптимизации коррекционного процесса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70816" y="4238128"/>
            <a:ext cx="2687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логопеда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4797152"/>
            <a:ext cx="74409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семинаров-практикумов,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консультаций, мастер-классов, совместных мероприятий со специалистами;</a:t>
            </a:r>
          </a:p>
          <a:p>
            <a:endParaRPr lang="ru-RU" sz="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индивидуального консультирования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27921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esktop\56214080ae7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-1"/>
            <a:ext cx="9252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инструктором по физической культуре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412776"/>
            <a:ext cx="7200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-закрепление моторных навыков;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повышение двигательной активности;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совершенствование просодических компонентов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3832" y="3212976"/>
            <a:ext cx="83701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Формы  работы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упражнения;</a:t>
            </a:r>
          </a:p>
          <a:p>
            <a:pPr indent="-285750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пальчиковая и дыхательная гимнастика;</a:t>
            </a:r>
          </a:p>
          <a:p>
            <a:pPr indent="-285750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упражнения на развитие общей моторики, координации движений</a:t>
            </a:r>
          </a:p>
        </p:txBody>
      </p:sp>
    </p:spTree>
    <p:extLst>
      <p:ext uri="{BB962C8B-B14F-4D97-AF65-F5344CB8AC3E}">
        <p14:creationId xmlns:p14="http://schemas.microsoft.com/office/powerpoint/2010/main" val="33061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Desktop\hello_html_7cf11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" y="-2181"/>
            <a:ext cx="9684571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-1"/>
            <a:ext cx="9252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музыкальным руководителем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219261"/>
            <a:ext cx="67648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7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развитие слухового внимания и слуховой памяти;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формирование оптико-пространственных представлений;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совершенствование координации движений;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закреление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умения передавать несложный музыкальный ритмический рисунок.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8627" y="3400492"/>
            <a:ext cx="784887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эти направления реализуются на музыкальных занятиях, праздниках путем использования: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-логопедических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распевок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-речевых игр,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упражнений,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-пальчиковых игр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музыкально-дидактических игр со словом,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частушек, загадок,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инсценировок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сказок и песен,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вокально-хоровой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работы.</a:t>
            </a:r>
          </a:p>
        </p:txBody>
      </p:sp>
    </p:spTree>
    <p:extLst>
      <p:ext uri="{BB962C8B-B14F-4D97-AF65-F5344CB8AC3E}">
        <p14:creationId xmlns:p14="http://schemas.microsoft.com/office/powerpoint/2010/main" val="158208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455</Words>
  <Application>Microsoft Office PowerPoint</Application>
  <PresentationFormat>Экран (4:3)</PresentationFormat>
  <Paragraphs>85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Svetlana</cp:lastModifiedBy>
  <cp:revision>10</cp:revision>
  <dcterms:created xsi:type="dcterms:W3CDTF">2017-01-18T16:40:42Z</dcterms:created>
  <dcterms:modified xsi:type="dcterms:W3CDTF">2021-09-07T06:37:22Z</dcterms:modified>
</cp:coreProperties>
</file>