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3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5" r:id="rId10"/>
    <p:sldId id="264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58" autoAdjust="0"/>
    <p:restoredTop sz="94660"/>
  </p:normalViewPr>
  <p:slideViewPr>
    <p:cSldViewPr snapToGrid="0">
      <p:cViewPr varScale="1">
        <p:scale>
          <a:sx n="74" d="100"/>
          <a:sy n="74" d="100"/>
        </p:scale>
        <p:origin x="378" y="3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876876-C7C6-4FC0-B705-4F5B7EDB1B0E}" type="datetimeFigureOut">
              <a:rPr lang="ru-RU" smtClean="0"/>
              <a:pPr/>
              <a:t>14.12.2021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E05C30-CFE8-4EC2-9E12-2890E59710A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84472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876876-C7C6-4FC0-B705-4F5B7EDB1B0E}" type="datetimeFigureOut">
              <a:rPr lang="ru-RU" smtClean="0"/>
              <a:pPr/>
              <a:t>14.12.2021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E05C30-CFE8-4EC2-9E12-2890E59710A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57677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876876-C7C6-4FC0-B705-4F5B7EDB1B0E}" type="datetimeFigureOut">
              <a:rPr lang="ru-RU" smtClean="0"/>
              <a:pPr/>
              <a:t>14.12.2021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E05C30-CFE8-4EC2-9E12-2890E59710A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18453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876876-C7C6-4FC0-B705-4F5B7EDB1B0E}" type="datetimeFigureOut">
              <a:rPr lang="ru-RU" smtClean="0"/>
              <a:pPr/>
              <a:t>14.12.2021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E05C30-CFE8-4EC2-9E12-2890E59710A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99729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876876-C7C6-4FC0-B705-4F5B7EDB1B0E}" type="datetimeFigureOut">
              <a:rPr lang="ru-RU" smtClean="0"/>
              <a:pPr/>
              <a:t>14.12.2021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E05C30-CFE8-4EC2-9E12-2890E59710A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54188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876876-C7C6-4FC0-B705-4F5B7EDB1B0E}" type="datetimeFigureOut">
              <a:rPr lang="ru-RU" smtClean="0"/>
              <a:pPr/>
              <a:t>14.12.2021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E05C30-CFE8-4EC2-9E12-2890E59710A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93133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876876-C7C6-4FC0-B705-4F5B7EDB1B0E}" type="datetimeFigureOut">
              <a:rPr lang="ru-RU" smtClean="0"/>
              <a:pPr/>
              <a:t>14.12.2021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E05C30-CFE8-4EC2-9E12-2890E59710A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28554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876876-C7C6-4FC0-B705-4F5B7EDB1B0E}" type="datetimeFigureOut">
              <a:rPr lang="ru-RU" smtClean="0"/>
              <a:pPr/>
              <a:t>14.12.2021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E05C30-CFE8-4EC2-9E12-2890E59710A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99307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876876-C7C6-4FC0-B705-4F5B7EDB1B0E}" type="datetimeFigureOut">
              <a:rPr lang="ru-RU" smtClean="0"/>
              <a:pPr/>
              <a:t>14.12.2021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E05C30-CFE8-4EC2-9E12-2890E59710A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57629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876876-C7C6-4FC0-B705-4F5B7EDB1B0E}" type="datetimeFigureOut">
              <a:rPr lang="ru-RU" smtClean="0"/>
              <a:pPr/>
              <a:t>14.12.2021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E05C30-CFE8-4EC2-9E12-2890E59710A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98544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876876-C7C6-4FC0-B705-4F5B7EDB1B0E}" type="datetimeFigureOut">
              <a:rPr lang="ru-RU" smtClean="0"/>
              <a:pPr/>
              <a:t>14.12.2021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E05C30-CFE8-4EC2-9E12-2890E59710A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08565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876876-C7C6-4FC0-B705-4F5B7EDB1B0E}" type="datetimeFigureOut">
              <a:rPr lang="ru-RU" smtClean="0"/>
              <a:pPr/>
              <a:t>14.12.2021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E05C30-CFE8-4EC2-9E12-2890E59710A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66192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  <p:sldLayoutId id="2147483717" r:id="rId4"/>
    <p:sldLayoutId id="2147483718" r:id="rId5"/>
    <p:sldLayoutId id="2147483719" r:id="rId6"/>
    <p:sldLayoutId id="2147483720" r:id="rId7"/>
    <p:sldLayoutId id="2147483721" r:id="rId8"/>
    <p:sldLayoutId id="2147483722" r:id="rId9"/>
    <p:sldLayoutId id="2147483723" r:id="rId10"/>
    <p:sldLayoutId id="214748372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46661" y="349135"/>
            <a:ext cx="9674153" cy="2480112"/>
          </a:xfrm>
        </p:spPr>
        <p:txBody>
          <a:bodyPr>
            <a:normAutofit fontScale="90000"/>
          </a:bodyPr>
          <a:lstStyle/>
          <a:p>
            <a:r>
              <a:rPr lang="ru-RU" sz="44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Мониторинг </a:t>
            </a:r>
            <a:br>
              <a:rPr lang="ru-RU" sz="44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эффективное средство контроля</a:t>
            </a:r>
            <a:br>
              <a:rPr lang="ru-RU" sz="44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обучения иностранному языку</a:t>
            </a:r>
            <a:br>
              <a:rPr lang="ru-RU" sz="44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4400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2" descr="H:\фото для презентации\цветной титул к программе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938679"/>
            <a:ext cx="6000760" cy="3919321"/>
          </a:xfrm>
          <a:prstGeom prst="rect">
            <a:avLst/>
          </a:prstGeom>
          <a:noFill/>
        </p:spPr>
      </p:pic>
      <p:pic>
        <p:nvPicPr>
          <p:cNvPr id="5" name="Picture 4" descr="https://avatars.mds.yandex.net/get-pdb/805160/119fdac1-be5b-4df9-8206-ff10703e2b40/s12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1272051">
            <a:off x="6161414" y="3044851"/>
            <a:ext cx="4698745" cy="3597547"/>
          </a:xfrm>
          <a:prstGeom prst="ellipse">
            <a:avLst/>
          </a:prstGeom>
          <a:ln>
            <a:noFill/>
          </a:ln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152090239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2790" y="481036"/>
            <a:ext cx="9130048" cy="652306"/>
          </a:xfrm>
        </p:spPr>
        <p:txBody>
          <a:bodyPr>
            <a:normAutofit fontScale="90000"/>
          </a:bodyPr>
          <a:lstStyle/>
          <a:p>
            <a:pPr algn="ctr"/>
            <a:br>
              <a:rPr lang="ru-RU" sz="36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Итоговый контроль - тестирование</a:t>
            </a:r>
            <a:br>
              <a:rPr lang="ru-RU" sz="36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76083" y="1133342"/>
            <a:ext cx="9130048" cy="53297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034563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12192000" cy="6858000"/>
          </a:xfrm>
        </p:spPr>
        <p:txBody>
          <a:bodyPr>
            <a:norm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Материалы для диагностики учащихся 1 года обучения </a:t>
            </a:r>
          </a:p>
          <a:p>
            <a:pPr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b="1" i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Возраст учащихся: 8-9  лет</a:t>
            </a:r>
            <a:endParaRPr lang="ru-RU" sz="2400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00000"/>
              </a:lnSpc>
              <a:spcBef>
                <a:spcPts val="0"/>
              </a:spcBef>
              <a:buNone/>
            </a:pPr>
            <a:endParaRPr lang="ru-RU" i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ru-RU" i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Фразы приветствия</a:t>
            </a:r>
            <a:r>
              <a:rPr lang="en-US" i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Hi!/Hello!/Good-morning!/Good-afternoon!/Good-evening!</a:t>
            </a:r>
            <a:endParaRPr lang="ru-RU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ru-RU" i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Фразы прощания</a:t>
            </a:r>
            <a:r>
              <a:rPr lang="en-US" i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Good-bye!/Bye-bye!/See you later!</a:t>
            </a:r>
            <a:endParaRPr lang="ru-RU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ru-RU" i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Фразы благодарности</a:t>
            </a:r>
            <a:r>
              <a:rPr lang="en-US" i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Thank you!/Thanks!/Thank you very much!</a:t>
            </a:r>
            <a:endParaRPr lang="ru-RU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ru-RU" i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Алфавит</a:t>
            </a:r>
            <a:r>
              <a:rPr lang="en-US" i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A,B,C,D…X,Y,Z</a:t>
            </a:r>
            <a:endParaRPr lang="ru-RU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ru-RU" i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Счет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1-10: one, two, three…ten</a:t>
            </a:r>
            <a:endParaRPr lang="ru-RU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ru-RU" i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		Рифмовки</a:t>
            </a:r>
            <a:r>
              <a:rPr lang="en-US" i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Hands up clap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clap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 Hands down clap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clap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endParaRPr lang="ru-RU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Hands up hands down. Clap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clap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please sit down./Head and shoulders.</a:t>
            </a:r>
            <a:endParaRPr lang="ru-RU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Knees and toes. Knees and toes. Knees and toes. Head and shoulders. </a:t>
            </a:r>
            <a:endParaRPr lang="ru-RU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Knees and toes. Ears eyes and mouth./Move your body. Move your heads. </a:t>
            </a:r>
            <a:endParaRPr lang="ru-RU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Move your shoulders. Move your legs. Jump a little. Run and go. </a:t>
            </a:r>
            <a:endParaRPr lang="ru-RU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Sit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stand up and let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s go on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 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"/>
            <a:ext cx="12192000" cy="853439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Диагностическая карта определения уровня знаний</a:t>
            </a:r>
            <a:br>
              <a:rPr lang="ru-RU" sz="24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учащихся 9 лет по английскому языку</a:t>
            </a:r>
            <a:br>
              <a:rPr lang="ru-RU" sz="24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Группа первого года обучения</a:t>
            </a:r>
            <a:endParaRPr lang="ru-RU" sz="2400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929641"/>
          <a:ext cx="12192000" cy="59283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24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592395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3033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Times New Roman"/>
                          <a:cs typeface="Times New Roman"/>
                        </a:rPr>
                        <a:t>№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ФИ ребенка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Times New Roman"/>
                          <a:cs typeface="Times New Roman"/>
                        </a:rPr>
                        <a:t>Фразы приветствия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Times New Roman"/>
                          <a:cs typeface="Times New Roman"/>
                        </a:rPr>
                        <a:t>Фразы прощания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Times New Roman"/>
                          <a:cs typeface="Times New Roman"/>
                        </a:rPr>
                        <a:t>Фразы благодарности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Times New Roman"/>
                          <a:cs typeface="Times New Roman"/>
                        </a:rPr>
                        <a:t>Алфавит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b="1">
                          <a:latin typeface="Times New Roman"/>
                          <a:ea typeface="Times New Roman"/>
                          <a:cs typeface="Times New Roman"/>
                        </a:rPr>
                        <a:t>A-Z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Times New Roman"/>
                          <a:cs typeface="Times New Roman"/>
                        </a:rPr>
                        <a:t>Счет </a:t>
                      </a:r>
                      <a:br>
                        <a:rPr lang="ru-RU" sz="1000" b="1">
                          <a:latin typeface="Times New Roman"/>
                          <a:ea typeface="Times New Roman"/>
                          <a:cs typeface="Times New Roman"/>
                        </a:rPr>
                      </a:br>
                      <a:r>
                        <a:rPr lang="ru-RU" sz="1000" b="1">
                          <a:latin typeface="Times New Roman"/>
                          <a:ea typeface="Times New Roman"/>
                          <a:cs typeface="Times New Roman"/>
                        </a:rPr>
                        <a:t>1-10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Times New Roman"/>
                          <a:cs typeface="Times New Roman"/>
                        </a:rPr>
                        <a:t>Рифмовки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123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Амплеева Валерия Александровна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+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+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+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+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+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+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123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Дубровин Евгений Александрович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+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+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+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+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+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+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123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Галкина Алиса Евгеньевна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+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+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+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5123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Галицина Екатерина Дмитриевна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+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+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+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+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+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+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2685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Курочкина Анжелика Евгеньевна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+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+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+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+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+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5123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Панченко Валерия Александровна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+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+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+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+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+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5123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Петрученко Алексей Юрьевич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+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+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+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+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+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5123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Растеряев Павел Станиславович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+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+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+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+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5123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Смирнова Ксения Александровна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+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+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+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+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+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+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5123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Саванчук Олеся Павловна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+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+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+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+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+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+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5123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11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Сазонникова Вероника Ивановна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+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+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+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5123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12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Стариков Артем Андреевич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+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+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+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+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+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1516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13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Чикобава Этери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+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+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+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+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Times New Roman"/>
                        </a:rPr>
                        <a:t>+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Times New Roman"/>
                        </a:rPr>
                        <a:t>+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0163" y="320039"/>
            <a:ext cx="8538694" cy="2397403"/>
          </a:xfrm>
        </p:spPr>
        <p:txBody>
          <a:bodyPr>
            <a:noAutofit/>
          </a:bodyPr>
          <a:lstStyle/>
          <a:p>
            <a:pPr algn="ctr"/>
            <a:b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b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Критерии оценки:</a:t>
            </a:r>
            <a:br>
              <a:rPr lang="ru-RU" sz="28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i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Высокий уровень – 85-100%</a:t>
            </a:r>
            <a:br>
              <a:rPr lang="ru-RU" sz="2400" i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i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Средний уровень – 60-84%</a:t>
            </a:r>
            <a:br>
              <a:rPr lang="ru-RU" sz="2400" i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i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Допустимый уровень – ниже 40-59%</a:t>
            </a:r>
            <a:br>
              <a:rPr lang="ru-RU" sz="2400" i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br>
              <a:rPr lang="ru-RU" sz="2400" i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</a:t>
            </a:r>
            <a:b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Выводы</a:t>
            </a:r>
            <a:b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br>
              <a:rPr lang="ru-RU" sz="28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800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65544606"/>
              </p:ext>
            </p:extLst>
          </p:nvPr>
        </p:nvGraphicFramePr>
        <p:xfrm>
          <a:off x="533399" y="3093719"/>
          <a:ext cx="10820400" cy="17834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0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06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6068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92448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Допустимый уровень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Средний уровень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Times New Roman"/>
                          <a:cs typeface="Times New Roman"/>
                        </a:rPr>
                        <a:t>Высокий уровень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891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3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3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3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12192000" cy="6858000"/>
          </a:xfrm>
        </p:spPr>
        <p:txBody>
          <a:bodyPr>
            <a:normAutofit lnSpcReduction="10000"/>
          </a:bodyPr>
          <a:lstStyle/>
          <a:p>
            <a:pPr algn="ctr">
              <a:lnSpc>
                <a:spcPct val="110000"/>
              </a:lnSpc>
              <a:spcBef>
                <a:spcPts val="0"/>
              </a:spcBef>
              <a:buNone/>
            </a:pPr>
            <a:endParaRPr lang="ru-RU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0000"/>
              </a:lnSpc>
              <a:spcBef>
                <a:spcPts val="0"/>
              </a:spcBef>
              <a:buNone/>
            </a:pP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Материалы для промежуточной аттестации по итогам года</a:t>
            </a:r>
            <a:endParaRPr lang="ru-RU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0000"/>
              </a:lnSpc>
              <a:spcBef>
                <a:spcPts val="0"/>
              </a:spcBef>
              <a:buNone/>
            </a:pPr>
            <a:r>
              <a:rPr lang="ru-RU" sz="2600" i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второй год обучения</a:t>
            </a:r>
          </a:p>
          <a:p>
            <a:pPr algn="ctr">
              <a:lnSpc>
                <a:spcPct val="110000"/>
              </a:lnSpc>
              <a:spcBef>
                <a:spcPts val="0"/>
              </a:spcBef>
              <a:buNone/>
            </a:pPr>
            <a:r>
              <a:rPr lang="ru-RU" sz="2600" i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Возраст учащихся : 10-12 лет</a:t>
            </a:r>
          </a:p>
          <a:p>
            <a:pPr>
              <a:lnSpc>
                <a:spcPct val="110000"/>
              </a:lnSpc>
              <a:spcBef>
                <a:spcPts val="0"/>
              </a:spcBef>
              <a:buNone/>
            </a:pPr>
            <a:r>
              <a:rPr lang="ru-RU" sz="2600" i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		Говорение</a:t>
            </a:r>
            <a:endParaRPr lang="ru-RU" sz="2600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10000"/>
              </a:lnSpc>
              <a:spcBef>
                <a:spcPts val="0"/>
              </a:spcBef>
              <a:buNone/>
            </a:pPr>
            <a:r>
              <a:rPr lang="ru-RU" sz="26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600" u="sng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Задание:</a:t>
            </a:r>
            <a:r>
              <a:rPr lang="ru-RU" sz="26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Составьте мини-диалог на тему «Встреча в магазине» (6-8 фраз).</a:t>
            </a:r>
          </a:p>
          <a:p>
            <a:pPr>
              <a:lnSpc>
                <a:spcPct val="110000"/>
              </a:lnSpc>
              <a:spcBef>
                <a:spcPts val="0"/>
              </a:spcBef>
              <a:buNone/>
            </a:pPr>
            <a:r>
              <a:rPr lang="ru-RU" sz="2600" i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		Письмо</a:t>
            </a:r>
            <a:endParaRPr lang="ru-RU" sz="2600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10000"/>
              </a:lnSpc>
              <a:spcBef>
                <a:spcPts val="0"/>
              </a:spcBef>
              <a:buNone/>
            </a:pPr>
            <a:r>
              <a:rPr lang="ru-RU" sz="26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600" u="sng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Задание: </a:t>
            </a:r>
            <a:r>
              <a:rPr lang="ru-RU" sz="26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Напишите письмо другу в Лондон. (7-12 предложений).</a:t>
            </a:r>
          </a:p>
          <a:p>
            <a:pPr>
              <a:lnSpc>
                <a:spcPct val="110000"/>
              </a:lnSpc>
              <a:spcBef>
                <a:spcPts val="0"/>
              </a:spcBef>
              <a:buNone/>
            </a:pPr>
            <a:r>
              <a:rPr lang="ru-RU" sz="2600" i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		Грамматика</a:t>
            </a:r>
            <a:endParaRPr lang="ru-RU" sz="2600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10000"/>
              </a:lnSpc>
              <a:spcBef>
                <a:spcPts val="0"/>
              </a:spcBef>
              <a:buNone/>
            </a:pPr>
            <a:r>
              <a:rPr lang="ru-RU" sz="26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600" u="sng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Задание: </a:t>
            </a:r>
            <a:r>
              <a:rPr lang="ru-RU" sz="26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Переведите предложения на английский язык:</a:t>
            </a:r>
          </a:p>
          <a:p>
            <a:pPr lvl="0">
              <a:lnSpc>
                <a:spcPct val="110000"/>
              </a:lnSpc>
              <a:spcBef>
                <a:spcPts val="0"/>
              </a:spcBef>
              <a:buNone/>
            </a:pPr>
            <a:r>
              <a:rPr lang="ru-RU" sz="26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		Девочка гуляет в парке каждый день.</a:t>
            </a:r>
          </a:p>
          <a:p>
            <a:pPr lvl="0">
              <a:lnSpc>
                <a:spcPct val="110000"/>
              </a:lnSpc>
              <a:spcBef>
                <a:spcPts val="0"/>
              </a:spcBef>
              <a:buNone/>
            </a:pPr>
            <a:r>
              <a:rPr lang="ru-RU" sz="26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		Ты любишь играть в теннис?</a:t>
            </a:r>
          </a:p>
          <a:p>
            <a:pPr lvl="0">
              <a:lnSpc>
                <a:spcPct val="110000"/>
              </a:lnSpc>
              <a:spcBef>
                <a:spcPts val="0"/>
              </a:spcBef>
              <a:buNone/>
            </a:pPr>
            <a:r>
              <a:rPr lang="ru-RU" sz="26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		Я не умею плавать…..</a:t>
            </a:r>
          </a:p>
          <a:p>
            <a:pPr>
              <a:lnSpc>
                <a:spcPct val="110000"/>
              </a:lnSpc>
              <a:spcBef>
                <a:spcPts val="0"/>
              </a:spcBef>
              <a:buNone/>
            </a:pPr>
            <a:r>
              <a:rPr lang="ru-RU" sz="2600" i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	Фонетика</a:t>
            </a:r>
            <a:endParaRPr lang="ru-RU" sz="2600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10000"/>
              </a:lnSpc>
              <a:spcBef>
                <a:spcPts val="0"/>
              </a:spcBef>
              <a:buNone/>
            </a:pPr>
            <a:r>
              <a:rPr lang="ru-RU" sz="26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600" u="sng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Задание: </a:t>
            </a:r>
            <a:r>
              <a:rPr lang="ru-RU" sz="26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Прочитать скороговорку быстро и четко.</a:t>
            </a:r>
          </a:p>
          <a:p>
            <a:pPr>
              <a:lnSpc>
                <a:spcPct val="110000"/>
              </a:lnSpc>
              <a:spcBef>
                <a:spcPts val="0"/>
              </a:spcBef>
              <a:buNone/>
            </a:pPr>
            <a:r>
              <a:rPr lang="en-US" sz="2600" i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«Quiet ducks in a queue, greet the Queen's daughter Sue».</a:t>
            </a:r>
            <a:endParaRPr lang="ru-RU" sz="2600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62130" y="68258"/>
            <a:ext cx="9736428" cy="1188719"/>
          </a:xfrm>
        </p:spPr>
        <p:txBody>
          <a:bodyPr>
            <a:normAutofit fontScale="90000"/>
          </a:bodyPr>
          <a:lstStyle/>
          <a:p>
            <a:pPr algn="ctr"/>
            <a:br>
              <a:rPr lang="ru-RU" sz="31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1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Диагностическая карта определения уровня знаний</a:t>
            </a:r>
            <a:br>
              <a:rPr lang="ru-RU" sz="31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itchFamily="18" charset="0"/>
              </a:rPr>
            </a:br>
            <a:r>
              <a:rPr lang="ru-RU" sz="31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itchFamily="18" charset="0"/>
              </a:rPr>
              <a:t>учащихся 10-12 лет 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3325114"/>
              </p:ext>
            </p:extLst>
          </p:nvPr>
        </p:nvGraphicFramePr>
        <p:xfrm>
          <a:off x="1212720" y="1047053"/>
          <a:ext cx="9025984" cy="579022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26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1124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9486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6122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58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4430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66500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35693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Times New Roman"/>
                          <a:cs typeface="Times New Roman"/>
                        </a:rPr>
                        <a:t>№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Times New Roman"/>
                          <a:cs typeface="Times New Roman"/>
                        </a:rPr>
                        <a:t>ФИ 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Times New Roman"/>
                          <a:cs typeface="Times New Roman"/>
                        </a:rPr>
                        <a:t>Говорение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Times New Roman"/>
                          <a:cs typeface="Times New Roman"/>
                        </a:rPr>
                        <a:t>Письмо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Times New Roman"/>
                          <a:cs typeface="Times New Roman"/>
                        </a:rPr>
                        <a:t>Лексика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Times New Roman"/>
                          <a:cs typeface="Times New Roman"/>
                        </a:rPr>
                        <a:t>Грамматика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Times New Roman"/>
                          <a:cs typeface="Times New Roman"/>
                        </a:rPr>
                        <a:t>Фонетика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407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 err="1">
                          <a:latin typeface="Times New Roman"/>
                          <a:ea typeface="Times New Roman"/>
                          <a:cs typeface="Times New Roman"/>
                        </a:rPr>
                        <a:t>Амплеева</a:t>
                      </a:r>
                      <a:r>
                        <a:rPr lang="ru-RU" sz="1600" b="0" dirty="0">
                          <a:latin typeface="Times New Roman"/>
                          <a:ea typeface="Times New Roman"/>
                          <a:cs typeface="Times New Roman"/>
                        </a:rPr>
                        <a:t> Валерия</a:t>
                      </a:r>
                      <a:endParaRPr lang="ru-RU" sz="160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+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+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+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+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+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407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Дубровин Евгений</a:t>
                      </a:r>
                      <a:endParaRPr lang="ru-RU" sz="160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+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+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+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+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+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407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>
                          <a:latin typeface="Times New Roman"/>
                          <a:ea typeface="Times New Roman"/>
                          <a:cs typeface="Times New Roman"/>
                        </a:rPr>
                        <a:t>Галкина Алиса Евгеньевна</a:t>
                      </a:r>
                      <a:endParaRPr lang="ru-RU" sz="160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+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+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+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407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 err="1">
                          <a:latin typeface="Times New Roman"/>
                          <a:ea typeface="Times New Roman"/>
                          <a:cs typeface="Times New Roman"/>
                        </a:rPr>
                        <a:t>Галицина</a:t>
                      </a:r>
                      <a:r>
                        <a:rPr lang="ru-RU" sz="1600" b="0" dirty="0">
                          <a:latin typeface="Times New Roman"/>
                          <a:ea typeface="Times New Roman"/>
                          <a:cs typeface="Times New Roman"/>
                        </a:rPr>
                        <a:t> Екатерина </a:t>
                      </a:r>
                      <a:endParaRPr lang="ru-RU" sz="160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+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+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+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+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+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6407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>
                          <a:latin typeface="Times New Roman"/>
                          <a:ea typeface="Times New Roman"/>
                          <a:cs typeface="Times New Roman"/>
                        </a:rPr>
                        <a:t>Курочкина Анжелика </a:t>
                      </a:r>
                      <a:endParaRPr lang="ru-RU" sz="160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+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+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+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+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6407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>
                          <a:latin typeface="Times New Roman"/>
                          <a:ea typeface="Times New Roman"/>
                          <a:cs typeface="Times New Roman"/>
                        </a:rPr>
                        <a:t>Панченко Валерия</a:t>
                      </a:r>
                      <a:endParaRPr lang="ru-RU" sz="160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+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+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+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+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6407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>
                          <a:latin typeface="Times New Roman"/>
                          <a:ea typeface="Times New Roman"/>
                          <a:cs typeface="Times New Roman"/>
                        </a:rPr>
                        <a:t>Петрученко Алексей</a:t>
                      </a:r>
                      <a:endParaRPr lang="ru-RU" sz="160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+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+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+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+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6407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>
                          <a:latin typeface="Times New Roman"/>
                          <a:ea typeface="Times New Roman"/>
                          <a:cs typeface="Times New Roman"/>
                        </a:rPr>
                        <a:t>Растеряев Павел </a:t>
                      </a:r>
                      <a:endParaRPr lang="ru-RU" sz="160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+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+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+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6407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>
                          <a:latin typeface="Times New Roman"/>
                          <a:ea typeface="Times New Roman"/>
                          <a:cs typeface="Times New Roman"/>
                        </a:rPr>
                        <a:t>Смирнова Ксения</a:t>
                      </a:r>
                      <a:endParaRPr lang="ru-RU" sz="160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+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+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+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+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+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5323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 err="1">
                          <a:latin typeface="Times New Roman"/>
                          <a:ea typeface="Times New Roman"/>
                          <a:cs typeface="Times New Roman"/>
                        </a:rPr>
                        <a:t>Саванчук</a:t>
                      </a:r>
                      <a:r>
                        <a:rPr lang="ru-RU" sz="1600" b="0" dirty="0">
                          <a:latin typeface="Times New Roman"/>
                          <a:ea typeface="Times New Roman"/>
                          <a:cs typeface="Times New Roman"/>
                        </a:rPr>
                        <a:t> Олеся</a:t>
                      </a:r>
                      <a:endParaRPr lang="ru-RU" sz="160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+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+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+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+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+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6407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11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 err="1">
                          <a:latin typeface="Times New Roman"/>
                          <a:ea typeface="Times New Roman"/>
                          <a:cs typeface="Times New Roman"/>
                        </a:rPr>
                        <a:t>Сазонникова</a:t>
                      </a:r>
                      <a:r>
                        <a:rPr lang="ru-RU" sz="1600" b="0" dirty="0">
                          <a:latin typeface="Times New Roman"/>
                          <a:ea typeface="Times New Roman"/>
                          <a:cs typeface="Times New Roman"/>
                        </a:rPr>
                        <a:t> Вероника</a:t>
                      </a:r>
                      <a:endParaRPr lang="ru-RU" sz="160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+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+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+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6407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12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>
                          <a:latin typeface="Times New Roman"/>
                          <a:ea typeface="Times New Roman"/>
                          <a:cs typeface="Times New Roman"/>
                        </a:rPr>
                        <a:t>Стариков Артем</a:t>
                      </a:r>
                      <a:endParaRPr lang="ru-RU" sz="160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+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+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+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+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5323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13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>
                          <a:latin typeface="Times New Roman"/>
                          <a:ea typeface="Times New Roman"/>
                          <a:cs typeface="Times New Roman"/>
                        </a:rPr>
                        <a:t>Чикобава Этери</a:t>
                      </a:r>
                      <a:endParaRPr lang="ru-RU" sz="160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+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+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+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+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+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6407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14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 err="1">
                          <a:latin typeface="Times New Roman"/>
                          <a:ea typeface="Times New Roman"/>
                          <a:cs typeface="Times New Roman"/>
                        </a:rPr>
                        <a:t>Токаренко</a:t>
                      </a:r>
                      <a:r>
                        <a:rPr lang="ru-RU" sz="1600" b="0" dirty="0">
                          <a:latin typeface="Times New Roman"/>
                          <a:ea typeface="Times New Roman"/>
                          <a:cs typeface="Times New Roman"/>
                        </a:rPr>
                        <a:t> Кирилл</a:t>
                      </a:r>
                      <a:endParaRPr lang="ru-RU" sz="160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+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+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+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+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+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" y="1173480"/>
            <a:ext cx="11170920" cy="1170475"/>
          </a:xfrm>
        </p:spPr>
        <p:txBody>
          <a:bodyPr>
            <a:normAutofit fontScale="90000"/>
          </a:bodyPr>
          <a:lstStyle/>
          <a:p>
            <a:pPr algn="ctr"/>
            <a:br>
              <a:rPr lang="ru-RU" sz="36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Критерии оценки:</a:t>
            </a:r>
            <a:br>
              <a:rPr lang="ru-RU" sz="36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br>
              <a:rPr lang="ru-RU" sz="36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100" i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Высокий уровень – 85-100%</a:t>
            </a:r>
            <a:br>
              <a:rPr lang="ru-RU" sz="3100" i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100" i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Средний уровень – 60-84%</a:t>
            </a:r>
            <a:br>
              <a:rPr lang="ru-RU" sz="3100" i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100" i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Допустимый уровень – ниже 40-59%</a:t>
            </a:r>
            <a:br>
              <a:rPr lang="ru-RU" sz="3100" i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100" i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</a:t>
            </a:r>
            <a:br>
              <a:rPr lang="ru-RU" sz="3100" i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100" i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Выводы</a:t>
            </a:r>
            <a:br>
              <a:rPr lang="ru-RU" sz="3100" i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br>
              <a:rPr lang="ru-RU" sz="3100" i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100" i="1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42642070"/>
              </p:ext>
            </p:extLst>
          </p:nvPr>
        </p:nvGraphicFramePr>
        <p:xfrm>
          <a:off x="533400" y="3336924"/>
          <a:ext cx="10820400" cy="17244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0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06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6068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91310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latin typeface="Times New Roman"/>
                          <a:ea typeface="Times New Roman"/>
                          <a:cs typeface="Times New Roman"/>
                        </a:rPr>
                        <a:t>Допустимый уровень</a:t>
                      </a:r>
                      <a:endParaRPr lang="ru-RU" sz="2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latin typeface="Times New Roman"/>
                          <a:ea typeface="Times New Roman"/>
                          <a:cs typeface="Times New Roman"/>
                        </a:rPr>
                        <a:t>Средний уровень</a:t>
                      </a:r>
                      <a:endParaRPr lang="ru-RU" sz="2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latin typeface="Times New Roman"/>
                          <a:ea typeface="Times New Roman"/>
                          <a:cs typeface="Times New Roman"/>
                        </a:rPr>
                        <a:t>Высокий уровень</a:t>
                      </a:r>
                      <a:endParaRPr lang="ru-RU" sz="2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1136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3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3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3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12192000" cy="6858000"/>
          </a:xfrm>
        </p:spPr>
        <p:txBody>
          <a:bodyPr/>
          <a:lstStyle/>
          <a:p>
            <a:pPr>
              <a:buNone/>
            </a:pP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  <a:p>
            <a:pPr>
              <a:buNone/>
            </a:pP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  <a:p>
            <a:pPr>
              <a:buNone/>
            </a:pP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  <a:p>
            <a:pPr>
              <a:buNone/>
            </a:pP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  <a:p>
            <a:pPr algn="ctr">
              <a:buNone/>
            </a:pPr>
            <a:r>
              <a:rPr lang="ru-RU" sz="66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</a:p>
          <a:p>
            <a:pPr>
              <a:buNone/>
            </a:pPr>
            <a:r>
              <a:rPr lang="ru-RU" b="1" dirty="0"/>
              <a:t> </a:t>
            </a:r>
            <a:endParaRPr lang="ru-RU" dirty="0"/>
          </a:p>
          <a:p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8120" y="365125"/>
            <a:ext cx="11155680" cy="3048635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Дополнительная общеобразовательная</a:t>
            </a:r>
            <a:br>
              <a:rPr lang="ru-RU" sz="36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общеразвивающая программа</a:t>
            </a:r>
            <a:br>
              <a:rPr lang="ru-RU" sz="36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«Границы моего языка – границы моего мира»</a:t>
            </a:r>
            <a:br>
              <a:rPr lang="ru-RU" sz="36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br>
              <a:rPr lang="ru-RU" sz="36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br>
              <a:rPr lang="ru-RU" sz="2800" dirty="0">
                <a:latin typeface="Times New Roman" pitchFamily="18" charset="0"/>
                <a:cs typeface="Times New Roman" pitchFamily="18" charset="0"/>
              </a:rPr>
            </a:b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836420" y="2392681"/>
            <a:ext cx="7612380" cy="128016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Возраст учащихся: 9-12 лет</a:t>
            </a:r>
          </a:p>
          <a:p>
            <a:pPr marL="0" indent="0" algn="ctr">
              <a:buNone/>
            </a:pPr>
            <a:r>
              <a:rPr lang="ru-RU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Срок реализации: 2 года</a:t>
            </a:r>
          </a:p>
          <a:p>
            <a:pPr marL="0" indent="0" algn="ctr">
              <a:buNone/>
            </a:pPr>
            <a:endParaRPr lang="ru-RU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endParaRPr lang="ru-RU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endParaRPr lang="ru-RU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endParaRPr lang="ru-RU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6964680" y="5315936"/>
            <a:ext cx="5227320" cy="1292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7921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Автор-составитель:</a:t>
            </a:r>
            <a:endParaRPr kumimoji="0" lang="ru-RU" sz="2000" b="0" i="0" u="none" strike="noStrike" cap="none" normalizeH="0" baseline="0" dirty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Камышникова Анастасия</a:t>
            </a:r>
            <a:r>
              <a:rPr kumimoji="0" lang="ru-RU" sz="2000" b="0" i="0" u="none" strike="noStrike" cap="none" normalizeH="0" baseline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Юрьевна</a:t>
            </a:r>
            <a:endParaRPr kumimoji="0" lang="ru-RU" sz="2000" b="0" i="0" u="none" strike="noStrike" cap="none" normalizeH="0" baseline="0" dirty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педагог дополнительного образования</a:t>
            </a:r>
            <a:endParaRPr kumimoji="0" lang="ru-RU" sz="2000" b="0" i="0" u="none" strike="noStrike" cap="none" normalizeH="0" baseline="0" dirty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36990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0"/>
            <a:ext cx="12192000" cy="6858000"/>
          </a:xfrm>
        </p:spPr>
        <p:txBody>
          <a:bodyPr>
            <a:no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endParaRPr lang="ru-RU" sz="2000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Пакет диагностических методик и творческих заданий: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	- лексико-грамматические, речевые упражнения;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- тестовые задания;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- подвижные игры;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	- сюжетно- ролевые игры: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a) «Угадай-ка!»;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b) «Приветствие» ;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c) «Веселый телефон;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d) «Посмотри и назови»;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e) «Команды»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Инсценировки: «Кто ты?» ; «Мой домик»; «Раз, два, как дела?»;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Рифмовки: </a:t>
            </a:r>
            <a:r>
              <a:rPr lang="ru-RU" sz="2400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Good</a:t>
            </a:r>
            <a:r>
              <a:rPr lang="ru-RU" sz="24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Morning</a:t>
            </a:r>
            <a:r>
              <a:rPr lang="ru-RU" sz="24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r>
              <a:rPr lang="ru-RU" sz="2400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Hands</a:t>
            </a:r>
            <a:r>
              <a:rPr lang="ru-RU" sz="24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up</a:t>
            </a:r>
            <a:r>
              <a:rPr lang="ru-RU" sz="24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clap</a:t>
            </a:r>
            <a:r>
              <a:rPr lang="ru-RU" sz="24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clap</a:t>
            </a:r>
            <a:r>
              <a:rPr lang="ru-RU" sz="24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!; </a:t>
            </a:r>
            <a:r>
              <a:rPr lang="ru-RU" sz="2400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Knees</a:t>
            </a:r>
            <a:r>
              <a:rPr lang="ru-RU" sz="24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ru-RU" sz="24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Shoulders</a:t>
            </a:r>
            <a:r>
              <a:rPr lang="ru-RU" sz="24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 I </a:t>
            </a:r>
            <a:r>
              <a:rPr lang="ru-RU" sz="2400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</a:t>
            </a:r>
            <a:r>
              <a:rPr lang="ru-RU" sz="24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draw</a:t>
            </a:r>
            <a:r>
              <a:rPr lang="ru-RU" sz="24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Я твой друг глагол </a:t>
            </a:r>
            <a:r>
              <a:rPr lang="ru-RU" sz="2400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ru-RU" sz="24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</a:t>
            </a:r>
            <a:r>
              <a:rPr lang="ru-RU" sz="24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Песни: «Сколько тебе лет?»; «Мойте руки и к столу!»; «Руки вверх!»; «Где ты живешь?»;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-«Две маленькие ручки»; «С днем рождения»;</a:t>
            </a:r>
          </a:p>
          <a:p>
            <a:pPr marL="914400" lvl="2" indent="0">
              <a:lnSpc>
                <a:spcPct val="100000"/>
              </a:lnSpc>
              <a:spcBef>
                <a:spcPts val="0"/>
              </a:spcBef>
              <a:buFontTx/>
              <a:buChar char="-"/>
            </a:pPr>
            <a:r>
              <a:rPr lang="ru-RU" sz="24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викторины; </a:t>
            </a:r>
          </a:p>
          <a:p>
            <a:pPr marL="914400" lvl="2" indent="0">
              <a:lnSpc>
                <a:spcPct val="100000"/>
              </a:lnSpc>
              <a:spcBef>
                <a:spcPts val="0"/>
              </a:spcBef>
              <a:buFontTx/>
              <a:buChar char="-"/>
            </a:pPr>
            <a:r>
              <a:rPr lang="ru-RU" sz="24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кроссворды.</a:t>
            </a:r>
          </a:p>
          <a:p>
            <a:endParaRPr lang="ru-RU" sz="1600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39958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"/>
            <a:ext cx="12192000" cy="2880359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endParaRPr lang="ru-RU" sz="4000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40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Мониторинг – постоянное наблюдение</a:t>
            </a:r>
          </a:p>
          <a:p>
            <a:pPr marL="0" indent="0" algn="ctr">
              <a:buNone/>
            </a:pPr>
            <a:r>
              <a:rPr lang="ru-RU" sz="40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за каким-либо процессом </a:t>
            </a:r>
          </a:p>
          <a:p>
            <a:pPr marL="0" indent="0" algn="ctr">
              <a:buNone/>
            </a:pPr>
            <a:r>
              <a:rPr lang="ru-RU" sz="40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целью выявления</a:t>
            </a:r>
          </a:p>
          <a:p>
            <a:pPr marL="0" indent="0" algn="ctr">
              <a:buNone/>
            </a:pPr>
            <a:r>
              <a:rPr lang="ru-RU" sz="40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его соответствия желаемому результату.</a:t>
            </a:r>
            <a:endParaRPr lang="ru-RU" sz="4000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618186" y="3271234"/>
            <a:ext cx="10637949" cy="20477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sz="32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Цель -</a:t>
            </a:r>
            <a:r>
              <a:rPr lang="ru-RU" sz="32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получение объективной информации 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ru-RU" sz="32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уровня сформированности универсальных 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ru-RU" sz="32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учебных действий по английскому языку</a:t>
            </a:r>
          </a:p>
        </p:txBody>
      </p:sp>
    </p:spTree>
    <p:extLst>
      <p:ext uri="{BB962C8B-B14F-4D97-AF65-F5344CB8AC3E}">
        <p14:creationId xmlns:p14="http://schemas.microsoft.com/office/powerpoint/2010/main" val="40095343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0"/>
            <a:ext cx="12192000" cy="68580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ru-RU" sz="3200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32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Система отслеживание результатов </a:t>
            </a:r>
          </a:p>
          <a:p>
            <a:pPr marL="0" indent="0" algn="ctr">
              <a:buNone/>
            </a:pPr>
            <a:r>
              <a:rPr lang="ru-RU" sz="32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образовательной деятельности</a:t>
            </a:r>
            <a:r>
              <a:rPr lang="en-US" sz="3200" b="1" i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sz="3200" b="1" i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sz="3200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algn="just">
              <a:buFontTx/>
              <a:buChar char="-"/>
            </a:pPr>
            <a:r>
              <a:rPr lang="ru-RU" sz="2800" i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входная диагностика</a:t>
            </a:r>
            <a:r>
              <a:rPr lang="en-US" sz="2800" i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i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8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беседа в игровой форме</a:t>
            </a:r>
            <a:r>
              <a:rPr lang="en-US" sz="28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8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тестирование</a:t>
            </a:r>
            <a:r>
              <a:rPr lang="en-US" sz="28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en-US" sz="2800" i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algn="just">
              <a:buFontTx/>
              <a:buChar char="-"/>
            </a:pPr>
            <a:r>
              <a:rPr lang="ru-RU" sz="2800" i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диагностика  - </a:t>
            </a:r>
            <a:r>
              <a:rPr lang="ru-RU" sz="28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игра-соревнование, викторина, </a:t>
            </a:r>
          </a:p>
          <a:p>
            <a:pPr marL="457200" lvl="1" indent="0" algn="just">
              <a:buNone/>
            </a:pPr>
            <a:r>
              <a:rPr lang="ru-RU" sz="28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составление рассказа о себе…</a:t>
            </a:r>
            <a:r>
              <a:rPr lang="en-US" sz="28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2800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i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- итоговая - </a:t>
            </a:r>
            <a:r>
              <a:rPr lang="ru-RU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контрольное тестирование по изученным разделам программы.</a:t>
            </a:r>
            <a:endParaRPr lang="en-US" i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3200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66303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381001"/>
            <a:ext cx="11655380" cy="850005"/>
          </a:xfrm>
        </p:spPr>
        <p:txBody>
          <a:bodyPr>
            <a:normAutofit/>
          </a:bodyPr>
          <a:lstStyle/>
          <a:p>
            <a:pPr algn="ctr"/>
            <a:r>
              <a:rPr lang="ru-RU" sz="3200" i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Входная диагностика - беседа в игровой форме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295400"/>
            <a:ext cx="12192000" cy="5562600"/>
          </a:xfrm>
        </p:spPr>
        <p:txBody>
          <a:bodyPr>
            <a:normAutofit fontScale="92500" lnSpcReduction="20000"/>
          </a:bodyPr>
          <a:lstStyle/>
          <a:p>
            <a:pPr marL="0" lv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Контроль диалогической речи - </a:t>
            </a:r>
            <a:r>
              <a:rPr lang="ru-RU" sz="2400" i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проверяется умение отвечать на вопросы. </a:t>
            </a:r>
          </a:p>
          <a:p>
            <a:pPr marL="0" lv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2400" i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 учащегося требуется понять, о чем его спрашивают и адекватно отреагировать на ситуацию</a:t>
            </a:r>
            <a:endParaRPr lang="ru-RU" sz="2400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№1</a:t>
            </a:r>
            <a:endParaRPr lang="ru-RU" sz="2400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24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400" i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Ситуация: </a:t>
            </a:r>
            <a:r>
              <a:rPr lang="ru-RU" sz="24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Знакомство с Мэри Поппинс.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24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400" i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Педагог: </a:t>
            </a:r>
            <a:r>
              <a:rPr lang="ru-RU" sz="24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Мэри Поппинс пришла с тобой познакомиться. Она будет задавать вопросы, а ты отвечать.</a:t>
            </a:r>
            <a:endParaRPr lang="ru-RU" sz="2400" i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2400" i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Мэри Поппинс</a:t>
            </a:r>
            <a:r>
              <a:rPr lang="ru-RU" sz="24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- </a:t>
            </a:r>
            <a:r>
              <a:rPr lang="ru-RU" sz="2400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Hello</a:t>
            </a:r>
            <a:r>
              <a:rPr lang="ru-RU" sz="24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 Учащийся: - </a:t>
            </a:r>
            <a:r>
              <a:rPr lang="ru-RU" sz="2400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Hello</a:t>
            </a:r>
            <a:r>
              <a:rPr lang="ru-RU" sz="24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24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4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Who are you? - I’m a boy (girl).</a:t>
            </a:r>
            <a:endParaRPr lang="ru-RU" sz="2400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24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4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(Are you a boy or a girl)?</a:t>
            </a:r>
            <a:endParaRPr lang="ru-RU" sz="2400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24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4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What is your name? - My name is Sasha.</a:t>
            </a:r>
            <a:endParaRPr lang="ru-RU" sz="2400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24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4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How old are you? - I’m 7.</a:t>
            </a:r>
            <a:endParaRPr lang="ru-RU" sz="2400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24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4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How are you? – I am fine, thank you.</a:t>
            </a:r>
            <a:endParaRPr lang="ru-RU" sz="2400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24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Способ оценки: 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24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за каждый правильный ответ – 2 балла;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24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 условно-правильный – 1 балл; 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24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неправильный ответ – 0 баллов.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endParaRPr lang="ru-RU" sz="2400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4" name="Picture 2" descr="C:\Users\Home\Downloads\85745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757160" y="3577464"/>
            <a:ext cx="2880360" cy="215277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9375982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077962"/>
            <a:ext cx="11963400" cy="640080"/>
          </a:xfrm>
        </p:spPr>
        <p:txBody>
          <a:bodyPr>
            <a:normAutofit fontScale="90000"/>
          </a:bodyPr>
          <a:lstStyle/>
          <a:p>
            <a:r>
              <a:rPr lang="ru-RU" sz="3600" b="1" i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br>
              <a:rPr lang="ru-RU" sz="3600" b="1" i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3600" b="1" i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3600" b="1" i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i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диагностика</a:t>
            </a:r>
            <a:r>
              <a:rPr lang="ru-RU" sz="36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(текущий контроль)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69165" y="2030998"/>
            <a:ext cx="10625070" cy="3749040"/>
          </a:xfrm>
        </p:spPr>
        <p:txBody>
          <a:bodyPr>
            <a:noAutofit/>
          </a:bodyPr>
          <a:lstStyle/>
          <a:p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Формы контроля</a:t>
            </a:r>
            <a:r>
              <a:rPr lang="en-US" sz="2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ru-RU" sz="28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8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8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индивидуальный</a:t>
            </a:r>
            <a:r>
              <a:rPr lang="en-US" sz="28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ru-RU" sz="28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800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8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28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фронтальный</a:t>
            </a:r>
            <a:r>
              <a:rPr lang="en-US" sz="28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28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8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28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групповой</a:t>
            </a:r>
            <a:r>
              <a:rPr lang="en-US" sz="28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28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8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28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парный.</a:t>
            </a:r>
          </a:p>
        </p:txBody>
      </p:sp>
    </p:spTree>
    <p:extLst>
      <p:ext uri="{BB962C8B-B14F-4D97-AF65-F5344CB8AC3E}">
        <p14:creationId xmlns:p14="http://schemas.microsoft.com/office/powerpoint/2010/main" val="123322318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-30896"/>
            <a:ext cx="12192000" cy="69197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685166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44699" y="548640"/>
            <a:ext cx="11462197" cy="5628323"/>
          </a:xfrm>
        </p:spPr>
        <p:txBody>
          <a:bodyPr/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32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Цель </a:t>
            </a:r>
            <a:r>
              <a:rPr lang="ru-RU" sz="32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аттестации </a:t>
            </a: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 итогам полугодия </a:t>
            </a:r>
            <a:r>
              <a:rPr lang="ru-RU" sz="32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–</a:t>
            </a: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32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определение уровня освоения предметного содержания и выявление элементов содержания, вызывающих наибольшие затруднения. </a:t>
            </a: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endParaRPr lang="ru-RU" sz="3200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32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Цель</a:t>
            </a:r>
            <a:r>
              <a:rPr lang="ru-RU" sz="32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аттестации </a:t>
            </a: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 итогам года </a:t>
            </a:r>
            <a:r>
              <a:rPr lang="ru-RU" sz="32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– </a:t>
            </a: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32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проверка уровня освоения программы для перевода учащихся </a:t>
            </a: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32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 одного этапа обучения на следующий </a:t>
            </a: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32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 определения количества учащихся, </a:t>
            </a: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32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полностью освоивших программу.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Фиолетовый II">
      <a:dk1>
        <a:sysClr val="windowText" lastClr="000000"/>
      </a:dk1>
      <a:lt1>
        <a:sysClr val="window" lastClr="FFFFFF"/>
      </a:lt1>
      <a:dk2>
        <a:srgbClr val="632E62"/>
      </a:dk2>
      <a:lt2>
        <a:srgbClr val="EAE5EB"/>
      </a:lt2>
      <a:accent1>
        <a:srgbClr val="92278F"/>
      </a:accent1>
      <a:accent2>
        <a:srgbClr val="9B57D3"/>
      </a:accent2>
      <a:accent3>
        <a:srgbClr val="755DD9"/>
      </a:accent3>
      <a:accent4>
        <a:srgbClr val="665EB8"/>
      </a:accent4>
      <a:accent5>
        <a:srgbClr val="45A5ED"/>
      </a:accent5>
      <a:accent6>
        <a:srgbClr val="5982DB"/>
      </a:accent6>
      <a:hlink>
        <a:srgbClr val="0066FF"/>
      </a:hlink>
      <a:folHlink>
        <a:srgbClr val="666699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177</TotalTime>
  <Words>475</Words>
  <Application>Microsoft Office PowerPoint</Application>
  <PresentationFormat>Широкоэкранный</PresentationFormat>
  <Paragraphs>349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2" baseType="lpstr">
      <vt:lpstr>Arial</vt:lpstr>
      <vt:lpstr>Calibri</vt:lpstr>
      <vt:lpstr>Calibri Light</vt:lpstr>
      <vt:lpstr>Times New Roman</vt:lpstr>
      <vt:lpstr>Тема Office</vt:lpstr>
      <vt:lpstr>Мониторинг  как эффективное средство контроля  обучения иностранному языку </vt:lpstr>
      <vt:lpstr>Дополнительная общеобразовательная общеразвивающая программа «Границы моего языка – границы моего мира»   </vt:lpstr>
      <vt:lpstr>Презентация PowerPoint</vt:lpstr>
      <vt:lpstr>Презентация PowerPoint</vt:lpstr>
      <vt:lpstr>Презентация PowerPoint</vt:lpstr>
      <vt:lpstr>Входная диагностика - беседа в игровой форме</vt:lpstr>
      <vt:lpstr>    Текущая диагностика (текущий контроль)</vt:lpstr>
      <vt:lpstr>Презентация PowerPoint</vt:lpstr>
      <vt:lpstr>Презентация PowerPoint</vt:lpstr>
      <vt:lpstr> Итоговый контроль - тестирование  </vt:lpstr>
      <vt:lpstr>Презентация PowerPoint</vt:lpstr>
      <vt:lpstr>Диагностическая карта определения уровня знаний учащихся 9 лет по английскому языку Группа первого года обучения</vt:lpstr>
      <vt:lpstr>  Критерии оценки: Высокий уровень – 85-100% Средний уровень – 60-84% Допустимый уровень – ниже 40-59%                                                                                                                 Выводы  </vt:lpstr>
      <vt:lpstr>Презентация PowerPoint</vt:lpstr>
      <vt:lpstr> Диагностическая карта определения уровня знаний учащихся 10-12 лет  </vt:lpstr>
      <vt:lpstr> Критерии оценки:  Высокий уровень – 85-100% Средний уровень – 60-84% Допустимый уровень – ниже 40-59%                                                                                                     Выводы  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Мониторинг как эффективное средство контроля  обучения иностранному языку</dc:title>
  <dc:creator>Камышникова</dc:creator>
  <cp:lastModifiedBy>Шейкина</cp:lastModifiedBy>
  <cp:revision>37</cp:revision>
  <dcterms:created xsi:type="dcterms:W3CDTF">2021-12-10T13:07:09Z</dcterms:created>
  <dcterms:modified xsi:type="dcterms:W3CDTF">2021-12-14T11:11:09Z</dcterms:modified>
</cp:coreProperties>
</file>