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</p:sldMasterIdLst>
  <p:sldIdLst>
    <p:sldId id="256" r:id="rId8"/>
    <p:sldId id="271" r:id="rId9"/>
    <p:sldId id="289" r:id="rId10"/>
    <p:sldId id="290" r:id="rId11"/>
    <p:sldId id="275" r:id="rId12"/>
    <p:sldId id="291" r:id="rId13"/>
    <p:sldId id="266" r:id="rId14"/>
    <p:sldId id="265" r:id="rId15"/>
    <p:sldId id="284" r:id="rId16"/>
    <p:sldId id="273" r:id="rId17"/>
    <p:sldId id="270" r:id="rId18"/>
    <p:sldId id="285" r:id="rId19"/>
    <p:sldId id="276" r:id="rId20"/>
    <p:sldId id="277" r:id="rId21"/>
    <p:sldId id="278" r:id="rId22"/>
    <p:sldId id="280" r:id="rId23"/>
    <p:sldId id="281" r:id="rId24"/>
    <p:sldId id="282" r:id="rId25"/>
    <p:sldId id="283" r:id="rId26"/>
    <p:sldId id="260" r:id="rId27"/>
    <p:sldId id="28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B1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936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BEECD-D859-4B5F-891A-7A90677BA732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1960-3F79-41D6-B1CA-8094B0219A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FDE41-45DE-4CE8-96F7-FF69E6C13493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174E6-65E6-4E4E-B76B-AD866A494B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6D33-DF09-4467-88AB-03ACB7096F50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6784-0E91-4E78-A6E2-F25F50880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6ED92-BD60-4FC5-BE28-C88B03490927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40346-7DEA-472A-809D-D5A51F0F4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DBFED-8662-4D72-A377-4A5E0D288952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4BACE-FDAA-41DE-A541-E5C0EE1C5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381D4-F04D-45B2-91DC-D97033736DF3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856A3-8493-499F-A5E8-2E3FD66C8F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0F0E6-E534-4A70-9CB7-38C5A48CB14D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84C8A-5C68-4989-8405-25EA7F5573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83AC5-9DED-41F3-A866-869261D3284D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2FBEB-AB77-428D-A5D9-0B7EA65E4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86381-439C-4959-ABBE-D13C511345C6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5AE31-35ED-49E3-A36A-99D5263B4E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D5383-3654-4AF1-B1E7-51EC5B88228C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6E8B2-8D41-4A3F-9854-B50A34641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BE032-A6CB-4A1B-89E4-9B1E6FD3FC6E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84EB5-7126-4F13-AFC8-167CDA52A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9982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9966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7531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9932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0132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8932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883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8454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882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5825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72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23BFB-F160-44F7-8148-C7B7878BE014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F477B6-C103-4A7A-BDC8-E05CD2C9AB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2C122-249E-4C15-8DCD-63D0715EB9E5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5AD84F-06AB-4D91-9C89-BA521BB38D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59C3A-45AC-4C27-836F-8320FE785921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57073C-3F9B-4F77-97C0-276BF5AF84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64167-4FC7-4331-9F46-661871735537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505779-55B7-402B-B156-18FB0DD78F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B5648-68F4-40D1-BB30-6623C3582781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00E65-91CE-4A9C-9C4A-2C931DA88D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16B0D-3F12-45DE-B80E-C69CA74A32BC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44EA93-0ADB-4F18-8286-828A4BA6F4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9D777-2BBD-43B7-A32E-6C926A256A12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8A06-3F8C-4145-A2A7-8225C35F79E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2DC1E-DC12-4A3C-94EC-2512EF2E7959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CFD092-05D8-4158-BA10-9722D002C6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D475E-FEE4-4558-BC84-BE699C5742BC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727353-11A5-4942-A56E-A7BF11EB93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9B252-F438-413C-BA84-1694D9290FB5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6D1364-6D12-4467-AC69-B99A281812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4D659-A81C-44ED-B43E-35ACE7D0599E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68141D-F3C6-42E5-9C7E-09B33818DD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85AFD7-48A8-47D4-9D47-0BFE79DEC9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5D3C5C-027C-4CB8-88B9-3D4CCEF7F7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933C7E-83E6-4007-9DA5-2175880C1F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EA6ED-0338-4437-8884-A6E56646B3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A5A86-CC66-4398-921D-836799BBF6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8965A4-DE9D-4863-917D-8843259E32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7B67B3-DDAA-4098-B977-A85ED2E437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5A26F8-3247-4BDF-8274-174DEED380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84D7F-76A4-4DCE-BE1C-8E39950E37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EFA198-EC82-45D3-9199-472A27155D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4D8A33-9C49-42A7-A077-69CBDC8B36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06223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330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4132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025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635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8118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7099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4190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68239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57876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01338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BEECD-D859-4B5F-891A-7A90677BA732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1960-3F79-41D6-B1CA-8094B0219A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92611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FDE41-45DE-4CE8-96F7-FF69E6C13493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174E6-65E6-4E4E-B76B-AD866A494B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75672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6D33-DF09-4467-88AB-03ACB7096F50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6784-0E91-4E78-A6E2-F25F50880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430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6ED92-BD60-4FC5-BE28-C88B03490927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40346-7DEA-472A-809D-D5A51F0F4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88343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DBFED-8662-4D72-A377-4A5E0D288952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4BACE-FDAA-41DE-A541-E5C0EE1C5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48195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381D4-F04D-45B2-91DC-D97033736DF3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856A3-8493-499F-A5E8-2E3FD66C8F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6322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0F0E6-E534-4A70-9CB7-38C5A48CB14D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84C8A-5C68-4989-8405-25EA7F5573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25852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83AC5-9DED-41F3-A866-869261D3284D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2FBEB-AB77-428D-A5D9-0B7EA65E4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95239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86381-439C-4959-ABBE-D13C511345C6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5AE31-35ED-49E3-A36A-99D5263B4E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23549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D5383-3654-4AF1-B1E7-51EC5B88228C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6E8B2-8D41-4A3F-9854-B50A34641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64285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BE032-A6CB-4A1B-89E4-9B1E6FD3FC6E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84EB5-7126-4F13-AFC8-167CDA52A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460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D3458-C2FD-420F-8B99-A05A87A8EF3E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45ADD7-0344-4B6A-865A-4C7D17E0F50D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E39AE9-60E0-466C-923F-D970449172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9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A07DAA6-D9BC-4589-87D1-6B7B5339B36A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AC8989"/>
                </a:solidFill>
                <a:latin typeface="Calibri" pitchFamily="34" charset="0"/>
              </a:defRPr>
            </a:lvl1pPr>
          </a:lstStyle>
          <a:p>
            <a:fld id="{4F5401C1-1685-46B0-B3A8-616C72ED625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100000">
              <a:srgbClr val="CCFF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36C8BFA-9BFB-4AC9-A407-2606261B4E0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124CE-1BEA-4856-8220-01DAD0392689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592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45ADD7-0344-4B6A-865A-4C7D17E0F50D}" type="datetime1">
              <a:rPr lang="ru-RU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E39AE9-60E0-466C-923F-D970449172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32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/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8.emf"/><Relationship Id="rId7" Type="http://schemas.openxmlformats.org/officeDocument/2006/relationships/oleObject" Target="../embeddings/oleObject2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5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0.png"/><Relationship Id="rId10" Type="http://schemas.openxmlformats.org/officeDocument/2006/relationships/image" Target="../media/image5.wmf"/><Relationship Id="rId4" Type="http://schemas.openxmlformats.org/officeDocument/2006/relationships/image" Target="../media/image9.jp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7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Users\&#1040;&#1076;&#1084;&#1080;&#1085;&#1080;&#1089;&#1090;&#1088;&#1072;&#1090;&#1086;&#1088;\Desktop\&#1055;&#1088;&#1086;&#1097;&#1072;&#1085;&#1080;&#1077;%20&#1089;%20&#1072;&#1079;&#1073;&#1091;&#1082;&#1086;&#1081;%202016%20&#1075;\&#1040;&#1083;&#1092;&#1072;&#1074;&#1080;&#1090;%20(P.&#1055;&#1072;&#1091;&#1083;&#1089;%20-%20&#1048;.%20&#1056;&#1077;&#1079;&#1085;&#1080;&#1082;).mp4" TargetMode="External"/><Relationship Id="rId4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jpg"/><Relationship Id="rId5" Type="http://schemas.openxmlformats.org/officeDocument/2006/relationships/image" Target="../media/image35.gif"/><Relationship Id="rId4" Type="http://schemas.openxmlformats.org/officeDocument/2006/relationships/image" Target="../media/image34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86" b="15086"/>
          <a:stretch/>
        </p:blipFill>
        <p:spPr>
          <a:xfrm>
            <a:off x="1" y="857251"/>
            <a:ext cx="9143999" cy="5143499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23909" y="4575009"/>
            <a:ext cx="2747356" cy="124182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03898" y="1472354"/>
            <a:ext cx="7249886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685800"/>
            <a:r>
              <a:rPr lang="ru-RU" sz="5400" b="1" i="1" dirty="0">
                <a:ln/>
                <a:solidFill>
                  <a:srgbClr val="FF0000"/>
                </a:solidFill>
                <a:latin typeface="Times New Roman" panose="02020603050405020304" pitchFamily="18" charset="0"/>
              </a:rPr>
              <a:t>Прощание с азбукой</a:t>
            </a:r>
            <a:endParaRPr lang="ru-RU" sz="5400" b="1" dirty="0">
              <a:ln/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3082751"/>
            <a:ext cx="4572000" cy="3000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/>
            <a:endParaRPr lang="ru-RU" sz="135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F0BCEBE-AB10-429C-8868-941BB1BB6A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6609">
            <a:off x="1815424" y="2445654"/>
            <a:ext cx="2405269" cy="3184326"/>
          </a:xfrm>
          <a:prstGeom prst="rect">
            <a:avLst/>
          </a:prstGeom>
        </p:spPr>
      </p:pic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82C7C877-13A4-4CE4-88D3-29F8B0B3083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9056" y="926306"/>
          <a:ext cx="5000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Объект упаковщика для оболочки" showAsIcon="1" r:id="rId5" imgW="666360" imgH="559440" progId="Package">
                  <p:embed/>
                </p:oleObj>
              </mc:Choice>
              <mc:Fallback>
                <p:oleObj name="Объект упаковщика для оболочки" showAsIcon="1" r:id="rId5" imgW="666360" imgH="559440" progId="Package">
                  <p:embed/>
                  <p:pic>
                    <p:nvPicPr>
                      <p:cNvPr id="11" name="Объект 10">
                        <a:extLst>
                          <a:ext uri="{FF2B5EF4-FFF2-40B4-BE49-F238E27FC236}">
                            <a16:creationId xmlns:a16="http://schemas.microsoft.com/office/drawing/2014/main" id="{82C7C877-13A4-4CE4-88D3-29F8B0B308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056" y="926306"/>
                        <a:ext cx="50006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F680CFAB-6205-4440-B84D-53C9ECE7AF7D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9056" y="926306"/>
          <a:ext cx="5000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Объект упаковщика для оболочки" showAsIcon="1" r:id="rId7" imgW="666360" imgH="559440" progId="Package">
                  <p:embed/>
                </p:oleObj>
              </mc:Choice>
              <mc:Fallback>
                <p:oleObj name="Объект упаковщика для оболочки" showAsIcon="1" r:id="rId7" imgW="666360" imgH="559440" progId="Package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F680CFAB-6205-4440-B84D-53C9ECE7AF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056" y="926306"/>
                        <a:ext cx="50006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DA9F7960-5DD5-47A7-96E4-D6B4F68C0A28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9056" y="926306"/>
          <a:ext cx="5000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Объект упаковщика для оболочки" showAsIcon="1" r:id="rId9" imgW="666360" imgH="559440" progId="Package">
                  <p:embed/>
                </p:oleObj>
              </mc:Choice>
              <mc:Fallback>
                <p:oleObj name="Объект упаковщика для оболочки" showAsIcon="1" r:id="rId9" imgW="666360" imgH="559440" progId="Package">
                  <p:embed/>
                  <p:pic>
                    <p:nvPicPr>
                      <p:cNvPr id="13" name="Объект 12">
                        <a:extLst>
                          <a:ext uri="{FF2B5EF4-FFF2-40B4-BE49-F238E27FC236}">
                            <a16:creationId xmlns:a16="http://schemas.microsoft.com/office/drawing/2014/main" id="{DA9F7960-5DD5-47A7-96E4-D6B4F68C0A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056" y="926306"/>
                        <a:ext cx="50006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>
            <a:extLst>
              <a:ext uri="{FF2B5EF4-FFF2-40B4-BE49-F238E27FC236}">
                <a16:creationId xmlns:a16="http://schemas.microsoft.com/office/drawing/2014/main" id="{78888997-ACAC-4FA8-940A-28B12CC8FD7E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9056" y="926306"/>
          <a:ext cx="5000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Объект упаковщика для оболочки" showAsIcon="1" r:id="rId11" imgW="666360" imgH="559440" progId="Package">
                  <p:embed/>
                </p:oleObj>
              </mc:Choice>
              <mc:Fallback>
                <p:oleObj name="Объект упаковщика для оболочки" showAsIcon="1" r:id="rId11" imgW="666360" imgH="559440" progId="Package">
                  <p:embed/>
                  <p:pic>
                    <p:nvPicPr>
                      <p:cNvPr id="14" name="Объект 13">
                        <a:extLst>
                          <a:ext uri="{FF2B5EF4-FFF2-40B4-BE49-F238E27FC236}">
                            <a16:creationId xmlns:a16="http://schemas.microsoft.com/office/drawing/2014/main" id="{78888997-ACAC-4FA8-940A-28B12CC8FD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056" y="926306"/>
                        <a:ext cx="50006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id="{001779C0-03EC-40F0-896B-2144AB53C41E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9056" y="926306"/>
          <a:ext cx="5000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Объект упаковщика для оболочки" showAsIcon="1" r:id="rId13" imgW="666360" imgH="559440" progId="Package">
                  <p:embed/>
                </p:oleObj>
              </mc:Choice>
              <mc:Fallback>
                <p:oleObj name="Объект упаковщика для оболочки" showAsIcon="1" r:id="rId13" imgW="666360" imgH="559440" progId="Package">
                  <p:embed/>
                  <p:pic>
                    <p:nvPicPr>
                      <p:cNvPr id="15" name="Объект 14">
                        <a:extLst>
                          <a:ext uri="{FF2B5EF4-FFF2-40B4-BE49-F238E27FC236}">
                            <a16:creationId xmlns:a16="http://schemas.microsoft.com/office/drawing/2014/main" id="{001779C0-03EC-40F0-896B-2144AB53C4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056" y="926306"/>
                        <a:ext cx="50006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AutoShape 2" descr="C:\Users\133\Desktop\orig.webp">
            <a:extLst>
              <a:ext uri="{FF2B5EF4-FFF2-40B4-BE49-F238E27FC236}">
                <a16:creationId xmlns:a16="http://schemas.microsoft.com/office/drawing/2014/main" id="{D26681F2-020A-4019-B517-6D5158ABFBB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57700" y="33147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ru-RU" sz="135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65AFE80-0812-4363-BAD3-78E6F68EF64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373760">
            <a:off x="4915915" y="2382774"/>
            <a:ext cx="2602521" cy="317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0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4"/>
          <p:cNvSpPr>
            <a:spLocks noChangeArrowheads="1" noChangeShapeType="1" noTextEdit="1"/>
          </p:cNvSpPr>
          <p:nvPr/>
        </p:nvSpPr>
        <p:spPr bwMode="auto">
          <a:xfrm>
            <a:off x="900113" y="333375"/>
            <a:ext cx="64801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Загадки</a:t>
            </a:r>
          </a:p>
        </p:txBody>
      </p:sp>
      <p:graphicFrame>
        <p:nvGraphicFramePr>
          <p:cNvPr id="53396" name="Group 148"/>
          <p:cNvGraphicFramePr>
            <a:graphicFrameLocks noGrp="1"/>
          </p:cNvGraphicFramePr>
          <p:nvPr/>
        </p:nvGraphicFramePr>
        <p:xfrm>
          <a:off x="2714612" y="1214422"/>
          <a:ext cx="3600000" cy="72000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3300" name="Group 52"/>
          <p:cNvGraphicFramePr>
            <a:graphicFrameLocks noGrp="1"/>
          </p:cNvGraphicFramePr>
          <p:nvPr/>
        </p:nvGraphicFramePr>
        <p:xfrm>
          <a:off x="2714612" y="1928802"/>
          <a:ext cx="5040000" cy="72000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359" name="Group 95"/>
          <p:cNvGraphicFramePr>
            <a:graphicFrameLocks noGrp="1"/>
          </p:cNvGraphicFramePr>
          <p:nvPr/>
        </p:nvGraphicFramePr>
        <p:xfrm>
          <a:off x="1285852" y="2643182"/>
          <a:ext cx="4320000" cy="72000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</a:p>
                  </a:txBody>
                  <a:tcPr marT="45590" marB="455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Ч</a:t>
                      </a:r>
                    </a:p>
                  </a:txBody>
                  <a:tcPr marT="45590" marB="455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</a:p>
                  </a:txBody>
                  <a:tcPr marT="45590" marB="455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</a:p>
                  </a:txBody>
                  <a:tcPr marT="45590" marB="455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T="45590" marB="455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marT="45590" marB="455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3361" name="Group 113"/>
          <p:cNvGraphicFramePr>
            <a:graphicFrameLocks noGrp="1"/>
          </p:cNvGraphicFramePr>
          <p:nvPr/>
        </p:nvGraphicFramePr>
        <p:xfrm>
          <a:off x="4143372" y="3357562"/>
          <a:ext cx="4320000" cy="720725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0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3393" name="Group 145"/>
          <p:cNvGraphicFramePr>
            <a:graphicFrameLocks noGrp="1"/>
          </p:cNvGraphicFramePr>
          <p:nvPr/>
        </p:nvGraphicFramePr>
        <p:xfrm>
          <a:off x="1285852" y="4071942"/>
          <a:ext cx="5040000" cy="72000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355976" y="284599"/>
            <a:ext cx="478802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Вам мое почтение!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 – Литературное чтение.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Полистай мои страницы: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Здесь стихи и небылицы.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Сказки, басни, прибаутки,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Поговорки, даже шутки.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Пушкин, Лермонтов, Толстой…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Да, учебник непростой.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Там много интересного,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Пока вам неизвестного.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0c09f3bff715de0e3090329f361d090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4357694"/>
            <a:ext cx="2447860" cy="2169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6DA2967-957C-4228-B348-FF854400F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116632"/>
            <a:ext cx="4139952" cy="61206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85728"/>
            <a:ext cx="68900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Заколдованные стихи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142984"/>
            <a:ext cx="7249127" cy="45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072066" y="4714884"/>
            <a:ext cx="31768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Звукомор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468313" y="1244600"/>
            <a:ext cx="78486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3600"/>
              <a:t>Бабушка девочку очень любила.</a:t>
            </a:r>
          </a:p>
          <a:p>
            <a:r>
              <a:rPr lang="ru-RU" sz="3600"/>
              <a:t>Шапочку красную ей подарила  </a:t>
            </a:r>
          </a:p>
          <a:p>
            <a:r>
              <a:rPr lang="ru-RU" sz="3600"/>
              <a:t>Девочка имя забыла своё,</a:t>
            </a:r>
          </a:p>
          <a:p>
            <a:r>
              <a:rPr lang="ru-RU" sz="3600"/>
              <a:t>Вы подскажите, как звали её?         </a:t>
            </a:r>
            <a:endParaRPr lang="ru-RU" sz="3600" b="1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Узнай сказку или сказочного героя</a:t>
            </a:r>
          </a:p>
        </p:txBody>
      </p:sp>
      <p:pic>
        <p:nvPicPr>
          <p:cNvPr id="41990" name="Picture 6" descr="Красная Шапоч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765175"/>
            <a:ext cx="4430713" cy="5830888"/>
          </a:xfrm>
          <a:prstGeom prst="rect">
            <a:avLst/>
          </a:prstGeom>
          <a:noFill/>
          <a:ln w="28575">
            <a:solidFill>
              <a:srgbClr val="DB41D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539750" y="1125538"/>
            <a:ext cx="6878638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1514475" algn="l"/>
              </a:tabLst>
            </a:pPr>
            <a:r>
              <a:rPr lang="ru-RU" sz="3600"/>
              <a:t>С букварём шагает в школу </a:t>
            </a:r>
          </a:p>
          <a:p>
            <a:pPr>
              <a:tabLst>
                <a:tab pos="1514475" algn="l"/>
              </a:tabLst>
            </a:pPr>
            <a:r>
              <a:rPr lang="ru-RU" sz="3600"/>
              <a:t>Деревянный мальчуган.</a:t>
            </a:r>
          </a:p>
          <a:p>
            <a:pPr>
              <a:tabLst>
                <a:tab pos="1514475" algn="l"/>
              </a:tabLst>
            </a:pPr>
            <a:r>
              <a:rPr lang="ru-RU" sz="3600"/>
              <a:t>Попадает вместо школы</a:t>
            </a:r>
          </a:p>
          <a:p>
            <a:pPr>
              <a:tabLst>
                <a:tab pos="1514475" algn="l"/>
              </a:tabLst>
            </a:pPr>
            <a:r>
              <a:rPr lang="ru-RU" sz="3600"/>
              <a:t>В полотняный балаган.</a:t>
            </a:r>
          </a:p>
          <a:p>
            <a:pPr>
              <a:tabLst>
                <a:tab pos="1514475" algn="l"/>
              </a:tabLst>
            </a:pPr>
            <a:r>
              <a:rPr lang="ru-RU" sz="3600"/>
              <a:t>Как зовётся эта книжка?</a:t>
            </a:r>
          </a:p>
          <a:p>
            <a:pPr>
              <a:tabLst>
                <a:tab pos="1514475" algn="l"/>
              </a:tabLst>
            </a:pPr>
            <a:r>
              <a:rPr lang="ru-RU" sz="3600"/>
              <a:t>Как зовётся сам мальчишка?    </a:t>
            </a:r>
            <a:endParaRPr lang="ru-RU" sz="3600" b="1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Узнай сказку или сказочного героя</a:t>
            </a:r>
          </a:p>
        </p:txBody>
      </p:sp>
      <p:pic>
        <p:nvPicPr>
          <p:cNvPr id="16389" name="Picture 5" descr="Бурати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20713"/>
            <a:ext cx="7221537" cy="5470525"/>
          </a:xfrm>
          <a:prstGeom prst="rect">
            <a:avLst/>
          </a:prstGeom>
          <a:noFill/>
          <a:ln w="28575">
            <a:solidFill>
              <a:srgbClr val="DB41D0"/>
            </a:solidFill>
            <a:miter lim="800000"/>
            <a:headEnd/>
            <a:tailEnd/>
          </a:ln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755650" y="404813"/>
            <a:ext cx="6696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rgbClr val="CC3300"/>
                </a:solidFill>
                <a:latin typeface="Monotype Corsiva" pitchFamily="66" charset="0"/>
              </a:rPr>
              <a:t>Приключения Буратино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23850" y="836613"/>
            <a:ext cx="8253413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Кто работать не хотел, </a:t>
            </a:r>
          </a:p>
          <a:p>
            <a:r>
              <a:rPr lang="ru-RU" sz="3600"/>
              <a:t>                       а играл и песни пел?</a:t>
            </a:r>
          </a:p>
          <a:p>
            <a:r>
              <a:rPr lang="ru-RU" sz="3600"/>
              <a:t>К братцу третьему потом </a:t>
            </a:r>
          </a:p>
          <a:p>
            <a:r>
              <a:rPr lang="ru-RU" sz="3600"/>
              <a:t>                      прибежали в новый дом.</a:t>
            </a:r>
          </a:p>
          <a:p>
            <a:r>
              <a:rPr lang="ru-RU" sz="3600"/>
              <a:t>От волка хитрого спаслись, </a:t>
            </a:r>
          </a:p>
          <a:p>
            <a:r>
              <a:rPr lang="ru-RU" sz="3600"/>
              <a:t>                но долго хвостики тряслись.</a:t>
            </a:r>
          </a:p>
          <a:p>
            <a:r>
              <a:rPr lang="ru-RU" sz="3600"/>
              <a:t>Сказка известна любому ребёнку</a:t>
            </a:r>
          </a:p>
          <a:p>
            <a:r>
              <a:rPr lang="ru-RU" sz="3600"/>
              <a:t>                            и называется…. 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Узнай сказку или сказочного героя</a:t>
            </a:r>
          </a:p>
        </p:txBody>
      </p:sp>
      <p:pic>
        <p:nvPicPr>
          <p:cNvPr id="17413" name="Picture 5" descr="3 поросё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765175"/>
            <a:ext cx="3763962" cy="5689600"/>
          </a:xfrm>
          <a:prstGeom prst="rect">
            <a:avLst/>
          </a:prstGeom>
          <a:noFill/>
          <a:ln w="28575">
            <a:solidFill>
              <a:srgbClr val="DB41D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23850" y="820738"/>
            <a:ext cx="8194675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Удивляется народ: </a:t>
            </a:r>
          </a:p>
          <a:p>
            <a:r>
              <a:rPr lang="ru-RU" sz="3600"/>
              <a:t>                          едет печка, дым идёт,</a:t>
            </a:r>
          </a:p>
          <a:p>
            <a:r>
              <a:rPr lang="ru-RU" sz="3600"/>
              <a:t>А Емеля на печи</a:t>
            </a:r>
          </a:p>
          <a:p>
            <a:r>
              <a:rPr lang="ru-RU" sz="3600"/>
              <a:t>                          ест большие калачи!</a:t>
            </a:r>
          </a:p>
          <a:p>
            <a:r>
              <a:rPr lang="ru-RU" sz="3600"/>
              <a:t>Чай сам наливается по его хотению,</a:t>
            </a:r>
          </a:p>
          <a:p>
            <a:r>
              <a:rPr lang="ru-RU" sz="3600"/>
              <a:t> А сказка называется…    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Узнай сказку или сказочного героя</a:t>
            </a:r>
          </a:p>
        </p:txBody>
      </p:sp>
      <p:pic>
        <p:nvPicPr>
          <p:cNvPr id="19461" name="Picture 5" descr="Shuka_vel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620713"/>
            <a:ext cx="6934200" cy="5602287"/>
          </a:xfrm>
          <a:prstGeom prst="rect">
            <a:avLst/>
          </a:prstGeom>
          <a:noFill/>
          <a:ln w="28575">
            <a:solidFill>
              <a:srgbClr val="DB41D0"/>
            </a:solidFill>
            <a:miter lim="800000"/>
            <a:headEnd/>
            <a:tailEnd/>
          </a:ln>
        </p:spPr>
      </p:pic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3132138" y="692150"/>
            <a:ext cx="55451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>
                <a:solidFill>
                  <a:srgbClr val="663300"/>
                </a:solidFill>
              </a:rPr>
              <a:t>По щучьему велению.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95288" y="1004888"/>
            <a:ext cx="75120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 dirty="0"/>
              <a:t>Сидит в корзине девочка </a:t>
            </a:r>
          </a:p>
          <a:p>
            <a:r>
              <a:rPr lang="ru-RU" sz="3600" dirty="0"/>
              <a:t>                         у Мишки за спиной.</a:t>
            </a:r>
          </a:p>
          <a:p>
            <a:r>
              <a:rPr lang="ru-RU" sz="3600" dirty="0"/>
              <a:t> Он сам, того не ведая, </a:t>
            </a:r>
          </a:p>
          <a:p>
            <a:r>
              <a:rPr lang="ru-RU" sz="3600" dirty="0"/>
              <a:t>                         несёт её домой.</a:t>
            </a:r>
          </a:p>
          <a:p>
            <a:r>
              <a:rPr lang="ru-RU" sz="3600" dirty="0"/>
              <a:t> Ну, отгадал загадку? </a:t>
            </a:r>
          </a:p>
          <a:p>
            <a:r>
              <a:rPr lang="ru-RU" sz="3600" dirty="0"/>
              <a:t>                        Тогда ответь!</a:t>
            </a:r>
          </a:p>
          <a:p>
            <a:r>
              <a:rPr lang="ru-RU" sz="3600" dirty="0"/>
              <a:t> Названье этой книжки… 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Узнай сказку или сказочного героя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2268538" y="549275"/>
            <a:ext cx="4665648" cy="5926117"/>
            <a:chOff x="2268538" y="549275"/>
            <a:chExt cx="4665648" cy="5926117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2500298" y="571480"/>
              <a:ext cx="4433888" cy="5903912"/>
              <a:chOff x="2124075" y="620713"/>
              <a:chExt cx="4433888" cy="5903912"/>
            </a:xfrm>
          </p:grpSpPr>
          <p:pic>
            <p:nvPicPr>
              <p:cNvPr id="20485" name="Picture 5" descr="masha_i_medved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124075" y="620713"/>
                <a:ext cx="4433888" cy="5903912"/>
              </a:xfrm>
              <a:prstGeom prst="rect">
                <a:avLst/>
              </a:prstGeom>
              <a:noFill/>
              <a:ln w="28575">
                <a:solidFill>
                  <a:srgbClr val="DB41D0"/>
                </a:solidFill>
                <a:miter lim="800000"/>
                <a:headEnd/>
                <a:tailEnd/>
              </a:ln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052769" y="1406531"/>
                <a:ext cx="1548076" cy="16923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20486" name="Text Box 6"/>
            <p:cNvSpPr txBox="1">
              <a:spLocks noChangeArrowheads="1"/>
            </p:cNvSpPr>
            <p:nvPr/>
          </p:nvSpPr>
          <p:spPr bwMode="auto">
            <a:xfrm>
              <a:off x="2268538" y="549275"/>
              <a:ext cx="4319587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200" dirty="0">
                  <a:solidFill>
                    <a:srgbClr val="FFFF00"/>
                  </a:solidFill>
                </a:rPr>
                <a:t>Маша и медведь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576263" y="1022350"/>
            <a:ext cx="73088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Их приглашают с другом Геной</a:t>
            </a:r>
          </a:p>
          <a:p>
            <a:r>
              <a:rPr lang="ru-RU" sz="3600"/>
              <a:t>На день рожденья непременно.</a:t>
            </a:r>
          </a:p>
          <a:p>
            <a:r>
              <a:rPr lang="ru-RU" sz="3600"/>
              <a:t>И любит каждую букашку</a:t>
            </a:r>
          </a:p>
          <a:p>
            <a:r>
              <a:rPr lang="ru-RU" sz="3600"/>
              <a:t>Забавный добрый …..                   </a:t>
            </a:r>
          </a:p>
          <a:p>
            <a:pPr eaLnBrk="0" hangingPunct="0"/>
            <a:endParaRPr lang="ru-RU" sz="360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Узнай сказку или сказочного героя</a:t>
            </a:r>
          </a:p>
        </p:txBody>
      </p:sp>
      <p:pic>
        <p:nvPicPr>
          <p:cNvPr id="21509" name="Picture 5" descr="чебураш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620713"/>
            <a:ext cx="5913438" cy="5913437"/>
          </a:xfrm>
          <a:prstGeom prst="rect">
            <a:avLst/>
          </a:prstGeom>
          <a:noFill/>
          <a:ln w="9525">
            <a:solidFill>
              <a:srgbClr val="DB41D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468313" y="1125538"/>
            <a:ext cx="80137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3600"/>
              <a:t>Укатился он из дома</a:t>
            </a:r>
          </a:p>
          <a:p>
            <a:r>
              <a:rPr lang="ru-RU" sz="3600"/>
              <a:t>По дороге незнакомой…</a:t>
            </a:r>
          </a:p>
          <a:p>
            <a:r>
              <a:rPr lang="ru-RU" sz="3600"/>
              <a:t>Ты узнал его, дружок?</a:t>
            </a:r>
          </a:p>
          <a:p>
            <a:r>
              <a:rPr lang="ru-RU" sz="3600"/>
              <a:t>Это самый непослушный, </a:t>
            </a:r>
          </a:p>
          <a:p>
            <a:r>
              <a:rPr lang="ru-RU" sz="3600"/>
              <a:t>            говорливый, простодушный</a:t>
            </a:r>
          </a:p>
          <a:p>
            <a:r>
              <a:rPr lang="ru-RU" sz="3600"/>
              <a:t> И румяный…                                                                          </a:t>
            </a:r>
            <a:endParaRPr lang="ru-RU" sz="3600" b="1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68313" y="260350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Узнай сказку или сказочного героя</a:t>
            </a:r>
          </a:p>
        </p:txBody>
      </p:sp>
      <p:pic>
        <p:nvPicPr>
          <p:cNvPr id="5127" name="Picture 7" descr="колоб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6788" y="620713"/>
            <a:ext cx="4265612" cy="5976937"/>
          </a:xfrm>
          <a:prstGeom prst="rect">
            <a:avLst/>
          </a:prstGeom>
          <a:noFill/>
          <a:ln w="28575">
            <a:solidFill>
              <a:srgbClr val="DB41D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Алфавит (P.Паулс - И. Резник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clrChange>
              <a:clrFrom>
                <a:srgbClr val="11407F"/>
              </a:clrFrom>
              <a:clrTo>
                <a:srgbClr val="1140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429000"/>
            <a:ext cx="4572000" cy="3429000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6" name="Picture 4" descr="http://33.img.avito.st/640x480/14506393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857232"/>
            <a:ext cx="8592638" cy="5000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928926" y="0"/>
            <a:ext cx="3159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АЛФАВИТ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00623" y="4000504"/>
            <a:ext cx="51427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Удостоверение </a:t>
            </a:r>
          </a:p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первоклассника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0A05477-9D50-4E16-8F55-96521A2F3B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149512"/>
            <a:ext cx="5655747" cy="385099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смайл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329882">
            <a:off x="267825" y="2761544"/>
            <a:ext cx="1936096" cy="140312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00034" y="4895552"/>
            <a:ext cx="8143932" cy="819463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Impact" pitchFamily="34" charset="0"/>
                <a:ea typeface="Microsoft JhengHei" pitchFamily="34" charset="-120"/>
                <a:cs typeface="Arial" charset="0"/>
              </a:rPr>
              <a:t>СПАСИБО, АЗБУКА!</a:t>
            </a:r>
            <a:br>
              <a:rPr kumimoji="0" lang="ru-RU" sz="80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Impact" pitchFamily="34" charset="0"/>
                <a:ea typeface="Microsoft JhengHei" pitchFamily="34" charset="-120"/>
                <a:cs typeface="Arial" charset="0"/>
              </a:rPr>
            </a:br>
            <a:br>
              <a:rPr kumimoji="0" lang="ru-RU" sz="80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Impact" pitchFamily="34" charset="0"/>
                <a:ea typeface="Microsoft JhengHei" pitchFamily="34" charset="-120"/>
                <a:cs typeface="Arial" charset="0"/>
              </a:rPr>
            </a:br>
            <a:endParaRPr kumimoji="0" lang="ru-RU" sz="80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charset="0"/>
              <a:ea typeface="+mj-ea"/>
              <a:cs typeface="Arial" charset="0"/>
            </a:endParaRPr>
          </a:p>
        </p:txBody>
      </p:sp>
      <p:pic>
        <p:nvPicPr>
          <p:cNvPr id="6" name="Picture 4" descr="11581329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11876">
            <a:off x="6273790" y="489591"/>
            <a:ext cx="1699306" cy="1674729"/>
          </a:xfrm>
          <a:prstGeom prst="rect">
            <a:avLst/>
          </a:prstGeom>
          <a:noFill/>
        </p:spPr>
      </p:pic>
      <p:pic>
        <p:nvPicPr>
          <p:cNvPr id="7" name="Picture 4" descr="11581329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11876">
            <a:off x="3630584" y="561029"/>
            <a:ext cx="1699306" cy="1674729"/>
          </a:xfrm>
          <a:prstGeom prst="rect">
            <a:avLst/>
          </a:prstGeom>
          <a:noFill/>
        </p:spPr>
      </p:pic>
      <p:pic>
        <p:nvPicPr>
          <p:cNvPr id="8" name="Picture 4" descr="11581329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11876">
            <a:off x="987377" y="703905"/>
            <a:ext cx="1699306" cy="1674729"/>
          </a:xfrm>
          <a:prstGeom prst="rect">
            <a:avLst/>
          </a:prstGeom>
          <a:noFill/>
        </p:spPr>
      </p:pic>
      <p:pic>
        <p:nvPicPr>
          <p:cNvPr id="9" name="Рисунок 8" descr="Ссмайл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13074">
            <a:off x="6985141" y="2606256"/>
            <a:ext cx="1936096" cy="1403126"/>
          </a:xfrm>
          <a:prstGeom prst="rect">
            <a:avLst/>
          </a:prstGeom>
        </p:spPr>
      </p:pic>
      <p:pic>
        <p:nvPicPr>
          <p:cNvPr id="10" name="Picture 32" descr="star2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24" y="1571612"/>
            <a:ext cx="898525" cy="898525"/>
          </a:xfrm>
          <a:prstGeom prst="rect">
            <a:avLst/>
          </a:prstGeom>
          <a:noFill/>
        </p:spPr>
      </p:pic>
      <p:pic>
        <p:nvPicPr>
          <p:cNvPr id="11" name="Picture 32" descr="star2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857364"/>
            <a:ext cx="898525" cy="847740"/>
          </a:xfrm>
          <a:prstGeom prst="rect">
            <a:avLst/>
          </a:prstGeom>
          <a:noFill/>
        </p:spPr>
      </p:pic>
      <p:pic>
        <p:nvPicPr>
          <p:cNvPr id="12" name="Picture 30" descr="star1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5500702"/>
            <a:ext cx="952500" cy="952500"/>
          </a:xfrm>
          <a:prstGeom prst="rect">
            <a:avLst/>
          </a:prstGeom>
          <a:noFill/>
        </p:spPr>
      </p:pic>
      <p:pic>
        <p:nvPicPr>
          <p:cNvPr id="13" name="Picture 30" descr="star1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1071546"/>
            <a:ext cx="952500" cy="952500"/>
          </a:xfrm>
          <a:prstGeom prst="rect">
            <a:avLst/>
          </a:prstGeom>
          <a:noFill/>
        </p:spPr>
      </p:pic>
      <p:pic>
        <p:nvPicPr>
          <p:cNvPr id="14" name="Picture 30" descr="star1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2" y="1285860"/>
            <a:ext cx="952500" cy="952500"/>
          </a:xfrm>
          <a:prstGeom prst="rect">
            <a:avLst/>
          </a:prstGeom>
          <a:noFill/>
        </p:spPr>
      </p:pic>
      <p:pic>
        <p:nvPicPr>
          <p:cNvPr id="16" name="Picture 32" descr="star2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429264"/>
            <a:ext cx="898525" cy="847740"/>
          </a:xfrm>
          <a:prstGeom prst="rect">
            <a:avLst/>
          </a:prstGeom>
          <a:noFill/>
        </p:spPr>
      </p:pic>
      <p:pic>
        <p:nvPicPr>
          <p:cNvPr id="17" name="Picture 32" descr="star2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45475" y="5357826"/>
            <a:ext cx="898525" cy="847740"/>
          </a:xfrm>
          <a:prstGeom prst="rect">
            <a:avLst/>
          </a:prstGeom>
          <a:noFill/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C0A9271-7924-4136-88B3-673FADC9C2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257" y="442758"/>
            <a:ext cx="3940908" cy="435439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1464447" y="0"/>
            <a:ext cx="6172200" cy="1714500"/>
          </a:xfrm>
        </p:spPr>
        <p:txBody>
          <a:bodyPr/>
          <a:lstStyle/>
          <a:p>
            <a:r>
              <a:rPr lang="ru-RU" sz="2400" b="1" dirty="0"/>
              <a:t>СОЕДИНИТЕ СЛОГИ </a:t>
            </a:r>
            <a:br>
              <a:rPr lang="ru-RU" sz="2400" b="1" dirty="0"/>
            </a:br>
            <a:r>
              <a:rPr lang="ru-RU" sz="2400" b="1" dirty="0"/>
              <a:t>ПРОЧИТАЙТЕ СЛОВА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>
          <a:xfrm>
            <a:off x="1348746" y="1565910"/>
            <a:ext cx="5527130" cy="3572814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sz="3600" b="1" dirty="0"/>
              <a:t>ТАЙ                               ВЕРТ</a:t>
            </a:r>
          </a:p>
          <a:p>
            <a:pPr>
              <a:buFont typeface="Arial" pitchFamily="34" charset="0"/>
              <a:buNone/>
            </a:pPr>
            <a:r>
              <a:rPr lang="ru-RU" sz="3600" b="1" dirty="0"/>
              <a:t>УЧЕ                                ЧА</a:t>
            </a:r>
          </a:p>
          <a:p>
            <a:pPr>
              <a:buFont typeface="Arial" pitchFamily="34" charset="0"/>
              <a:buNone/>
            </a:pPr>
            <a:r>
              <a:rPr lang="ru-RU" sz="3600" b="1" dirty="0"/>
              <a:t>ОШИБ                           НА</a:t>
            </a:r>
          </a:p>
          <a:p>
            <a:pPr>
              <a:buFont typeface="Arial" pitchFamily="34" charset="0"/>
              <a:buNone/>
            </a:pPr>
            <a:r>
              <a:rPr lang="ru-RU" sz="3600" b="1" dirty="0"/>
              <a:t>КОН                               БА</a:t>
            </a:r>
          </a:p>
          <a:p>
            <a:pPr>
              <a:buFont typeface="Arial" pitchFamily="34" charset="0"/>
              <a:buNone/>
            </a:pPr>
            <a:r>
              <a:rPr lang="ru-RU" sz="3600" b="1" dirty="0"/>
              <a:t>ЗАДА                             НИК</a:t>
            </a:r>
          </a:p>
          <a:p>
            <a:pPr>
              <a:buFont typeface="Arial" pitchFamily="34" charset="0"/>
              <a:buNone/>
            </a:pPr>
            <a:r>
              <a:rPr lang="ru-RU" sz="3600" b="1" dirty="0"/>
              <a:t>ДРУЖ                            КА</a:t>
            </a:r>
          </a:p>
        </p:txBody>
      </p:sp>
    </p:spTree>
    <p:extLst>
      <p:ext uri="{BB962C8B-B14F-4D97-AF65-F5344CB8AC3E}">
        <p14:creationId xmlns:p14="http://schemas.microsoft.com/office/powerpoint/2010/main" val="4123294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1464447" y="857250"/>
            <a:ext cx="6172200" cy="857250"/>
          </a:xfrm>
        </p:spPr>
        <p:txBody>
          <a:bodyPr/>
          <a:lstStyle/>
          <a:p>
            <a:endParaRPr lang="ru-RU" sz="2100" b="1" dirty="0"/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>
          <a:xfrm>
            <a:off x="2735580" y="1002030"/>
            <a:ext cx="4140296" cy="4136694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sz="4500" b="1" dirty="0">
                <a:solidFill>
                  <a:srgbClr val="FF0000"/>
                </a:solidFill>
              </a:rPr>
              <a:t>ТАЙНА</a:t>
            </a:r>
          </a:p>
          <a:p>
            <a:pPr>
              <a:buFont typeface="Arial" pitchFamily="34" charset="0"/>
              <a:buNone/>
            </a:pPr>
            <a:r>
              <a:rPr lang="ru-RU" sz="4500" b="1" dirty="0">
                <a:solidFill>
                  <a:srgbClr val="FF0000"/>
                </a:solidFill>
              </a:rPr>
              <a:t>УЧЕБА                                </a:t>
            </a:r>
          </a:p>
          <a:p>
            <a:pPr>
              <a:buFont typeface="Arial" pitchFamily="34" charset="0"/>
              <a:buNone/>
            </a:pPr>
            <a:r>
              <a:rPr lang="ru-RU" sz="4500" b="1" dirty="0">
                <a:solidFill>
                  <a:srgbClr val="FF0000"/>
                </a:solidFill>
              </a:rPr>
              <a:t>ОШИБКА                           </a:t>
            </a:r>
          </a:p>
          <a:p>
            <a:pPr>
              <a:buFont typeface="Arial" pitchFamily="34" charset="0"/>
              <a:buNone/>
            </a:pPr>
            <a:r>
              <a:rPr lang="ru-RU" sz="4500" b="1" dirty="0">
                <a:solidFill>
                  <a:srgbClr val="FF0000"/>
                </a:solidFill>
              </a:rPr>
              <a:t>КОНВЕРТ                            </a:t>
            </a:r>
          </a:p>
          <a:p>
            <a:pPr>
              <a:buFont typeface="Arial" pitchFamily="34" charset="0"/>
              <a:buNone/>
            </a:pPr>
            <a:r>
              <a:rPr lang="ru-RU" sz="4500" b="1" dirty="0">
                <a:solidFill>
                  <a:srgbClr val="FF0000"/>
                </a:solidFill>
              </a:rPr>
              <a:t>ЗАДАЧА                           </a:t>
            </a:r>
          </a:p>
          <a:p>
            <a:pPr>
              <a:buFont typeface="Arial" pitchFamily="34" charset="0"/>
              <a:buNone/>
            </a:pPr>
            <a:r>
              <a:rPr lang="ru-RU" sz="4500" b="1" dirty="0">
                <a:solidFill>
                  <a:srgbClr val="FF0000"/>
                </a:solidFill>
              </a:rPr>
              <a:t>ДРУЖБА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89229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b="1" dirty="0"/>
              <a:t>ПЕРВОКЛАССНИК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FDE41-45DE-4CE8-96F7-FF69E6C13493}" type="datetime1">
              <a:rPr lang="ru-RU" smtClean="0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6" name="Picture 2" descr="http://logopedryadom.ucoz.ru/graffiti/den_znanij.jpg">
            <a:extLst>
              <a:ext uri="{FF2B5EF4-FFF2-40B4-BE49-F238E27FC236}">
                <a16:creationId xmlns:a16="http://schemas.microsoft.com/office/drawing/2014/main" id="{15A26B1B-E145-43BD-B31E-47EA724139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163866"/>
            <a:ext cx="8136904" cy="554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F72624-E726-4257-94C5-8F205525F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FFDD367-A498-417F-9313-7112E78E78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331" y="260648"/>
            <a:ext cx="7842019" cy="5229325"/>
          </a:xfrm>
        </p:spPr>
        <p:txBody>
          <a:bodyPr>
            <a:noAutofit/>
          </a:bodyPr>
          <a:lstStyle/>
          <a:p>
            <a:r>
              <a:rPr lang="ru-RU" sz="5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лак, нос, класс, вокал, веник, лесник, сон, сор, вор, перо, репа, слон, сок, сено, сани, пика, ров, пол, полка, волк, полк, пони, кони, коса, санки, салки, салон, кино…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4175042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http://4shkola.kz/uploads/posts/2012-10/1349969663_09088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953" y="122466"/>
            <a:ext cx="3814424" cy="666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domkartinok.ru/_ph/75/2/518153508.jpg?143462026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288" y="-327040"/>
            <a:ext cx="3420687" cy="374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abload.de/img/agaclar_png_nisanboarscydx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09361" y="2739291"/>
            <a:ext cx="2475115" cy="449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pikatomsk.ru/Content/dynamic/pics/26560/other/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32" y="249382"/>
            <a:ext cx="2669991" cy="397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fs.nashaucheba.ru/tw_files2/urls_3/1330/d-1329965/img16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75"/>
          <a:stretch/>
        </p:blipFill>
        <p:spPr bwMode="auto">
          <a:xfrm>
            <a:off x="156269" y="3041783"/>
            <a:ext cx="2616027" cy="364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96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FDE41-45DE-4CE8-96F7-FF69E6C13493}" type="datetime1">
              <a:rPr lang="ru-RU" smtClean="0"/>
              <a:pPr>
                <a:defRPr/>
              </a:pPr>
              <a:t>22.03.2023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395538" y="1000125"/>
            <a:ext cx="556101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sz="7200" b="1" dirty="0">
                <a:latin typeface="Trebuchet MS" pitchFamily="34" charset="0"/>
              </a:rPr>
              <a:t>А О Б Я</a:t>
            </a:r>
            <a:endParaRPr lang="ru-RU" sz="7200" b="1" u="sng" dirty="0">
              <a:latin typeface="Trebuchet MS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z="7200" b="1" dirty="0">
                <a:latin typeface="Trebuchet MS" pitchFamily="34" charset="0"/>
              </a:rPr>
              <a:t>Ы Е Я Ю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7200" b="1" dirty="0">
                <a:latin typeface="Trebuchet MS" pitchFamily="34" charset="0"/>
              </a:rPr>
              <a:t>В С Р Д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7200" b="1" dirty="0">
                <a:latin typeface="Trebuchet MS" pitchFamily="34" charset="0"/>
              </a:rPr>
              <a:t>Ш Ж М Ч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143372" y="1000108"/>
            <a:ext cx="7381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7200" b="1" dirty="0">
                <a:solidFill>
                  <a:srgbClr val="7030A0"/>
                </a:solidFill>
                <a:latin typeface="Trebuchet MS" pitchFamily="34" charset="0"/>
              </a:rPr>
              <a:t>Б</a:t>
            </a:r>
            <a:endParaRPr lang="ru-RU" sz="7200" dirty="0">
              <a:solidFill>
                <a:srgbClr val="7030A0"/>
              </a:solidFill>
              <a:latin typeface="Trebuchet MS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382838" y="2119313"/>
            <a:ext cx="9588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7200" b="1" dirty="0">
                <a:solidFill>
                  <a:srgbClr val="7030A0"/>
                </a:solidFill>
                <a:latin typeface="Trebuchet MS" pitchFamily="34" charset="0"/>
              </a:rPr>
              <a:t>Ы</a:t>
            </a:r>
            <a:endParaRPr lang="ru-RU" sz="7200" dirty="0">
              <a:solidFill>
                <a:srgbClr val="7030A0"/>
              </a:solidFill>
              <a:latin typeface="Trebuchet MS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214678" y="3214686"/>
            <a:ext cx="7493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7200" b="1" dirty="0">
                <a:solidFill>
                  <a:srgbClr val="7030A0"/>
                </a:solidFill>
                <a:latin typeface="Trebuchet MS" pitchFamily="34" charset="0"/>
              </a:rPr>
              <a:t>С</a:t>
            </a:r>
            <a:endParaRPr lang="ru-RU" sz="7200" dirty="0">
              <a:solidFill>
                <a:srgbClr val="7030A0"/>
              </a:solidFill>
              <a:latin typeface="Trebuchet MS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640263" y="4324350"/>
            <a:ext cx="9032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7200" b="1" dirty="0">
                <a:solidFill>
                  <a:srgbClr val="7030A0"/>
                </a:solidFill>
                <a:latin typeface="Trebuchet MS" pitchFamily="34" charset="0"/>
              </a:rPr>
              <a:t>М</a:t>
            </a:r>
            <a:endParaRPr lang="ru-RU" sz="7200" dirty="0">
              <a:solidFill>
                <a:srgbClr val="7030A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FDE41-45DE-4CE8-96F7-FF69E6C13493}" type="datetime1">
              <a:rPr lang="ru-RU" smtClean="0"/>
              <a:pPr>
                <a:defRPr/>
              </a:pPr>
              <a:t>22.03.2023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4282" y="1142984"/>
            <a:ext cx="34290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/>
              <a:t>ЗАУБАК</a:t>
            </a:r>
          </a:p>
          <a:p>
            <a:r>
              <a:rPr lang="ru-RU" sz="7200" b="1" dirty="0"/>
              <a:t>ВУКАБ</a:t>
            </a:r>
          </a:p>
          <a:p>
            <a:r>
              <a:rPr lang="ru-RU" sz="7200" b="1" dirty="0"/>
              <a:t>ИНАКГ</a:t>
            </a:r>
          </a:p>
          <a:p>
            <a:r>
              <a:rPr lang="ru-RU" sz="7200" b="1" dirty="0"/>
              <a:t>ВЛООС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86314" y="1142984"/>
            <a:ext cx="34290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/>
              <a:t>АЗБУКА</a:t>
            </a:r>
          </a:p>
          <a:p>
            <a:r>
              <a:rPr lang="ru-RU" sz="7200" b="1" dirty="0"/>
              <a:t>БУКВА</a:t>
            </a:r>
          </a:p>
          <a:p>
            <a:r>
              <a:rPr lang="ru-RU" sz="7200" b="1" dirty="0"/>
              <a:t>КНИГА</a:t>
            </a:r>
          </a:p>
          <a:p>
            <a:r>
              <a:rPr lang="ru-RU" sz="7200" b="1" dirty="0"/>
              <a:t>СЛОВО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214290"/>
            <a:ext cx="75497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Составить слова из букв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нач.школа 14. русский язы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Праздник детский 2">
  <a:themeElements>
    <a:clrScheme name="Другая 49">
      <a:dk1>
        <a:srgbClr val="8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нач.школа 14. русский язы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452</Words>
  <Application>Microsoft Office PowerPoint</Application>
  <PresentationFormat>Экран (4:3)</PresentationFormat>
  <Paragraphs>139</Paragraphs>
  <Slides>21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40" baseType="lpstr">
      <vt:lpstr>Microsoft JhengHei</vt:lpstr>
      <vt:lpstr>Arial</vt:lpstr>
      <vt:lpstr>Calibri</vt:lpstr>
      <vt:lpstr>Calibri Light</vt:lpstr>
      <vt:lpstr>Century Gothic</vt:lpstr>
      <vt:lpstr>Impact</vt:lpstr>
      <vt:lpstr>Monotype Corsiva</vt:lpstr>
      <vt:lpstr>Times New Roman</vt:lpstr>
      <vt:lpstr>Trebuchet MS</vt:lpstr>
      <vt:lpstr>Wingdings</vt:lpstr>
      <vt:lpstr>Wingdings 2</vt:lpstr>
      <vt:lpstr>Тема Office</vt:lpstr>
      <vt:lpstr>нач.школа 14. русский язык</vt:lpstr>
      <vt:lpstr>1_Тема Office</vt:lpstr>
      <vt:lpstr>Праздник детский 2</vt:lpstr>
      <vt:lpstr>Оформление по умолчанию</vt:lpstr>
      <vt:lpstr>2_Тема Office</vt:lpstr>
      <vt:lpstr>1_нач.школа 14. русский язык</vt:lpstr>
      <vt:lpstr>Объект упаковщика для оболочки</vt:lpstr>
      <vt:lpstr>Презентация PowerPoint</vt:lpstr>
      <vt:lpstr>Презентация PowerPoint</vt:lpstr>
      <vt:lpstr>СОЕДИНИТЕ СЛОГИ  ПРОЧИТАЙТЕ СЛОВА</vt:lpstr>
      <vt:lpstr>Презентация PowerPoint</vt:lpstr>
      <vt:lpstr>ПЕРВОКЛАССНИК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Ольга Школьникова</cp:lastModifiedBy>
  <cp:revision>54</cp:revision>
  <dcterms:created xsi:type="dcterms:W3CDTF">2016-02-27T15:15:32Z</dcterms:created>
  <dcterms:modified xsi:type="dcterms:W3CDTF">2023-03-22T16:59:21Z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2483011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S9.1.2</vt:lpwstr>
  </property>
</Properties>
</file>