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4.xml" ContentType="application/vnd.openxmlformats-officedocument.theme+xml"/>
  <Override PartName="/ppt/slideLayouts/slideLayout24.xml" ContentType="application/vnd.openxmlformats-officedocument.presentationml.slideLayout+xml"/>
  <Override PartName="/ppt/theme/theme5.xml" ContentType="application/vnd.openxmlformats-officedocument.theme+xml"/>
  <Override PartName="/ppt/slideLayouts/slideLayout25.xml" ContentType="application/vnd.openxmlformats-officedocument.presentationml.slideLayout+xml"/>
  <Override PartName="/ppt/theme/theme6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7.xml" ContentType="application/vnd.openxmlformats-officedocument.theme+xml"/>
  <Override PartName="/ppt/slideLayouts/slideLayout37.xml" ContentType="application/vnd.openxmlformats-officedocument.presentationml.slideLayout+xml"/>
  <Override PartName="/ppt/theme/theme8.xml" ContentType="application/vnd.openxmlformats-officedocument.theme+xml"/>
  <Override PartName="/ppt/slideLayouts/slideLayout38.xml" ContentType="application/vnd.openxmlformats-officedocument.presentationml.slideLayout+xml"/>
  <Override PartName="/ppt/theme/theme9.xml" ContentType="application/vnd.openxmlformats-officedocument.theme+xml"/>
  <Override PartName="/ppt/slideLayouts/slideLayout39.xml" ContentType="application/vnd.openxmlformats-officedocument.presentationml.slideLayout+xml"/>
  <Override PartName="/ppt/theme/theme10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11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theme/theme12.xml" ContentType="application/vnd.openxmlformats-officedocument.theme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13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theme/theme14.xml" ContentType="application/vnd.openxmlformats-officedocument.theme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theme/theme15.xml" ContentType="application/vnd.openxmlformats-officedocument.theme+xml"/>
  <Override PartName="/ppt/theme/theme1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2" r:id="rId2"/>
    <p:sldMasterId id="2147483690" r:id="rId3"/>
    <p:sldMasterId id="2147483692" r:id="rId4"/>
    <p:sldMasterId id="2147483704" r:id="rId5"/>
    <p:sldMasterId id="2147483706" r:id="rId6"/>
    <p:sldMasterId id="2147483708" r:id="rId7"/>
    <p:sldMasterId id="2147483720" r:id="rId8"/>
    <p:sldMasterId id="2147483722" r:id="rId9"/>
    <p:sldMasterId id="2147483724" r:id="rId10"/>
    <p:sldMasterId id="2147483726" r:id="rId11"/>
    <p:sldMasterId id="2147483738" r:id="rId12"/>
    <p:sldMasterId id="2147483750" r:id="rId13"/>
    <p:sldMasterId id="2147483786" r:id="rId14"/>
    <p:sldMasterId id="2147483798" r:id="rId15"/>
  </p:sldMasterIdLst>
  <p:notesMasterIdLst>
    <p:notesMasterId r:id="rId42"/>
  </p:notesMasterIdLst>
  <p:sldIdLst>
    <p:sldId id="286" r:id="rId16"/>
    <p:sldId id="280" r:id="rId17"/>
    <p:sldId id="266" r:id="rId18"/>
    <p:sldId id="264" r:id="rId19"/>
    <p:sldId id="257" r:id="rId20"/>
    <p:sldId id="267" r:id="rId21"/>
    <p:sldId id="268" r:id="rId22"/>
    <p:sldId id="259" r:id="rId23"/>
    <p:sldId id="269" r:id="rId24"/>
    <p:sldId id="272" r:id="rId25"/>
    <p:sldId id="260" r:id="rId26"/>
    <p:sldId id="273" r:id="rId27"/>
    <p:sldId id="276" r:id="rId28"/>
    <p:sldId id="262" r:id="rId29"/>
    <p:sldId id="277" r:id="rId30"/>
    <p:sldId id="263" r:id="rId31"/>
    <p:sldId id="261" r:id="rId32"/>
    <p:sldId id="282" r:id="rId33"/>
    <p:sldId id="288" r:id="rId34"/>
    <p:sldId id="287" r:id="rId35"/>
    <p:sldId id="290" r:id="rId36"/>
    <p:sldId id="291" r:id="rId37"/>
    <p:sldId id="289" r:id="rId38"/>
    <p:sldId id="285" r:id="rId39"/>
    <p:sldId id="294" r:id="rId40"/>
    <p:sldId id="295" r:id="rId4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0" autoAdjust="0"/>
    <p:restoredTop sz="94648" autoAdjust="0"/>
  </p:normalViewPr>
  <p:slideViewPr>
    <p:cSldViewPr>
      <p:cViewPr>
        <p:scale>
          <a:sx n="77" d="100"/>
          <a:sy n="77" d="100"/>
        </p:scale>
        <p:origin x="-270" y="12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" y="1284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3.xml"/><Relationship Id="rId26" Type="http://schemas.openxmlformats.org/officeDocument/2006/relationships/slide" Target="slides/slide11.xml"/><Relationship Id="rId39" Type="http://schemas.openxmlformats.org/officeDocument/2006/relationships/slide" Target="slides/slide24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6.xml"/><Relationship Id="rId34" Type="http://schemas.openxmlformats.org/officeDocument/2006/relationships/slide" Target="slides/slide19.xml"/><Relationship Id="rId42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2.xml"/><Relationship Id="rId25" Type="http://schemas.openxmlformats.org/officeDocument/2006/relationships/slide" Target="slides/slide10.xml"/><Relationship Id="rId33" Type="http://schemas.openxmlformats.org/officeDocument/2006/relationships/slide" Target="slides/slide18.xml"/><Relationship Id="rId38" Type="http://schemas.openxmlformats.org/officeDocument/2006/relationships/slide" Target="slides/slide23.xml"/><Relationship Id="rId46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.xml"/><Relationship Id="rId20" Type="http://schemas.openxmlformats.org/officeDocument/2006/relationships/slide" Target="slides/slide5.xml"/><Relationship Id="rId29" Type="http://schemas.openxmlformats.org/officeDocument/2006/relationships/slide" Target="slides/slide14.xml"/><Relationship Id="rId41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9.xml"/><Relationship Id="rId32" Type="http://schemas.openxmlformats.org/officeDocument/2006/relationships/slide" Target="slides/slide17.xml"/><Relationship Id="rId37" Type="http://schemas.openxmlformats.org/officeDocument/2006/relationships/slide" Target="slides/slide22.xml"/><Relationship Id="rId40" Type="http://schemas.openxmlformats.org/officeDocument/2006/relationships/slide" Target="slides/slide25.xml"/><Relationship Id="rId45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8.xml"/><Relationship Id="rId28" Type="http://schemas.openxmlformats.org/officeDocument/2006/relationships/slide" Target="slides/slide13.xml"/><Relationship Id="rId36" Type="http://schemas.openxmlformats.org/officeDocument/2006/relationships/slide" Target="slides/slide2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4.xml"/><Relationship Id="rId31" Type="http://schemas.openxmlformats.org/officeDocument/2006/relationships/slide" Target="slides/slide16.xml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7.xml"/><Relationship Id="rId27" Type="http://schemas.openxmlformats.org/officeDocument/2006/relationships/slide" Target="slides/slide12.xml"/><Relationship Id="rId30" Type="http://schemas.openxmlformats.org/officeDocument/2006/relationships/slide" Target="slides/slide15.xml"/><Relationship Id="rId35" Type="http://schemas.openxmlformats.org/officeDocument/2006/relationships/slide" Target="slides/slide20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5FF9A0-EDF9-403B-B440-9A84997D574A}" type="datetimeFigureOut">
              <a:rPr lang="ru-RU" smtClean="0"/>
              <a:pPr/>
              <a:t>10.09.2018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7236D7-D1F0-4D8F-BE12-A1F092A4EEC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671903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B78DD0-19B1-4B2C-A3C1-364A73E8E22D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F40-ACD4-4C19-AE00-B259420E7CC0}" type="datetimeFigureOut">
              <a:rPr lang="ru-RU" smtClean="0"/>
              <a:pPr/>
              <a:t>10.09.2018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8645D-1EEE-4EF7-A458-CF77A0A784A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F40-ACD4-4C19-AE00-B259420E7CC0}" type="datetimeFigureOut">
              <a:rPr lang="ru-RU" smtClean="0"/>
              <a:pPr/>
              <a:t>10.09.2018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8645D-1EEE-4EF7-A458-CF77A0A784A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F40-ACD4-4C19-AE00-B259420E7CC0}" type="datetimeFigureOut">
              <a:rPr lang="ru-RU" smtClean="0"/>
              <a:pPr/>
              <a:t>10.09.2018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8645D-1EEE-4EF7-A458-CF77A0A784A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F40-ACD4-4C19-AE00-B259420E7CC0}" type="datetimeFigureOut">
              <a:rPr lang="ru-RU" smtClean="0"/>
              <a:pPr/>
              <a:t>10.09.2018</a:t>
            </a:fld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E28645D-1EEE-4EF7-A458-CF77A0A784A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F40-ACD4-4C19-AE00-B259420E7CC0}" type="datetimeFigureOut">
              <a:rPr lang="ru-RU" smtClean="0"/>
              <a:pPr/>
              <a:t>10.09.2018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E28645D-1EEE-4EF7-A458-CF77A0A784A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F40-ACD4-4C19-AE00-B259420E7CC0}" type="datetimeFigureOut">
              <a:rPr lang="ru-RU" smtClean="0"/>
              <a:pPr/>
              <a:t>10.09.2018</a:t>
            </a:fld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8645D-1EEE-4EF7-A458-CF77A0A784A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F40-ACD4-4C19-AE00-B259420E7CC0}" type="datetimeFigureOut">
              <a:rPr lang="ru-RU" smtClean="0"/>
              <a:pPr/>
              <a:t>10.09.2018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8645D-1EEE-4EF7-A458-CF77A0A784A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F40-ACD4-4C19-AE00-B259420E7CC0}" type="datetimeFigureOut">
              <a:rPr lang="ru-RU" smtClean="0"/>
              <a:pPr/>
              <a:t>10.09.2018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DE28645D-1EEE-4EF7-A458-CF77A0A784A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  <p:transition spd="slow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F40-ACD4-4C19-AE00-B259420E7CC0}" type="datetimeFigureOut">
              <a:rPr lang="ru-RU" smtClean="0"/>
              <a:pPr/>
              <a:t>10.09.2018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8645D-1EEE-4EF7-A458-CF77A0A784A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F40-ACD4-4C19-AE00-B259420E7CC0}" type="datetimeFigureOut">
              <a:rPr lang="ru-RU" smtClean="0"/>
              <a:pPr/>
              <a:t>10.09.2018</a:t>
            </a:fld>
            <a:endParaRPr lang="ru-RU" dirty="0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8645D-1EEE-4EF7-A458-CF77A0A784A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F40-ACD4-4C19-AE00-B259420E7CC0}" type="datetimeFigureOut">
              <a:rPr lang="ru-RU" smtClean="0"/>
              <a:pPr/>
              <a:t>10.09.2018</a:t>
            </a:fld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E28645D-1EEE-4EF7-A458-CF77A0A784A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F40-ACD4-4C19-AE00-B259420E7CC0}" type="datetimeFigureOut">
              <a:rPr lang="ru-RU" smtClean="0"/>
              <a:pPr/>
              <a:t>10.09.2018</a:t>
            </a:fld>
            <a:endParaRPr lang="ru-RU" dirty="0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8645D-1EEE-4EF7-A458-CF77A0A784A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F40-ACD4-4C19-AE00-B259420E7CC0}" type="datetimeFigureOut">
              <a:rPr lang="ru-RU" smtClean="0"/>
              <a:pPr/>
              <a:t>10.09.2018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8645D-1EEE-4EF7-A458-CF77A0A784A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slow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F40-ACD4-4C19-AE00-B259420E7CC0}" type="datetimeFigureOut">
              <a:rPr lang="ru-RU" smtClean="0"/>
              <a:pPr/>
              <a:t>10.09.2018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8645D-1EEE-4EF7-A458-CF77A0A784A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F40-ACD4-4C19-AE00-B259420E7CC0}" type="datetimeFigureOut">
              <a:rPr lang="ru-RU" smtClean="0"/>
              <a:pPr/>
              <a:t>10.09.2018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8645D-1EEE-4EF7-A458-CF77A0A784A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FB241D-E48D-4E94-9BBC-165736628F97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1E2384-A1D9-47ED-9994-8C67729029D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F40-ACD4-4C19-AE00-B259420E7CC0}" type="datetimeFigureOut">
              <a:rPr lang="ru-RU" smtClean="0"/>
              <a:pPr/>
              <a:t>10.09.2018</a:t>
            </a:fld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E28645D-1EEE-4EF7-A458-CF77A0A784A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F40-ACD4-4C19-AE00-B259420E7CC0}" type="datetimeFigureOut">
              <a:rPr lang="ru-RU" smtClean="0"/>
              <a:pPr/>
              <a:t>10.09.2018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E28645D-1EEE-4EF7-A458-CF77A0A784A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F40-ACD4-4C19-AE00-B259420E7CC0}" type="datetimeFigureOut">
              <a:rPr lang="ru-RU" smtClean="0"/>
              <a:pPr/>
              <a:t>10.09.2018</a:t>
            </a:fld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8645D-1EEE-4EF7-A458-CF77A0A784A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F40-ACD4-4C19-AE00-B259420E7CC0}" type="datetimeFigureOut">
              <a:rPr lang="ru-RU" smtClean="0"/>
              <a:pPr/>
              <a:t>10.09.2018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8645D-1EEE-4EF7-A458-CF77A0A784A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F40-ACD4-4C19-AE00-B259420E7CC0}" type="datetimeFigureOut">
              <a:rPr lang="ru-RU" smtClean="0"/>
              <a:pPr/>
              <a:t>10.09.2018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E28645D-1EEE-4EF7-A458-CF77A0A784A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F40-ACD4-4C19-AE00-B259420E7CC0}" type="datetimeFigureOut">
              <a:rPr lang="ru-RU" smtClean="0"/>
              <a:pPr/>
              <a:t>10.09.2018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DE28645D-1EEE-4EF7-A458-CF77A0A784A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  <p:transition spd="slow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F40-ACD4-4C19-AE00-B259420E7CC0}" type="datetimeFigureOut">
              <a:rPr lang="ru-RU" smtClean="0"/>
              <a:pPr/>
              <a:t>10.09.2018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8645D-1EEE-4EF7-A458-CF77A0A784A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F40-ACD4-4C19-AE00-B259420E7CC0}" type="datetimeFigureOut">
              <a:rPr lang="ru-RU" smtClean="0"/>
              <a:pPr/>
              <a:t>10.09.2018</a:t>
            </a:fld>
            <a:endParaRPr lang="ru-RU" dirty="0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8645D-1EEE-4EF7-A458-CF77A0A784A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F40-ACD4-4C19-AE00-B259420E7CC0}" type="datetimeFigureOut">
              <a:rPr lang="ru-RU" smtClean="0"/>
              <a:pPr/>
              <a:t>10.09.2018</a:t>
            </a:fld>
            <a:endParaRPr lang="ru-RU" dirty="0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8645D-1EEE-4EF7-A458-CF77A0A784A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F40-ACD4-4C19-AE00-B259420E7CC0}" type="datetimeFigureOut">
              <a:rPr lang="ru-RU" smtClean="0"/>
              <a:pPr/>
              <a:t>10.09.2018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8645D-1EEE-4EF7-A458-CF77A0A784A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slow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F40-ACD4-4C19-AE00-B259420E7CC0}" type="datetimeFigureOut">
              <a:rPr lang="ru-RU" smtClean="0"/>
              <a:pPr/>
              <a:t>10.09.2018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8645D-1EEE-4EF7-A458-CF77A0A784A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F40-ACD4-4C19-AE00-B259420E7CC0}" type="datetimeFigureOut">
              <a:rPr lang="ru-RU" smtClean="0"/>
              <a:pPr/>
              <a:t>10.09.2018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8645D-1EEE-4EF7-A458-CF77A0A784A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FB241D-E48D-4E94-9BBC-165736628F97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1E2384-A1D9-47ED-9994-8C67729029D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23B563-6B53-4083-A308-144E8D49454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F40-ACD4-4C19-AE00-B259420E7CC0}" type="datetimeFigureOut">
              <a:rPr lang="ru-RU" smtClean="0"/>
              <a:pPr/>
              <a:t>10.09.2018</a:t>
            </a:fld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8645D-1EEE-4EF7-A458-CF77A0A784A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slow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F40-ACD4-4C19-AE00-B259420E7CC0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10.09.2018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E28645D-1EEE-4EF7-A458-CF77A0A784A6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7279220"/>
      </p:ext>
    </p:extLst>
  </p:cSld>
  <p:clrMapOvr>
    <a:masterClrMapping/>
  </p:clrMapOvr>
  <p:transition spd="slow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F40-ACD4-4C19-AE00-B259420E7CC0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10.09.2018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E28645D-1EEE-4EF7-A458-CF77A0A784A6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7784930"/>
      </p:ext>
    </p:extLst>
  </p:cSld>
  <p:clrMapOvr>
    <a:masterClrMapping/>
  </p:clrMapOvr>
  <p:transition spd="slow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F40-ACD4-4C19-AE00-B259420E7CC0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10.09.2018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8645D-1EEE-4EF7-A458-CF77A0A784A6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377824296"/>
      </p:ext>
    </p:extLst>
  </p:cSld>
  <p:clrMapOvr>
    <a:masterClrMapping/>
  </p:clrMapOvr>
  <p:transition spd="slow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F40-ACD4-4C19-AE00-B259420E7CC0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10.09.2018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8645D-1EEE-4EF7-A458-CF77A0A784A6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957324"/>
      </p:ext>
    </p:extLst>
  </p:cSld>
  <p:clrMapOvr>
    <a:masterClrMapping/>
  </p:clrMapOvr>
  <p:transition spd="slow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F40-ACD4-4C19-AE00-B259420E7CC0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10.09.2018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DE28645D-1EEE-4EF7-A458-CF77A0A784A6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5950997"/>
      </p:ext>
    </p:extLst>
  </p:cSld>
  <p:clrMapOvr>
    <a:masterClrMapping/>
  </p:clrMapOvr>
  <p:transition spd="slow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F40-ACD4-4C19-AE00-B259420E7CC0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10.09.2018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8645D-1EEE-4EF7-A458-CF77A0A784A6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9133873"/>
      </p:ext>
    </p:extLst>
  </p:cSld>
  <p:clrMapOvr>
    <a:masterClrMapping/>
  </p:clrMapOvr>
  <p:transition spd="slow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F40-ACD4-4C19-AE00-B259420E7CC0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10.09.2018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8645D-1EEE-4EF7-A458-CF77A0A784A6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3476239"/>
      </p:ext>
    </p:extLst>
  </p:cSld>
  <p:clrMapOvr>
    <a:masterClrMapping/>
  </p:clrMapOvr>
  <p:transition spd="slow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F40-ACD4-4C19-AE00-B259420E7CC0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10.09.2018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8645D-1EEE-4EF7-A458-CF77A0A784A6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286051"/>
      </p:ext>
    </p:extLst>
  </p:cSld>
  <p:clrMapOvr>
    <a:masterClrMapping/>
  </p:clrMapOvr>
  <p:transition spd="slow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F40-ACD4-4C19-AE00-B259420E7CC0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10.09.2018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8645D-1EEE-4EF7-A458-CF77A0A784A6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661088578"/>
      </p:ext>
    </p:extLst>
  </p:cSld>
  <p:clrMapOvr>
    <a:masterClrMapping/>
  </p:clrMapOvr>
  <p:transition spd="slow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F40-ACD4-4C19-AE00-B259420E7CC0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10.09.2018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8645D-1EEE-4EF7-A458-CF77A0A784A6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4603020"/>
      </p:ext>
    </p:extLst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F40-ACD4-4C19-AE00-B259420E7CC0}" type="datetimeFigureOut">
              <a:rPr lang="ru-RU" smtClean="0"/>
              <a:pPr/>
              <a:t>10.09.2018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8645D-1EEE-4EF7-A458-CF77A0A784A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F40-ACD4-4C19-AE00-B259420E7CC0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10.09.2018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8645D-1EEE-4EF7-A458-CF77A0A784A6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9314855"/>
      </p:ext>
    </p:extLst>
  </p:cSld>
  <p:clrMapOvr>
    <a:masterClrMapping/>
  </p:clrMapOvr>
  <p:transition spd="slow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F40-ACD4-4C19-AE00-B259420E7CC0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10.09.2018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E28645D-1EEE-4EF7-A458-CF77A0A784A6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7279220"/>
      </p:ext>
    </p:extLst>
  </p:cSld>
  <p:clrMapOvr>
    <a:masterClrMapping/>
  </p:clrMapOvr>
  <p:transition spd="slow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F40-ACD4-4C19-AE00-B259420E7CC0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10.09.2018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E28645D-1EEE-4EF7-A458-CF77A0A784A6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7784930"/>
      </p:ext>
    </p:extLst>
  </p:cSld>
  <p:clrMapOvr>
    <a:masterClrMapping/>
  </p:clrMapOvr>
  <p:transition spd="slow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F40-ACD4-4C19-AE00-B259420E7CC0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10.09.2018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8645D-1EEE-4EF7-A458-CF77A0A784A6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377824296"/>
      </p:ext>
    </p:extLst>
  </p:cSld>
  <p:clrMapOvr>
    <a:masterClrMapping/>
  </p:clrMapOvr>
  <p:transition spd="slow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F40-ACD4-4C19-AE00-B259420E7CC0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10.09.2018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8645D-1EEE-4EF7-A458-CF77A0A784A6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957324"/>
      </p:ext>
    </p:extLst>
  </p:cSld>
  <p:clrMapOvr>
    <a:masterClrMapping/>
  </p:clrMapOvr>
  <p:transition spd="slow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F40-ACD4-4C19-AE00-B259420E7CC0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10.09.2018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DE28645D-1EEE-4EF7-A458-CF77A0A784A6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5950997"/>
      </p:ext>
    </p:extLst>
  </p:cSld>
  <p:clrMapOvr>
    <a:masterClrMapping/>
  </p:clrMapOvr>
  <p:transition spd="slow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F40-ACD4-4C19-AE00-B259420E7CC0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10.09.2018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8645D-1EEE-4EF7-A458-CF77A0A784A6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9133873"/>
      </p:ext>
    </p:extLst>
  </p:cSld>
  <p:clrMapOvr>
    <a:masterClrMapping/>
  </p:clrMapOvr>
  <p:transition spd="slow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F40-ACD4-4C19-AE00-B259420E7CC0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10.09.2018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8645D-1EEE-4EF7-A458-CF77A0A784A6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3476239"/>
      </p:ext>
    </p:extLst>
  </p:cSld>
  <p:clrMapOvr>
    <a:masterClrMapping/>
  </p:clrMapOvr>
  <p:transition spd="slow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F40-ACD4-4C19-AE00-B259420E7CC0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10.09.2018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8645D-1EEE-4EF7-A458-CF77A0A784A6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286051"/>
      </p:ext>
    </p:extLst>
  </p:cSld>
  <p:clrMapOvr>
    <a:masterClrMapping/>
  </p:clrMapOvr>
  <p:transition spd="slow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F40-ACD4-4C19-AE00-B259420E7CC0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10.09.2018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8645D-1EEE-4EF7-A458-CF77A0A784A6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661088578"/>
      </p:ext>
    </p:extLst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F40-ACD4-4C19-AE00-B259420E7CC0}" type="datetimeFigureOut">
              <a:rPr lang="ru-RU" smtClean="0"/>
              <a:pPr/>
              <a:t>10.09.2018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DE28645D-1EEE-4EF7-A458-CF77A0A784A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  <p:transition spd="slow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F40-ACD4-4C19-AE00-B259420E7CC0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10.09.2018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8645D-1EEE-4EF7-A458-CF77A0A784A6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4603020"/>
      </p:ext>
    </p:extLst>
  </p:cSld>
  <p:clrMapOvr>
    <a:masterClrMapping/>
  </p:clrMapOvr>
  <p:transition spd="slow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F40-ACD4-4C19-AE00-B259420E7CC0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10.09.2018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8645D-1EEE-4EF7-A458-CF77A0A784A6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9314855"/>
      </p:ext>
    </p:extLst>
  </p:cSld>
  <p:clrMapOvr>
    <a:masterClrMapping/>
  </p:clrMapOvr>
  <p:transition spd="slow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F40-ACD4-4C19-AE00-B259420E7CC0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10.09.2018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E28645D-1EEE-4EF7-A458-CF77A0A784A6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7279220"/>
      </p:ext>
    </p:extLst>
  </p:cSld>
  <p:clrMapOvr>
    <a:masterClrMapping/>
  </p:clrMapOvr>
  <p:transition spd="slow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F40-ACD4-4C19-AE00-B259420E7CC0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10.09.2018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E28645D-1EEE-4EF7-A458-CF77A0A784A6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7784930"/>
      </p:ext>
    </p:extLst>
  </p:cSld>
  <p:clrMapOvr>
    <a:masterClrMapping/>
  </p:clrMapOvr>
  <p:transition spd="slow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F40-ACD4-4C19-AE00-B259420E7CC0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10.09.2018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8645D-1EEE-4EF7-A458-CF77A0A784A6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377824296"/>
      </p:ext>
    </p:extLst>
  </p:cSld>
  <p:clrMapOvr>
    <a:masterClrMapping/>
  </p:clrMapOvr>
  <p:transition spd="slow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F40-ACD4-4C19-AE00-B259420E7CC0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10.09.2018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8645D-1EEE-4EF7-A458-CF77A0A784A6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957324"/>
      </p:ext>
    </p:extLst>
  </p:cSld>
  <p:clrMapOvr>
    <a:masterClrMapping/>
  </p:clrMapOvr>
  <p:transition spd="slow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F40-ACD4-4C19-AE00-B259420E7CC0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10.09.2018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DE28645D-1EEE-4EF7-A458-CF77A0A784A6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5950997"/>
      </p:ext>
    </p:extLst>
  </p:cSld>
  <p:clrMapOvr>
    <a:masterClrMapping/>
  </p:clrMapOvr>
  <p:transition spd="slow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F40-ACD4-4C19-AE00-B259420E7CC0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10.09.2018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8645D-1EEE-4EF7-A458-CF77A0A784A6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9133873"/>
      </p:ext>
    </p:extLst>
  </p:cSld>
  <p:clrMapOvr>
    <a:masterClrMapping/>
  </p:clrMapOvr>
  <p:transition spd="slow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F40-ACD4-4C19-AE00-B259420E7CC0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10.09.2018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8645D-1EEE-4EF7-A458-CF77A0A784A6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3476239"/>
      </p:ext>
    </p:extLst>
  </p:cSld>
  <p:clrMapOvr>
    <a:masterClrMapping/>
  </p:clrMapOvr>
  <p:transition spd="slow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F40-ACD4-4C19-AE00-B259420E7CC0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10.09.2018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8645D-1EEE-4EF7-A458-CF77A0A784A6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286051"/>
      </p:ext>
    </p:extLst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F40-ACD4-4C19-AE00-B259420E7CC0}" type="datetimeFigureOut">
              <a:rPr lang="ru-RU" smtClean="0"/>
              <a:pPr/>
              <a:t>10.09.2018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8645D-1EEE-4EF7-A458-CF77A0A784A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F40-ACD4-4C19-AE00-B259420E7CC0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10.09.2018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8645D-1EEE-4EF7-A458-CF77A0A784A6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661088578"/>
      </p:ext>
    </p:extLst>
  </p:cSld>
  <p:clrMapOvr>
    <a:masterClrMapping/>
  </p:clrMapOvr>
  <p:transition spd="slow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F40-ACD4-4C19-AE00-B259420E7CC0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10.09.2018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8645D-1EEE-4EF7-A458-CF77A0A784A6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4603020"/>
      </p:ext>
    </p:extLst>
  </p:cSld>
  <p:clrMapOvr>
    <a:masterClrMapping/>
  </p:clrMapOvr>
  <p:transition spd="slow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F40-ACD4-4C19-AE00-B259420E7CC0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10.09.2018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8645D-1EEE-4EF7-A458-CF77A0A784A6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9314855"/>
      </p:ext>
    </p:extLst>
  </p:cSld>
  <p:clrMapOvr>
    <a:masterClrMapping/>
  </p:clrMapOvr>
  <p:transition spd="slow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F40-ACD4-4C19-AE00-B259420E7CC0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10.09.2018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E28645D-1EEE-4EF7-A458-CF77A0A784A6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513852"/>
      </p:ext>
    </p:extLst>
  </p:cSld>
  <p:clrMapOvr>
    <a:masterClrMapping/>
  </p:clrMapOvr>
  <p:transition spd="slow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F40-ACD4-4C19-AE00-B259420E7CC0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10.09.2018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E28645D-1EEE-4EF7-A458-CF77A0A784A6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4595262"/>
      </p:ext>
    </p:extLst>
  </p:cSld>
  <p:clrMapOvr>
    <a:masterClrMapping/>
  </p:clrMapOvr>
  <p:transition spd="slow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F40-ACD4-4C19-AE00-B259420E7CC0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10.09.2018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8645D-1EEE-4EF7-A458-CF77A0A784A6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593018606"/>
      </p:ext>
    </p:extLst>
  </p:cSld>
  <p:clrMapOvr>
    <a:masterClrMapping/>
  </p:clrMapOvr>
  <p:transition spd="slow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F40-ACD4-4C19-AE00-B259420E7CC0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10.09.2018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8645D-1EEE-4EF7-A458-CF77A0A784A6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4136677"/>
      </p:ext>
    </p:extLst>
  </p:cSld>
  <p:clrMapOvr>
    <a:masterClrMapping/>
  </p:clrMapOvr>
  <p:transition spd="slow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F40-ACD4-4C19-AE00-B259420E7CC0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10.09.2018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DE28645D-1EEE-4EF7-A458-CF77A0A784A6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4358193"/>
      </p:ext>
    </p:extLst>
  </p:cSld>
  <p:clrMapOvr>
    <a:masterClrMapping/>
  </p:clrMapOvr>
  <p:transition spd="slow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F40-ACD4-4C19-AE00-B259420E7CC0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10.09.2018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8645D-1EEE-4EF7-A458-CF77A0A784A6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6817622"/>
      </p:ext>
    </p:extLst>
  </p:cSld>
  <p:clrMapOvr>
    <a:masterClrMapping/>
  </p:clrMapOvr>
  <p:transition spd="slow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F40-ACD4-4C19-AE00-B259420E7CC0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10.09.2018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8645D-1EEE-4EF7-A458-CF77A0A784A6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4782588"/>
      </p:ext>
    </p:extLst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F40-ACD4-4C19-AE00-B259420E7CC0}" type="datetimeFigureOut">
              <a:rPr lang="ru-RU" smtClean="0"/>
              <a:pPr/>
              <a:t>10.09.2018</a:t>
            </a:fld>
            <a:endParaRPr lang="ru-RU" dirty="0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8645D-1EEE-4EF7-A458-CF77A0A784A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F40-ACD4-4C19-AE00-B259420E7CC0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10.09.2018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8645D-1EEE-4EF7-A458-CF77A0A784A6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2118142"/>
      </p:ext>
    </p:extLst>
  </p:cSld>
  <p:clrMapOvr>
    <a:masterClrMapping/>
  </p:clrMapOvr>
  <p:transition spd="slow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F40-ACD4-4C19-AE00-B259420E7CC0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10.09.2018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8645D-1EEE-4EF7-A458-CF77A0A784A6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86906075"/>
      </p:ext>
    </p:extLst>
  </p:cSld>
  <p:clrMapOvr>
    <a:masterClrMapping/>
  </p:clrMapOvr>
  <p:transition spd="slow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F40-ACD4-4C19-AE00-B259420E7CC0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10.09.2018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8645D-1EEE-4EF7-A458-CF77A0A784A6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9346907"/>
      </p:ext>
    </p:extLst>
  </p:cSld>
  <p:clrMapOvr>
    <a:masterClrMapping/>
  </p:clrMapOvr>
  <p:transition spd="slow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F40-ACD4-4C19-AE00-B259420E7CC0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10.09.2018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8645D-1EEE-4EF7-A458-CF77A0A784A6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236777"/>
      </p:ext>
    </p:extLst>
  </p:cSld>
  <p:clrMapOvr>
    <a:masterClrMapping/>
  </p:clrMapOvr>
  <p:transition spd="slow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F40-ACD4-4C19-AE00-B259420E7CC0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10.09.2018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E28645D-1EEE-4EF7-A458-CF77A0A784A6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513852"/>
      </p:ext>
    </p:extLst>
  </p:cSld>
  <p:clrMapOvr>
    <a:masterClrMapping/>
  </p:clrMapOvr>
  <p:transition spd="slow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F40-ACD4-4C19-AE00-B259420E7CC0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10.09.2018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E28645D-1EEE-4EF7-A458-CF77A0A784A6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4595262"/>
      </p:ext>
    </p:extLst>
  </p:cSld>
  <p:clrMapOvr>
    <a:masterClrMapping/>
  </p:clrMapOvr>
  <p:transition spd="slow"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F40-ACD4-4C19-AE00-B259420E7CC0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10.09.2018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8645D-1EEE-4EF7-A458-CF77A0A784A6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593018606"/>
      </p:ext>
    </p:extLst>
  </p:cSld>
  <p:clrMapOvr>
    <a:masterClrMapping/>
  </p:clrMapOvr>
  <p:transition spd="slow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F40-ACD4-4C19-AE00-B259420E7CC0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10.09.2018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8645D-1EEE-4EF7-A458-CF77A0A784A6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4136677"/>
      </p:ext>
    </p:extLst>
  </p:cSld>
  <p:clrMapOvr>
    <a:masterClrMapping/>
  </p:clrMapOvr>
  <p:transition spd="slow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F40-ACD4-4C19-AE00-B259420E7CC0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10.09.2018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DE28645D-1EEE-4EF7-A458-CF77A0A784A6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4358193"/>
      </p:ext>
    </p:extLst>
  </p:cSld>
  <p:clrMapOvr>
    <a:masterClrMapping/>
  </p:clrMapOvr>
  <p:transition spd="slow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F40-ACD4-4C19-AE00-B259420E7CC0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10.09.2018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8645D-1EEE-4EF7-A458-CF77A0A784A6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6817622"/>
      </p:ext>
    </p:extLst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F40-ACD4-4C19-AE00-B259420E7CC0}" type="datetimeFigureOut">
              <a:rPr lang="ru-RU" smtClean="0"/>
              <a:pPr/>
              <a:t>10.09.2018</a:t>
            </a:fld>
            <a:endParaRPr lang="ru-RU" dirty="0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8645D-1EEE-4EF7-A458-CF77A0A784A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F40-ACD4-4C19-AE00-B259420E7CC0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10.09.2018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8645D-1EEE-4EF7-A458-CF77A0A784A6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4782588"/>
      </p:ext>
    </p:extLst>
  </p:cSld>
  <p:clrMapOvr>
    <a:masterClrMapping/>
  </p:clrMapOvr>
  <p:transition spd="slow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F40-ACD4-4C19-AE00-B259420E7CC0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10.09.2018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8645D-1EEE-4EF7-A458-CF77A0A784A6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2118142"/>
      </p:ext>
    </p:extLst>
  </p:cSld>
  <p:clrMapOvr>
    <a:masterClrMapping/>
  </p:clrMapOvr>
  <p:transition spd="slow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F40-ACD4-4C19-AE00-B259420E7CC0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10.09.2018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8645D-1EEE-4EF7-A458-CF77A0A784A6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86906075"/>
      </p:ext>
    </p:extLst>
  </p:cSld>
  <p:clrMapOvr>
    <a:masterClrMapping/>
  </p:clrMapOvr>
  <p:transition spd="slow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F40-ACD4-4C19-AE00-B259420E7CC0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10.09.2018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8645D-1EEE-4EF7-A458-CF77A0A784A6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9346907"/>
      </p:ext>
    </p:extLst>
  </p:cSld>
  <p:clrMapOvr>
    <a:masterClrMapping/>
  </p:clrMapOvr>
  <p:transition spd="slow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F40-ACD4-4C19-AE00-B259420E7CC0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10.09.2018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8645D-1EEE-4EF7-A458-CF77A0A784A6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236777"/>
      </p:ext>
    </p:extLst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39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8.xml"/><Relationship Id="rId3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7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52.xml"/><Relationship Id="rId1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6.xml"/><Relationship Id="rId11" Type="http://schemas.openxmlformats.org/officeDocument/2006/relationships/slideLayout" Target="../slideLayouts/slideLayout61.xml"/><Relationship Id="rId5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60.xml"/><Relationship Id="rId4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9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9.xml"/><Relationship Id="rId3" Type="http://schemas.openxmlformats.org/officeDocument/2006/relationships/slideLayout" Target="../slideLayouts/slideLayout64.xml"/><Relationship Id="rId7" Type="http://schemas.openxmlformats.org/officeDocument/2006/relationships/slideLayout" Target="../slideLayouts/slideLayout68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63.xml"/><Relationship Id="rId1" Type="http://schemas.openxmlformats.org/officeDocument/2006/relationships/slideLayout" Target="../slideLayouts/slideLayout62.xml"/><Relationship Id="rId6" Type="http://schemas.openxmlformats.org/officeDocument/2006/relationships/slideLayout" Target="../slideLayouts/slideLayout67.xml"/><Relationship Id="rId11" Type="http://schemas.openxmlformats.org/officeDocument/2006/relationships/slideLayout" Target="../slideLayouts/slideLayout72.xml"/><Relationship Id="rId5" Type="http://schemas.openxmlformats.org/officeDocument/2006/relationships/slideLayout" Target="../slideLayouts/slideLayout66.xml"/><Relationship Id="rId10" Type="http://schemas.openxmlformats.org/officeDocument/2006/relationships/slideLayout" Target="../slideLayouts/slideLayout71.xml"/><Relationship Id="rId4" Type="http://schemas.openxmlformats.org/officeDocument/2006/relationships/slideLayout" Target="../slideLayouts/slideLayout65.xml"/><Relationship Id="rId9" Type="http://schemas.openxmlformats.org/officeDocument/2006/relationships/slideLayout" Target="../slideLayouts/slideLayout70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1.xml"/><Relationship Id="rId3" Type="http://schemas.openxmlformats.org/officeDocument/2006/relationships/slideLayout" Target="../slideLayouts/slideLayout86.xml"/><Relationship Id="rId7" Type="http://schemas.openxmlformats.org/officeDocument/2006/relationships/slideLayout" Target="../slideLayouts/slideLayout90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85.xml"/><Relationship Id="rId1" Type="http://schemas.openxmlformats.org/officeDocument/2006/relationships/slideLayout" Target="../slideLayouts/slideLayout84.xml"/><Relationship Id="rId6" Type="http://schemas.openxmlformats.org/officeDocument/2006/relationships/slideLayout" Target="../slideLayouts/slideLayout89.xml"/><Relationship Id="rId11" Type="http://schemas.openxmlformats.org/officeDocument/2006/relationships/slideLayout" Target="../slideLayouts/slideLayout94.xml"/><Relationship Id="rId5" Type="http://schemas.openxmlformats.org/officeDocument/2006/relationships/slideLayout" Target="../slideLayouts/slideLayout88.xml"/><Relationship Id="rId10" Type="http://schemas.openxmlformats.org/officeDocument/2006/relationships/slideLayout" Target="../slideLayouts/slideLayout93.xml"/><Relationship Id="rId4" Type="http://schemas.openxmlformats.org/officeDocument/2006/relationships/slideLayout" Target="../slideLayouts/slideLayout87.xml"/><Relationship Id="rId9" Type="http://schemas.openxmlformats.org/officeDocument/2006/relationships/slideLayout" Target="../slideLayouts/slideLayout9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24.xml"/></Relationships>
</file>

<file path=ppt/slideMasters/_rels/slideMaster6.xml.rels><?xml version="1.0" encoding="UTF-8" standalone="yes"?>
<Relationships xmlns="http://schemas.openxmlformats.org/package/2006/relationships"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25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_rels/slideMaster8.xml.rels><?xml version="1.0" encoding="UTF-8" standalone="yes"?>
<Relationships xmlns="http://schemas.openxmlformats.org/package/2006/relationships"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37.xml"/></Relationships>
</file>

<file path=ppt/slideMasters/_rels/slideMaster9.xml.rels><?xml version="1.0" encoding="UTF-8" standalone="yes"?>
<Relationships xmlns="http://schemas.openxmlformats.org/package/2006/relationships"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3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ru-RU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B0EFE18-24D8-4639-A7B2-F24D46F50899}" type="slidenum">
              <a:rPr lang="ru-RU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ransition spd="slow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2603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5288" y="1628775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61D3509-06D9-42F4-B75D-C1EDB03697DE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rgbClr val="235324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rgbClr val="235324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rgbClr val="235324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rgbClr val="235324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rgbClr val="235324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235324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235324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235324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235324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E621F40-ACD4-4C19-AE00-B259420E7CC0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10.09.2018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E28645D-1EEE-4EF7-A458-CF77A0A784A6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8170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transition spd="slow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E621F40-ACD4-4C19-AE00-B259420E7CC0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10.09.2018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E28645D-1EEE-4EF7-A458-CF77A0A784A6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8170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transition spd="slow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E621F40-ACD4-4C19-AE00-B259420E7CC0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10.09.2018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E28645D-1EEE-4EF7-A458-CF77A0A784A6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8170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</p:sldLayoutIdLst>
  <p:transition spd="slow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E621F40-ACD4-4C19-AE00-B259420E7CC0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10.09.2018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E28645D-1EEE-4EF7-A458-CF77A0A784A6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35802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</p:sldLayoutIdLst>
  <p:transition spd="slow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E621F40-ACD4-4C19-AE00-B259420E7CC0}" type="datetimeFigureOut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10.09.2018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E28645D-1EEE-4EF7-A458-CF77A0A784A6}" type="slidenum">
              <a:rPr lang="ru-RU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35802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03" r:id="rId5"/>
    <p:sldLayoutId id="2147483804" r:id="rId6"/>
    <p:sldLayoutId id="2147483805" r:id="rId7"/>
    <p:sldLayoutId id="2147483806" r:id="rId8"/>
    <p:sldLayoutId id="2147483807" r:id="rId9"/>
    <p:sldLayoutId id="2147483808" r:id="rId10"/>
    <p:sldLayoutId id="2147483809" r:id="rId11"/>
  </p:sldLayoutIdLst>
  <p:transition spd="slow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E621F40-ACD4-4C19-AE00-B259420E7CC0}" type="datetimeFigureOut">
              <a:rPr lang="ru-RU" smtClean="0"/>
              <a:pPr/>
              <a:t>10.09.2018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E28645D-1EEE-4EF7-A458-CF77A0A784A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ransition spd="slow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ru-RU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B0EFE18-24D8-4639-A7B2-F24D46F5089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transition spd="slow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E621F40-ACD4-4C19-AE00-B259420E7CC0}" type="datetimeFigureOut">
              <a:rPr lang="ru-RU" smtClean="0"/>
              <a:pPr/>
              <a:t>10.09.2018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E28645D-1EEE-4EF7-A458-CF77A0A784A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</p:sldLayoutIdLst>
  <p:transition spd="slow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ru-RU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15705EE-AB18-4CBA-9C91-314C151CDBCD}" type="slidenum">
              <a:rPr lang="ru-RU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51D04A8-89FC-440F-8A21-C63006808F3E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E621F40-ACD4-4C19-AE00-B259420E7CC0}" type="datetimeFigureOut">
              <a:rPr lang="ru-RU" smtClean="0"/>
              <a:pPr/>
              <a:t>10.09.2018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E28645D-1EEE-4EF7-A458-CF77A0A784A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 spd="slow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ru-RU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15705EE-AB18-4CBA-9C91-314C151CDBCD}" type="slidenum">
              <a:rPr lang="ru-RU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51D04A8-89FC-440F-8A21-C63006808F3E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3.wav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4.wav"/><Relationship Id="rId5" Type="http://schemas.openxmlformats.org/officeDocument/2006/relationships/image" Target="../media/image8.png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5.wav"/><Relationship Id="rId4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6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3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9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14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90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2.wav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6841" y="285728"/>
            <a:ext cx="564237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accent6">
                    <a:lumMod val="75000"/>
                  </a:schemeClr>
                </a:solidFill>
              </a:rPr>
              <a:t>УМК  «Школа России</a:t>
            </a:r>
            <a:r>
              <a:rPr lang="ru-RU" sz="2000" b="1" i="1" dirty="0" smtClean="0">
                <a:solidFill>
                  <a:schemeClr val="accent6">
                    <a:lumMod val="75000"/>
                  </a:schemeClr>
                </a:solidFill>
              </a:rPr>
              <a:t>»</a:t>
            </a:r>
          </a:p>
          <a:p>
            <a:pPr algn="ctr">
              <a:spcAft>
                <a:spcPts val="0"/>
              </a:spcAft>
            </a:pPr>
            <a:r>
              <a:rPr lang="ru-RU" sz="2000" dirty="0" smtClean="0">
                <a:latin typeface="Times New Roman"/>
                <a:ea typeface="Calibri"/>
                <a:cs typeface="Times New Roman"/>
              </a:rPr>
              <a:t>учебник </a:t>
            </a:r>
            <a:r>
              <a:rPr lang="ru-RU" sz="2000" dirty="0">
                <a:latin typeface="Times New Roman"/>
                <a:ea typeface="Calibri"/>
                <a:cs typeface="Times New Roman"/>
              </a:rPr>
              <a:t>«Мир вокруг нас» </a:t>
            </a:r>
            <a:r>
              <a:rPr lang="ru-RU" sz="2000" dirty="0" err="1">
                <a:latin typeface="Times New Roman"/>
                <a:ea typeface="Calibri"/>
                <a:cs typeface="Times New Roman"/>
              </a:rPr>
              <a:t>А.А.Плешаков</a:t>
            </a:r>
            <a:r>
              <a:rPr lang="ru-RU" sz="2000" dirty="0">
                <a:latin typeface="Times New Roman"/>
                <a:ea typeface="Calibri"/>
                <a:cs typeface="Times New Roman"/>
              </a:rPr>
              <a:t> 1 класс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algn="ctr"/>
            <a:endParaRPr lang="ru-RU" sz="2000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 idx="4294967295"/>
          </p:nvPr>
        </p:nvSpPr>
        <p:spPr>
          <a:xfrm>
            <a:off x="1428728" y="3357563"/>
            <a:ext cx="5572164" cy="928693"/>
          </a:xfrm>
        </p:spPr>
        <p:txBody>
          <a:bodyPr/>
          <a:lstStyle/>
          <a:p>
            <a:pPr algn="ctr"/>
            <a:r>
              <a:rPr lang="ru-RU" b="1" cap="none" dirty="0" smtClean="0">
                <a:solidFill>
                  <a:schemeClr val="accent6">
                    <a:lumMod val="75000"/>
                  </a:schemeClr>
                </a:solidFill>
              </a:rPr>
              <a:t>1 класс</a:t>
            </a:r>
            <a:endParaRPr lang="ru-RU" b="1" cap="none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2143116"/>
            <a:ext cx="8501122" cy="92333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i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Кто такие птицы?</a:t>
            </a:r>
            <a:endParaRPr lang="ru-RU" sz="5400" b="1" i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481" name="Picture 1" descr="32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0788025">
            <a:off x="121017" y="4446580"/>
            <a:ext cx="2133600" cy="1287463"/>
          </a:xfrm>
          <a:prstGeom prst="rect">
            <a:avLst/>
          </a:prstGeom>
          <a:noFill/>
        </p:spPr>
      </p:pic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483" name="Picture 3" descr="32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9709954">
            <a:off x="378989" y="4336105"/>
            <a:ext cx="4513726" cy="2723686"/>
          </a:xfrm>
          <a:prstGeom prst="rect">
            <a:avLst/>
          </a:prstGeom>
          <a:noFill/>
        </p:spPr>
      </p:pic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485" name="Picture 5" descr="32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0103770">
            <a:off x="1029404" y="3277556"/>
            <a:ext cx="1928611" cy="1243200"/>
          </a:xfrm>
          <a:prstGeom prst="rect">
            <a:avLst/>
          </a:prstGeom>
          <a:noFill/>
        </p:spPr>
      </p:pic>
      <p:sp>
        <p:nvSpPr>
          <p:cNvPr id="20488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487" name="Picture 7" descr="32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2739705">
            <a:off x="352851" y="651613"/>
            <a:ext cx="982388" cy="633256"/>
          </a:xfrm>
          <a:prstGeom prst="rect">
            <a:avLst/>
          </a:prstGeom>
          <a:noFill/>
        </p:spPr>
      </p:pic>
      <p:sp>
        <p:nvSpPr>
          <p:cNvPr id="20490" name="Rectangle 10"/>
          <p:cNvSpPr>
            <a:spLocks noChangeArrowheads="1"/>
          </p:cNvSpPr>
          <p:nvPr/>
        </p:nvSpPr>
        <p:spPr bwMode="auto">
          <a:xfrm>
            <a:off x="2500298" y="285728"/>
            <a:ext cx="464347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489" name="Picture 9" descr="32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2739705">
            <a:off x="979550" y="247406"/>
            <a:ext cx="1694524" cy="1092305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одержимое 6"/>
          <p:cNvGraphicFramePr>
            <a:graphicFrameLocks/>
          </p:cNvGraphicFramePr>
          <p:nvPr/>
        </p:nvGraphicFramePr>
        <p:xfrm>
          <a:off x="2428859" y="285731"/>
          <a:ext cx="5000660" cy="6379464"/>
        </p:xfrm>
        <a:graphic>
          <a:graphicData uri="http://schemas.openxmlformats.org/drawingml/2006/table">
            <a:tbl>
              <a:tblPr/>
              <a:tblGrid>
                <a:gridCol w="977471"/>
                <a:gridCol w="977471"/>
                <a:gridCol w="979770"/>
                <a:gridCol w="979770"/>
                <a:gridCol w="1086178"/>
              </a:tblGrid>
              <a:tr h="467094">
                <a:tc rowSpan="4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7094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7094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7094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709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Д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709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Я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Г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709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endParaRPr lang="ru-RU" sz="28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28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И</a:t>
                      </a:r>
                      <a:endParaRPr lang="ru-RU" sz="28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709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6709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Ь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6709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З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6709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6709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6709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Ь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5791200" y="0"/>
            <a:ext cx="3581400" cy="1143000"/>
          </a:xfrm>
        </p:spPr>
        <p:txBody>
          <a:bodyPr/>
          <a:lstStyle/>
          <a:p>
            <a:r>
              <a:rPr lang="ru-RU" b="1" u="sng" dirty="0">
                <a:solidFill>
                  <a:srgbClr val="CC0000"/>
                </a:solidFill>
                <a:latin typeface="Arial" charset="0"/>
              </a:rPr>
              <a:t>Снегирь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52600" y="4343400"/>
            <a:ext cx="7010400" cy="3276600"/>
          </a:xfrm>
        </p:spPr>
        <p:txBody>
          <a:bodyPr/>
          <a:lstStyle/>
          <a:p>
            <a:r>
              <a:rPr lang="ru-RU" sz="2400" b="1" dirty="0">
                <a:solidFill>
                  <a:schemeClr val="bg1"/>
                </a:solidFill>
              </a:rPr>
              <a:t>С</a:t>
            </a:r>
            <a:r>
              <a:rPr lang="ru-RU" sz="2400" b="1" dirty="0">
                <a:solidFill>
                  <a:schemeClr val="accent2"/>
                </a:solidFill>
              </a:rPr>
              <a:t> </a:t>
            </a:r>
            <a:r>
              <a:rPr lang="ru-RU" sz="2400" b="1" dirty="0">
                <a:solidFill>
                  <a:schemeClr val="bg1"/>
                </a:solidFill>
              </a:rPr>
              <a:t>наступлением холодов, с первым робким снежком к нам на зимовку прилетают с севера снегири. От слова снег и птице название дали – снегирь. Снегирь – самая красивая зимняя птица. А вот песня у него тихая, с грустинкой, словно полозья саней по снегу скрипят. </a:t>
            </a:r>
          </a:p>
        </p:txBody>
      </p:sp>
      <p:pic>
        <p:nvPicPr>
          <p:cNvPr id="8198" name="Picture 6">
            <a:hlinkClick r:id="" action="ppaction://media"/>
          </p:cNvPr>
          <p:cNvPicPr>
            <a:picLocks noRot="1" noChangeAspect="1" noChangeArrowheads="1"/>
          </p:cNvPicPr>
          <p:nvPr>
            <a:wavAudioFile r:embed="rId1" name="pyr_pyr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152400" y="63246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1950" fill="hold"/>
                                        <p:tgtEl>
                                          <p:spTgt spid="819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8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198"/>
                </p:tgtEl>
              </p:cMediaNode>
            </p:audio>
          </p:childTnLst>
        </p:cTn>
      </p:par>
    </p:tnLst>
    <p:bldLst>
      <p:bldP spid="8194" grpId="0" autoUpdateAnimBg="0"/>
      <p:bldP spid="8195" grpId="0" build="p" autoUpdateAnimBg="0" advAuto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3857625" y="285750"/>
            <a:ext cx="5286375" cy="2357438"/>
          </a:xfrm>
        </p:spPr>
        <p:txBody>
          <a:bodyPr>
            <a:noAutofit/>
          </a:bodyPr>
          <a:lstStyle/>
          <a:p>
            <a:pPr algn="ctr"/>
            <a:r>
              <a:rPr lang="ru-RU" sz="3200" i="1" dirty="0" smtClean="0">
                <a:solidFill>
                  <a:schemeClr val="accent6">
                    <a:lumMod val="75000"/>
                  </a:schemeClr>
                </a:solidFill>
              </a:rPr>
              <a:t>Ж</a:t>
            </a:r>
            <a:r>
              <a:rPr lang="ru-RU" sz="3200" i="1" cap="none" dirty="0" smtClean="0">
                <a:solidFill>
                  <a:schemeClr val="accent6">
                    <a:lumMod val="75000"/>
                  </a:schemeClr>
                </a:solidFill>
              </a:rPr>
              <a:t>ёлтенькая грудка,</a:t>
            </a:r>
            <a:r>
              <a:rPr lang="ru-RU" sz="3200" i="1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sz="3200" i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3200" i="1" dirty="0" smtClean="0">
                <a:solidFill>
                  <a:schemeClr val="accent6">
                    <a:lumMod val="75000"/>
                  </a:schemeClr>
                </a:solidFill>
              </a:rPr>
              <a:t>Ч</a:t>
            </a:r>
            <a:r>
              <a:rPr lang="ru-RU" sz="3200" i="1" cap="none" dirty="0" smtClean="0">
                <a:solidFill>
                  <a:schemeClr val="accent6">
                    <a:lumMod val="75000"/>
                  </a:schemeClr>
                </a:solidFill>
              </a:rPr>
              <a:t>ёрненькая спинка,</a:t>
            </a:r>
            <a:br>
              <a:rPr lang="ru-RU" sz="3200" i="1" cap="none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3200" i="1" cap="none" dirty="0" smtClean="0">
                <a:solidFill>
                  <a:schemeClr val="accent6">
                    <a:lumMod val="75000"/>
                  </a:schemeClr>
                </a:solidFill>
              </a:rPr>
              <a:t>С ветки прыгать ей не лень </a:t>
            </a:r>
            <a:br>
              <a:rPr lang="ru-RU" sz="3200" i="1" cap="none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3200" i="1" cap="none" dirty="0" smtClean="0">
                <a:solidFill>
                  <a:schemeClr val="accent6">
                    <a:lumMod val="75000"/>
                  </a:schemeClr>
                </a:solidFill>
              </a:rPr>
              <a:t>И щебечет целый день.</a:t>
            </a:r>
            <a:endParaRPr lang="ru-RU" sz="3200" i="1" cap="none" dirty="0">
              <a:solidFill>
                <a:schemeClr val="accent6">
                  <a:lumMod val="75000"/>
                </a:schemeClr>
              </a:solidFill>
            </a:endParaRPr>
          </a:p>
        </p:txBody>
      </p:sp>
      <p:graphicFrame>
        <p:nvGraphicFramePr>
          <p:cNvPr id="10" name="Содержимое 9"/>
          <p:cNvGraphicFramePr>
            <a:graphicFrameLocks noGrp="1"/>
          </p:cNvGraphicFramePr>
          <p:nvPr>
            <p:ph sz="half" idx="4294967295"/>
          </p:nvPr>
        </p:nvGraphicFramePr>
        <p:xfrm>
          <a:off x="500034" y="357166"/>
          <a:ext cx="3286148" cy="6176322"/>
        </p:xfrm>
        <a:graphic>
          <a:graphicData uri="http://schemas.openxmlformats.org/drawingml/2006/table">
            <a:tbl>
              <a:tblPr/>
              <a:tblGrid>
                <a:gridCol w="642338"/>
                <a:gridCol w="642338"/>
                <a:gridCol w="643849"/>
                <a:gridCol w="643849"/>
                <a:gridCol w="713774"/>
              </a:tblGrid>
              <a:tr h="488182">
                <a:tc rowSpan="4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1312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5259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5259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72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latin typeface="Calibri"/>
                          <a:ea typeface="Calibri"/>
                          <a:cs typeface="Times New Roman"/>
                        </a:rPr>
                        <a:t>Д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52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latin typeface="Calibri"/>
                          <a:ea typeface="Calibri"/>
                          <a:cs typeface="Times New Roman"/>
                        </a:rPr>
                        <a:t>Я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latin typeface="Calibri"/>
                          <a:ea typeface="Calibri"/>
                          <a:cs typeface="Times New Roman"/>
                        </a:rPr>
                        <a:t>Г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52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endParaRPr lang="ru-RU" sz="11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11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и</a:t>
                      </a:r>
                      <a:endParaRPr lang="ru-RU" sz="28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52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888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latin typeface="Calibri"/>
                          <a:ea typeface="Calibri"/>
                          <a:cs typeface="Times New Roman"/>
                        </a:rPr>
                        <a:t>ь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495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latin typeface="Calibri"/>
                          <a:ea typeface="Calibri"/>
                          <a:cs typeface="Times New Roman"/>
                        </a:rPr>
                        <a:t>З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495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431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495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latin typeface="Calibri"/>
                          <a:ea typeface="Calibri"/>
                          <a:cs typeface="Times New Roman"/>
                        </a:rPr>
                        <a:t>Ь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1" name="Picture 41" descr="C:\Documents and Settings\gman.RCFIO\Рабочий стол\уроки по интернет\Мы получили письмо\синица.gif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786314" y="2928934"/>
            <a:ext cx="3216275" cy="3214687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960"/>
                            </p:stCondLst>
                            <p:childTnLst>
                              <p:par>
                                <p:cTn id="11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9"/>
          <p:cNvGraphicFramePr>
            <a:graphicFrameLocks/>
          </p:cNvGraphicFramePr>
          <p:nvPr/>
        </p:nvGraphicFramePr>
        <p:xfrm>
          <a:off x="2714612" y="357166"/>
          <a:ext cx="3714776" cy="6315456"/>
        </p:xfrm>
        <a:graphic>
          <a:graphicData uri="http://schemas.openxmlformats.org/drawingml/2006/table">
            <a:tbl>
              <a:tblPr/>
              <a:tblGrid>
                <a:gridCol w="781466"/>
                <a:gridCol w="712674"/>
                <a:gridCol w="714352"/>
                <a:gridCol w="714352"/>
                <a:gridCol w="791932"/>
              </a:tblGrid>
              <a:tr h="462975">
                <a:tc rowSpan="4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2587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2975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2975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29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Д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29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Я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Г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29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endParaRPr lang="ru-RU" sz="28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28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И</a:t>
                      </a:r>
                      <a:endParaRPr lang="ru-RU" sz="28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Ц</a:t>
                      </a:r>
                      <a:endParaRPr lang="ru-RU" sz="28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29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629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Ь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629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З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629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629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629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Ь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228600"/>
            <a:ext cx="2819400" cy="1143000"/>
          </a:xfrm>
        </p:spPr>
        <p:txBody>
          <a:bodyPr/>
          <a:lstStyle/>
          <a:p>
            <a:r>
              <a:rPr lang="ru-RU" b="1" u="sng" dirty="0">
                <a:solidFill>
                  <a:srgbClr val="FFFF66"/>
                </a:solidFill>
                <a:latin typeface="Arial" charset="0"/>
              </a:rPr>
              <a:t>Синица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47800"/>
            <a:ext cx="3657600" cy="4953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800" b="1" dirty="0">
                <a:solidFill>
                  <a:srgbClr val="FFFF00"/>
                </a:solidFill>
              </a:rPr>
              <a:t>Синицу легко узнать по желтой грудке с черным галстуком посередине и черной бархатной шапочке на голове. Во дворе, в саду, в лесу то и дело звенит ее смешная и радостная песенка</a:t>
            </a:r>
            <a:r>
              <a:rPr lang="ru-RU" sz="2800" b="1" dirty="0">
                <a:solidFill>
                  <a:srgbClr val="FFFF66"/>
                </a:solidFill>
              </a:rPr>
              <a:t>.</a:t>
            </a: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5029200" y="1752600"/>
            <a:ext cx="4114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b="1" dirty="0" smtClean="0">
                <a:solidFill>
                  <a:srgbClr val="FFFF00"/>
                </a:solidFill>
              </a:rPr>
              <a:t> </a:t>
            </a:r>
            <a:endParaRPr lang="ru-RU" b="1" dirty="0">
              <a:solidFill>
                <a:srgbClr val="FFFF00"/>
              </a:solidFill>
            </a:endParaRPr>
          </a:p>
        </p:txBody>
      </p:sp>
      <p:pic>
        <p:nvPicPr>
          <p:cNvPr id="6149" name="Picture 5" descr="C:\Documents and Settings\gman.RCFIO\Рабочий стол\уроки по интернет\Мы получили письмо\синица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15074" y="152400"/>
            <a:ext cx="2547926" cy="2547926"/>
          </a:xfrm>
          <a:prstGeom prst="rect">
            <a:avLst/>
          </a:prstGeom>
          <a:noFill/>
        </p:spPr>
      </p:pic>
      <p:pic>
        <p:nvPicPr>
          <p:cNvPr id="6151" name="Picture 7">
            <a:hlinkClick r:id="" action="ppaction://media"/>
          </p:cNvPr>
          <p:cNvPicPr>
            <a:picLocks noRot="1" noChangeAspect="1" noChangeArrowheads="1"/>
          </p:cNvPicPr>
          <p:nvPr>
            <a:wavAudioFile r:embed="rId1" name="синица2.wav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458200" y="14478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0"/>
                            </p:stCondLst>
                            <p:childTnLst>
                              <p:par>
                                <p:cTn id="22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9" dur="2418" fill="hold"/>
                                        <p:tgtEl>
                                          <p:spTgt spid="615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0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151"/>
                </p:tgtEl>
              </p:cMediaNode>
            </p:audio>
          </p:childTnLst>
        </p:cTn>
      </p:par>
    </p:tnLst>
    <p:bldLst>
      <p:bldP spid="6146" grpId="0" autoUpdateAnimBg="0"/>
      <p:bldP spid="6147" grpId="0" build="p" autoUpdateAnimBg="0"/>
      <p:bldP spid="6148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4870450" y="285750"/>
            <a:ext cx="4273550" cy="1714500"/>
          </a:xfrm>
        </p:spPr>
        <p:txBody>
          <a:bodyPr>
            <a:noAutofit/>
          </a:bodyPr>
          <a:lstStyle/>
          <a:p>
            <a:pPr algn="ctr"/>
            <a:r>
              <a:rPr lang="ru-RU" b="1" i="1" cap="none" dirty="0" smtClean="0">
                <a:solidFill>
                  <a:schemeClr val="accent4">
                    <a:lumMod val="75000"/>
                  </a:schemeClr>
                </a:solidFill>
              </a:rPr>
              <a:t>В лесу обитает,</a:t>
            </a:r>
            <a:br>
              <a:rPr lang="ru-RU" b="1" i="1" cap="none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b="1" i="1" cap="none" dirty="0" smtClean="0">
                <a:solidFill>
                  <a:schemeClr val="accent4">
                    <a:lumMod val="75000"/>
                  </a:schemeClr>
                </a:solidFill>
              </a:rPr>
              <a:t>Всем своё имя называет.</a:t>
            </a:r>
            <a:endParaRPr lang="ru-RU" b="1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half" idx="4294967295"/>
          </p:nvPr>
        </p:nvGraphicFramePr>
        <p:xfrm>
          <a:off x="714347" y="285727"/>
          <a:ext cx="3857652" cy="6315456"/>
        </p:xfrm>
        <a:graphic>
          <a:graphicData uri="http://schemas.openxmlformats.org/drawingml/2006/table">
            <a:tbl>
              <a:tblPr/>
              <a:tblGrid>
                <a:gridCol w="754047"/>
                <a:gridCol w="754050"/>
                <a:gridCol w="755823"/>
                <a:gridCol w="755823"/>
                <a:gridCol w="837909"/>
              </a:tblGrid>
              <a:tr h="488482">
                <a:tc rowSpan="4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4766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8482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8482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84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Д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84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Я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Г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84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endParaRPr lang="ru-RU" sz="28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28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И</a:t>
                      </a:r>
                      <a:endParaRPr lang="ru-RU" sz="28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Ц</a:t>
                      </a:r>
                      <a:endParaRPr lang="ru-RU" sz="28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84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884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Ь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884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З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884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884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884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Ь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" name="Picture 48" descr="C:\Documents and Settings\gman.RCFIO\Рабочий стол\уроки по интернет\Мы получили письмо\кукушка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51387" y="2786058"/>
            <a:ext cx="3764002" cy="3043236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360"/>
                            </p:stCondLst>
                            <p:childTnLst>
                              <p:par>
                                <p:cTn id="11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571736" y="285723"/>
          <a:ext cx="4786347" cy="6379464"/>
        </p:xfrm>
        <a:graphic>
          <a:graphicData uri="http://schemas.openxmlformats.org/drawingml/2006/table">
            <a:tbl>
              <a:tblPr/>
              <a:tblGrid>
                <a:gridCol w="697788"/>
                <a:gridCol w="1100298"/>
                <a:gridCol w="1009884"/>
                <a:gridCol w="1009884"/>
                <a:gridCol w="968493"/>
              </a:tblGrid>
              <a:tr h="472590">
                <a:tc rowSpan="4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590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У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590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590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У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5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Д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Ш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5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Я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Г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5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943634"/>
                          </a:solidFill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943634"/>
                          </a:solidFill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943634"/>
                          </a:solidFill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943634"/>
                          </a:solidFill>
                          <a:latin typeface="Calibri"/>
                          <a:ea typeface="Calibri"/>
                          <a:cs typeface="Times New Roman"/>
                        </a:rPr>
                        <a:t>Ц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943634"/>
                          </a:solidFill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5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725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Ь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725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З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gridSpan="4">
                  <a:txBody>
                    <a:bodyPr/>
                    <a:lstStyle/>
                    <a:p>
                      <a:endParaRPr lang="ru-RU" sz="2800" b="1" dirty="0"/>
                    </a:p>
                  </a:txBody>
                  <a:tcPr marL="74138" marR="74138" marT="37069" marB="3706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lang="ru-RU" sz="1500" dirty="0"/>
                    </a:p>
                  </a:txBody>
                  <a:tcPr marL="74138" marR="74138" marT="37069" marB="3706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lang="ru-RU" sz="2400" dirty="0"/>
                    </a:p>
                  </a:txBody>
                  <a:tcPr marL="74138" marR="74138" marT="37069" marB="37069">
                    <a:lnL w="12700" cmpd="sng">
                      <a:noFill/>
                      <a:prstDash val="solid"/>
                    </a:lnL>
                    <a:lnT>
                      <a:noFill/>
                    </a:lnT>
                    <a:lnB w="12700" cmpd="sng">
                      <a:noFill/>
                      <a:prstDash val="solid"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lang="ru-RU" sz="1500"/>
                    </a:p>
                  </a:txBody>
                  <a:tcPr marL="74138" marR="74138" marT="37069" marB="37069">
                    <a:lnT>
                      <a:noFill/>
                    </a:lnT>
                  </a:tcPr>
                </a:tc>
              </a:tr>
              <a:tr h="4725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 lang="ru-RU" sz="1500" dirty="0"/>
                    </a:p>
                  </a:txBody>
                  <a:tcPr marL="74138" marR="74138" marT="37069" marB="3706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 vMerge="1">
                  <a:txBody>
                    <a:bodyPr/>
                    <a:lstStyle/>
                    <a:p>
                      <a:endParaRPr lang="ru-RU" sz="1500" dirty="0"/>
                    </a:p>
                  </a:txBody>
                  <a:tcPr marL="74138" marR="74138" marT="37069" marB="37069"/>
                </a:tc>
                <a:tc hMerge="1" vMerge="1">
                  <a:txBody>
                    <a:bodyPr/>
                    <a:lstStyle/>
                    <a:p>
                      <a:endParaRPr lang="ru-RU" sz="1500" dirty="0"/>
                    </a:p>
                  </a:txBody>
                  <a:tcPr marL="74138" marR="74138" marT="37069" marB="37069"/>
                </a:tc>
                <a:tc hMerge="1" vMerge="1">
                  <a:txBody>
                    <a:bodyPr/>
                    <a:lstStyle/>
                    <a:p>
                      <a:endParaRPr lang="ru-RU" sz="1500"/>
                    </a:p>
                  </a:txBody>
                  <a:tcPr marL="74138" marR="74138" marT="37069" marB="37069"/>
                </a:tc>
              </a:tr>
              <a:tr h="4725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 lang="ru-RU" sz="1500" dirty="0"/>
                    </a:p>
                  </a:txBody>
                  <a:tcPr marL="74138" marR="74138" marT="37069" marB="3706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 vMerge="1">
                  <a:txBody>
                    <a:bodyPr/>
                    <a:lstStyle/>
                    <a:p>
                      <a:endParaRPr lang="ru-RU" sz="1500" dirty="0"/>
                    </a:p>
                  </a:txBody>
                  <a:tcPr marL="74138" marR="74138" marT="37069" marB="37069"/>
                </a:tc>
                <a:tc hMerge="1" vMerge="1">
                  <a:txBody>
                    <a:bodyPr/>
                    <a:lstStyle/>
                    <a:p>
                      <a:endParaRPr lang="ru-RU" sz="1500" dirty="0"/>
                    </a:p>
                  </a:txBody>
                  <a:tcPr marL="74138" marR="74138" marT="37069" marB="37069"/>
                </a:tc>
                <a:tc hMerge="1" vMerge="1">
                  <a:txBody>
                    <a:bodyPr/>
                    <a:lstStyle/>
                    <a:p>
                      <a:endParaRPr lang="ru-RU" sz="1500" dirty="0"/>
                    </a:p>
                  </a:txBody>
                  <a:tcPr marL="74138" marR="74138" marT="37069" marB="37069"/>
                </a:tc>
              </a:tr>
              <a:tr h="4725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Ь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 lang="ru-RU" sz="1500" dirty="0"/>
                    </a:p>
                  </a:txBody>
                  <a:tcPr marL="74138" marR="74138" marT="37069" marB="3706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</a:tcPr>
                </a:tc>
                <a:tc hMerge="1" vMerge="1">
                  <a:txBody>
                    <a:bodyPr/>
                    <a:lstStyle/>
                    <a:p>
                      <a:endParaRPr lang="ru-RU" sz="1500" dirty="0"/>
                    </a:p>
                  </a:txBody>
                  <a:tcPr marL="74138" marR="74138" marT="37069" marB="37069"/>
                </a:tc>
                <a:tc hMerge="1" vMerge="1">
                  <a:txBody>
                    <a:bodyPr/>
                    <a:lstStyle/>
                    <a:p>
                      <a:endParaRPr lang="ru-RU" sz="1500" dirty="0"/>
                    </a:p>
                  </a:txBody>
                  <a:tcPr marL="74138" marR="74138" marT="37069" marB="37069"/>
                </a:tc>
                <a:tc hMerge="1" vMerge="1">
                  <a:txBody>
                    <a:bodyPr/>
                    <a:lstStyle/>
                    <a:p>
                      <a:endParaRPr lang="ru-RU" sz="1500" dirty="0"/>
                    </a:p>
                  </a:txBody>
                  <a:tcPr marL="74138" marR="74138" marT="37069" marB="37069"/>
                </a:tc>
              </a:tr>
            </a:tbl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3886200" cy="1143000"/>
          </a:xfrm>
        </p:spPr>
        <p:txBody>
          <a:bodyPr/>
          <a:lstStyle/>
          <a:p>
            <a:r>
              <a:rPr lang="ru-RU" b="1" u="sng" dirty="0">
                <a:solidFill>
                  <a:schemeClr val="bg1"/>
                </a:solidFill>
                <a:latin typeface="Arial" charset="0"/>
              </a:rPr>
              <a:t>Кукушка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867400" y="533400"/>
            <a:ext cx="3276600" cy="5486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800" b="1" dirty="0">
                <a:solidFill>
                  <a:schemeClr val="bg1"/>
                </a:solidFill>
              </a:rPr>
              <a:t>Ну, а эту песню вы все, конечно, знаете. С прилетом кукушки начинается настоящее тепло. Даже если случайно завернет холодок, мороза уже не видать. Кукушка его откукует. </a:t>
            </a: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0" y="3529013"/>
            <a:ext cx="3200400" cy="3713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90000"/>
              </a:lnSpc>
              <a:spcBef>
                <a:spcPct val="20000"/>
              </a:spcBef>
            </a:pPr>
            <a:r>
              <a:rPr lang="ru-RU" sz="2800" b="1" dirty="0">
                <a:solidFill>
                  <a:schemeClr val="bg1"/>
                </a:solidFill>
              </a:rPr>
              <a:t>Кукушка очень полезная. Она уничтожает вредных мохнатых гусениц, которые другим птицам не по зубам.</a:t>
            </a:r>
          </a:p>
          <a:p>
            <a:pPr algn="l">
              <a:spcBef>
                <a:spcPct val="50000"/>
              </a:spcBef>
            </a:pPr>
            <a:endParaRPr lang="ru-RU" b="1" dirty="0"/>
          </a:p>
        </p:txBody>
      </p:sp>
      <p:pic>
        <p:nvPicPr>
          <p:cNvPr id="9223" name="Picture 7">
            <a:hlinkClick r:id="" action="ppaction://media"/>
          </p:cNvPr>
          <p:cNvPicPr>
            <a:picLocks noRot="1" noChangeAspect="1" noChangeArrowheads="1"/>
          </p:cNvPicPr>
          <p:nvPr>
            <a:wavAudioFile r:embed="rId1" name="kukush-1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382000" y="57912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2599" fill="hold"/>
                                        <p:tgtEl>
                                          <p:spTgt spid="92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3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223"/>
                </p:tgtEl>
              </p:cMediaNode>
            </p:audio>
          </p:childTnLst>
        </p:cTn>
      </p:par>
    </p:tnLst>
    <p:bldLst>
      <p:bldP spid="9218" grpId="0" autoUpdateAnimBg="0"/>
      <p:bldP spid="9219" grpId="0" build="p" autoUpdateAnimBg="0"/>
      <p:bldP spid="9221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571736" y="285723"/>
          <a:ext cx="4786347" cy="6379464"/>
        </p:xfrm>
        <a:graphic>
          <a:graphicData uri="http://schemas.openxmlformats.org/drawingml/2006/table">
            <a:tbl>
              <a:tblPr/>
              <a:tblGrid>
                <a:gridCol w="697788"/>
                <a:gridCol w="1100298"/>
                <a:gridCol w="1009884"/>
                <a:gridCol w="1009884"/>
                <a:gridCol w="968493"/>
              </a:tblGrid>
              <a:tr h="472590">
                <a:tc rowSpan="4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590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У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590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590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У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5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Д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Ш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5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Я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Г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5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943634"/>
                          </a:solidFill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943634"/>
                          </a:solidFill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943634"/>
                          </a:solidFill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943634"/>
                          </a:solidFill>
                          <a:latin typeface="Calibri"/>
                          <a:ea typeface="Calibri"/>
                          <a:cs typeface="Times New Roman"/>
                        </a:rPr>
                        <a:t>Ц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943634"/>
                          </a:solidFill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5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725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Ь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725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З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gridSpan="4">
                  <a:txBody>
                    <a:bodyPr/>
                    <a:lstStyle/>
                    <a:p>
                      <a:endParaRPr lang="ru-RU" sz="2800" b="1" dirty="0"/>
                    </a:p>
                  </a:txBody>
                  <a:tcPr marL="74138" marR="74138" marT="37069" marB="3706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lang="ru-RU" sz="1500" dirty="0"/>
                    </a:p>
                  </a:txBody>
                  <a:tcPr marL="74138" marR="74138" marT="37069" marB="3706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lang="ru-RU" sz="2400" dirty="0"/>
                    </a:p>
                  </a:txBody>
                  <a:tcPr marL="74138" marR="74138" marT="37069" marB="37069">
                    <a:lnL w="12700" cmpd="sng">
                      <a:noFill/>
                      <a:prstDash val="solid"/>
                    </a:lnL>
                    <a:lnT>
                      <a:noFill/>
                    </a:lnT>
                    <a:lnB w="12700" cmpd="sng">
                      <a:noFill/>
                      <a:prstDash val="solid"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lang="ru-RU" sz="1500"/>
                    </a:p>
                  </a:txBody>
                  <a:tcPr marL="74138" marR="74138" marT="37069" marB="37069">
                    <a:lnT>
                      <a:noFill/>
                    </a:lnT>
                  </a:tcPr>
                </a:tc>
              </a:tr>
              <a:tr h="4725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 lang="ru-RU" sz="1500" dirty="0"/>
                    </a:p>
                  </a:txBody>
                  <a:tcPr marL="74138" marR="74138" marT="37069" marB="3706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 vMerge="1">
                  <a:txBody>
                    <a:bodyPr/>
                    <a:lstStyle/>
                    <a:p>
                      <a:endParaRPr lang="ru-RU" sz="1500" dirty="0"/>
                    </a:p>
                  </a:txBody>
                  <a:tcPr marL="74138" marR="74138" marT="37069" marB="37069"/>
                </a:tc>
                <a:tc hMerge="1" vMerge="1">
                  <a:txBody>
                    <a:bodyPr/>
                    <a:lstStyle/>
                    <a:p>
                      <a:endParaRPr lang="ru-RU" sz="1500" dirty="0"/>
                    </a:p>
                  </a:txBody>
                  <a:tcPr marL="74138" marR="74138" marT="37069" marB="37069"/>
                </a:tc>
                <a:tc hMerge="1" vMerge="1">
                  <a:txBody>
                    <a:bodyPr/>
                    <a:lstStyle/>
                    <a:p>
                      <a:endParaRPr lang="ru-RU" sz="1500"/>
                    </a:p>
                  </a:txBody>
                  <a:tcPr marL="74138" marR="74138" marT="37069" marB="37069"/>
                </a:tc>
              </a:tr>
              <a:tr h="4725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 lang="ru-RU" sz="1500" dirty="0"/>
                    </a:p>
                  </a:txBody>
                  <a:tcPr marL="74138" marR="74138" marT="37069" marB="3706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 vMerge="1">
                  <a:txBody>
                    <a:bodyPr/>
                    <a:lstStyle/>
                    <a:p>
                      <a:endParaRPr lang="ru-RU" sz="1500" dirty="0"/>
                    </a:p>
                  </a:txBody>
                  <a:tcPr marL="74138" marR="74138" marT="37069" marB="37069"/>
                </a:tc>
                <a:tc hMerge="1" vMerge="1">
                  <a:txBody>
                    <a:bodyPr/>
                    <a:lstStyle/>
                    <a:p>
                      <a:endParaRPr lang="ru-RU" sz="1500" dirty="0"/>
                    </a:p>
                  </a:txBody>
                  <a:tcPr marL="74138" marR="74138" marT="37069" marB="37069"/>
                </a:tc>
                <a:tc hMerge="1" vMerge="1">
                  <a:txBody>
                    <a:bodyPr/>
                    <a:lstStyle/>
                    <a:p>
                      <a:endParaRPr lang="ru-RU" sz="1500" dirty="0"/>
                    </a:p>
                  </a:txBody>
                  <a:tcPr marL="74138" marR="74138" marT="37069" marB="37069"/>
                </a:tc>
              </a:tr>
              <a:tr h="4725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Calibri"/>
                          <a:ea typeface="Calibri"/>
                          <a:cs typeface="Times New Roman"/>
                        </a:rPr>
                        <a:t>Ь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 lang="ru-RU" sz="1500" dirty="0"/>
                    </a:p>
                  </a:txBody>
                  <a:tcPr marL="74138" marR="74138" marT="37069" marB="3706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</a:tcPr>
                </a:tc>
                <a:tc hMerge="1" vMerge="1">
                  <a:txBody>
                    <a:bodyPr/>
                    <a:lstStyle/>
                    <a:p>
                      <a:endParaRPr lang="ru-RU" sz="1500" dirty="0"/>
                    </a:p>
                  </a:txBody>
                  <a:tcPr marL="74138" marR="74138" marT="37069" marB="37069"/>
                </a:tc>
                <a:tc hMerge="1" vMerge="1">
                  <a:txBody>
                    <a:bodyPr/>
                    <a:lstStyle/>
                    <a:p>
                      <a:endParaRPr lang="ru-RU" sz="1500" dirty="0"/>
                    </a:p>
                  </a:txBody>
                  <a:tcPr marL="74138" marR="74138" marT="37069" marB="37069"/>
                </a:tc>
                <a:tc hMerge="1" vMerge="1">
                  <a:txBody>
                    <a:bodyPr/>
                    <a:lstStyle/>
                    <a:p>
                      <a:endParaRPr lang="ru-RU" sz="1500" dirty="0"/>
                    </a:p>
                  </a:txBody>
                  <a:tcPr marL="74138" marR="74138" marT="37069" marB="37069"/>
                </a:tc>
              </a:tr>
            </a:tbl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04664"/>
            <a:ext cx="452207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00B050"/>
                </a:solidFill>
                <a:latin typeface="Times New Roman"/>
                <a:ea typeface="Calibri"/>
              </a:rPr>
              <a:t>Новый материал</a:t>
            </a:r>
            <a:endParaRPr lang="ru-RU" sz="4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2204864"/>
            <a:ext cx="7158306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i="1" dirty="0" smtClean="0">
                <a:solidFill>
                  <a:srgbClr val="FF0000"/>
                </a:solidFill>
                <a:latin typeface="Times New Roman"/>
                <a:ea typeface="Calibri"/>
              </a:rPr>
              <a:t>Орнитология</a:t>
            </a:r>
            <a:r>
              <a:rPr lang="ru-RU" sz="4800" b="1" i="1" dirty="0">
                <a:solidFill>
                  <a:srgbClr val="FF0000"/>
                </a:solidFill>
                <a:latin typeface="Times New Roman"/>
                <a:ea typeface="Calibri"/>
              </a:rPr>
              <a:t>, </a:t>
            </a:r>
            <a:endParaRPr lang="ru-RU" sz="4800" b="1" i="1" dirty="0" smtClean="0">
              <a:solidFill>
                <a:srgbClr val="FF0000"/>
              </a:solidFill>
              <a:latin typeface="Times New Roman"/>
              <a:ea typeface="Calibri"/>
            </a:endParaRPr>
          </a:p>
          <a:p>
            <a:r>
              <a:rPr lang="ru-RU" sz="4800" b="1" i="1" dirty="0">
                <a:solidFill>
                  <a:srgbClr val="FF0000"/>
                </a:solidFill>
                <a:latin typeface="Times New Roman"/>
                <a:ea typeface="Calibri"/>
              </a:rPr>
              <a:t> </a:t>
            </a:r>
            <a:r>
              <a:rPr lang="ru-RU" sz="4800" b="1" i="1" dirty="0" smtClean="0">
                <a:solidFill>
                  <a:srgbClr val="FF0000"/>
                </a:solidFill>
                <a:latin typeface="Times New Roman"/>
                <a:ea typeface="Calibri"/>
              </a:rPr>
              <a:t>                         орнитолог</a:t>
            </a:r>
            <a:r>
              <a:rPr lang="ru-RU" b="1" i="1" dirty="0">
                <a:solidFill>
                  <a:srgbClr val="FF0000"/>
                </a:solidFill>
                <a:latin typeface="Times New Roman"/>
                <a:ea typeface="Calibri"/>
              </a:rPr>
              <a:t>.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023758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Дима\Рабочий стол\Nature_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143040" y="0"/>
            <a:ext cx="1028704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836712"/>
            <a:ext cx="366959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00B050"/>
                </a:solidFill>
              </a:rPr>
              <a:t>Работа в группах. 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8871733"/>
              </p:ext>
            </p:extLst>
          </p:nvPr>
        </p:nvGraphicFramePr>
        <p:xfrm>
          <a:off x="1403649" y="1556792"/>
          <a:ext cx="6283344" cy="3672408"/>
        </p:xfrm>
        <a:graphic>
          <a:graphicData uri="http://schemas.openxmlformats.org/drawingml/2006/table">
            <a:tbl>
              <a:tblPr firstRow="1" firstCol="1" bandRow="1"/>
              <a:tblGrid>
                <a:gridCol w="1570344"/>
                <a:gridCol w="1571000"/>
                <a:gridCol w="1571000"/>
                <a:gridCol w="1571000"/>
              </a:tblGrid>
              <a:tr h="6877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1809750" algn="l"/>
                        </a:tabLst>
                      </a:pPr>
                      <a:r>
                        <a:rPr lang="ru-RU" sz="1400" b="1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 группа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1809750" algn="l"/>
                        </a:tabLst>
                      </a:pPr>
                      <a:r>
                        <a:rPr lang="ru-RU" sz="1400" b="1" i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 группа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1809750" algn="l"/>
                        </a:tabLst>
                      </a:pPr>
                      <a:r>
                        <a:rPr lang="ru-RU" sz="1400" b="1" i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 группа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1809750" algn="l"/>
                        </a:tabLst>
                      </a:pPr>
                      <a:r>
                        <a:rPr lang="ru-RU" sz="1400" b="1" i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 группа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46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1809750" algn="l"/>
                        </a:tabLst>
                      </a:pPr>
                      <a:r>
                        <a:rPr lang="ru-RU" sz="1400" b="1" i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 какой группе животных относятся ?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1809750" algn="l"/>
                        </a:tabLst>
                      </a:pPr>
                      <a:r>
                        <a:rPr lang="ru-RU" sz="1400" b="1" i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Назовите отличительные признаки птиц?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1809750" algn="l"/>
                        </a:tabLst>
                      </a:pPr>
                      <a:r>
                        <a:rPr lang="ru-RU" sz="1400" b="1" i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 какой группе относится бабочка?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1809750" algn="l"/>
                        </a:tabLst>
                      </a:pPr>
                      <a:r>
                        <a:rPr lang="ru-RU" sz="1400" b="1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 какой группе отнесете?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27" name="Picture 17" descr="Описание: филин_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424" y="2996952"/>
            <a:ext cx="1047750" cy="1381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Рисунок 5" descr="Описание: https://mtdata.ru/u1/photo3307/20835030233-0/original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1974" y="3202941"/>
            <a:ext cx="1254583" cy="974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Рисунок 6" descr="Описание: https://c.pxhere.com/photos/b7/22/haan_chicken_animal_animals-880316.jpg!d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23" r="13380"/>
          <a:stretch>
            <a:fillRect/>
          </a:stretch>
        </p:blipFill>
        <p:spPr bwMode="auto">
          <a:xfrm>
            <a:off x="6372200" y="2996952"/>
            <a:ext cx="962025" cy="1038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328302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900igr.net/datas/chtenie/Slova-sutki-1.files/0006-006-Delajut-zarjadku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772816"/>
            <a:ext cx="4925268" cy="38019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6000699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764704"/>
            <a:ext cx="638892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Aft>
                <a:spcPts val="0"/>
              </a:spcAft>
            </a:pPr>
            <a:r>
              <a:rPr lang="ru-RU" sz="4800" b="1" dirty="0">
                <a:solidFill>
                  <a:srgbClr val="00B050"/>
                </a:solidFill>
                <a:latin typeface="Times New Roman"/>
                <a:ea typeface="Calibri"/>
                <a:cs typeface="Times New Roman"/>
              </a:rPr>
              <a:t>Практическая работа.</a:t>
            </a:r>
            <a:endParaRPr lang="ru-RU" sz="48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3" name="Рисунок 2" descr="http://wallpaperstock.ru/tmp/%D0%BF/28052_4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231" r="-1" b="6699"/>
          <a:stretch/>
        </p:blipFill>
        <p:spPr bwMode="auto">
          <a:xfrm>
            <a:off x="1940214" y="2204864"/>
            <a:ext cx="4381500" cy="297307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16000699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27784" y="3068960"/>
            <a:ext cx="4047903" cy="23083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Aft>
                <a:spcPts val="0"/>
              </a:spcAft>
            </a:pPr>
            <a:r>
              <a:rPr lang="ru-RU" sz="4800" b="1" dirty="0" smtClean="0">
                <a:solidFill>
                  <a:srgbClr val="76923C"/>
                </a:solidFill>
                <a:latin typeface="Times New Roman"/>
                <a:ea typeface="Calibri"/>
                <a:cs typeface="Times New Roman"/>
              </a:rPr>
              <a:t> Закрепление </a:t>
            </a:r>
          </a:p>
          <a:p>
            <a:pPr lvl="0">
              <a:spcAft>
                <a:spcPts val="0"/>
              </a:spcAft>
            </a:pPr>
            <a:r>
              <a:rPr lang="ru-RU" sz="4800" b="1" dirty="0" smtClean="0">
                <a:solidFill>
                  <a:srgbClr val="76923C"/>
                </a:solidFill>
                <a:latin typeface="Times New Roman"/>
                <a:ea typeface="Calibri"/>
                <a:cs typeface="Times New Roman"/>
              </a:rPr>
              <a:t>       нового </a:t>
            </a:r>
          </a:p>
          <a:p>
            <a:pPr lvl="0">
              <a:spcAft>
                <a:spcPts val="0"/>
              </a:spcAft>
            </a:pPr>
            <a:r>
              <a:rPr lang="ru-RU" sz="4800" b="1" dirty="0" smtClean="0">
                <a:solidFill>
                  <a:srgbClr val="76923C"/>
                </a:solidFill>
                <a:latin typeface="Times New Roman"/>
                <a:ea typeface="Calibri"/>
                <a:cs typeface="Times New Roman"/>
              </a:rPr>
              <a:t>   материала</a:t>
            </a:r>
            <a:r>
              <a:rPr lang="ru-RU" sz="4800" b="1" dirty="0">
                <a:solidFill>
                  <a:srgbClr val="76923C"/>
                </a:solidFill>
                <a:latin typeface="Times New Roman"/>
                <a:ea typeface="Calibri"/>
                <a:cs typeface="Times New Roman"/>
              </a:rPr>
              <a:t>.</a:t>
            </a:r>
            <a:endParaRPr lang="ru-RU" sz="48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16000699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3851275" y="0"/>
            <a:ext cx="5292725" cy="908050"/>
          </a:xfrm>
        </p:spPr>
        <p:txBody>
          <a:bodyPr/>
          <a:lstStyle/>
          <a:p>
            <a:r>
              <a:rPr lang="ru-RU"/>
              <a:t>Кто лишний?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32250" y="765175"/>
            <a:ext cx="2627313" cy="2808288"/>
          </a:xfrm>
        </p:spPr>
        <p:txBody>
          <a:bodyPr/>
          <a:lstStyle/>
          <a:p>
            <a:r>
              <a:rPr lang="ru-RU" b="1">
                <a:solidFill>
                  <a:srgbClr val="235324"/>
                </a:solidFill>
              </a:rPr>
              <a:t>2 ноги</a:t>
            </a:r>
          </a:p>
          <a:p>
            <a:r>
              <a:rPr lang="ru-RU" b="1">
                <a:solidFill>
                  <a:srgbClr val="235324"/>
                </a:solidFill>
              </a:rPr>
              <a:t>2 крыла </a:t>
            </a:r>
          </a:p>
          <a:p>
            <a:r>
              <a:rPr lang="ru-RU" b="1">
                <a:solidFill>
                  <a:srgbClr val="235324"/>
                </a:solidFill>
              </a:rPr>
              <a:t>перья</a:t>
            </a:r>
          </a:p>
          <a:p>
            <a:r>
              <a:rPr lang="ru-RU" b="1">
                <a:solidFill>
                  <a:srgbClr val="235324"/>
                </a:solidFill>
              </a:rPr>
              <a:t>отклады-</a:t>
            </a:r>
          </a:p>
          <a:p>
            <a:r>
              <a:rPr lang="ru-RU" b="1">
                <a:solidFill>
                  <a:srgbClr val="235324"/>
                </a:solidFill>
              </a:rPr>
              <a:t>вают яйца</a:t>
            </a:r>
          </a:p>
          <a:p>
            <a:pPr>
              <a:buFontTx/>
              <a:buNone/>
            </a:pPr>
            <a:endParaRPr lang="ru-RU"/>
          </a:p>
        </p:txBody>
      </p:sp>
      <p:sp>
        <p:nvSpPr>
          <p:cNvPr id="25610" name="Rectangle 10"/>
          <p:cNvSpPr>
            <a:spLocks noChangeArrowheads="1"/>
          </p:cNvSpPr>
          <p:nvPr/>
        </p:nvSpPr>
        <p:spPr bwMode="auto">
          <a:xfrm>
            <a:off x="3995738" y="0"/>
            <a:ext cx="2881312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4400">
                <a:solidFill>
                  <a:srgbClr val="235324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Птицы</a:t>
            </a:r>
          </a:p>
        </p:txBody>
      </p:sp>
      <p:pic>
        <p:nvPicPr>
          <p:cNvPr id="25613" name="Picture 13" descr="орел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488" y="80963"/>
            <a:ext cx="3976687" cy="3976687"/>
          </a:xfrm>
          <a:prstGeom prst="rect">
            <a:avLst/>
          </a:prstGeom>
          <a:noFill/>
          <a:ln w="76200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25614" name="Picture 14" descr="гус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138" y="3884613"/>
            <a:ext cx="2039937" cy="2879725"/>
          </a:xfrm>
          <a:prstGeom prst="rect">
            <a:avLst/>
          </a:prstGeom>
          <a:noFill/>
          <a:ln w="76200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25617" name="Picture 17" descr="филин_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40513" y="765175"/>
            <a:ext cx="2432050" cy="3238500"/>
          </a:xfrm>
          <a:prstGeom prst="rect">
            <a:avLst/>
          </a:prstGeom>
          <a:noFill/>
          <a:ln w="76200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25618" name="Picture 18" descr="енот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140200" y="765175"/>
            <a:ext cx="2428875" cy="3238500"/>
          </a:xfrm>
          <a:prstGeom prst="rect">
            <a:avLst/>
          </a:prstGeom>
          <a:noFill/>
          <a:ln w="76200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25616" name="Picture 16" descr="лебедь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48375" y="3754438"/>
            <a:ext cx="3022600" cy="3022600"/>
          </a:xfrm>
          <a:prstGeom prst="rect">
            <a:avLst/>
          </a:prstGeom>
          <a:noFill/>
          <a:ln w="76200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25615" name="Picture 15" descr="голубь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39950" y="3900488"/>
            <a:ext cx="3836988" cy="2878137"/>
          </a:xfrm>
          <a:prstGeom prst="rect">
            <a:avLst/>
          </a:prstGeom>
          <a:noFill/>
          <a:ln w="76200">
            <a:solidFill>
              <a:schemeClr val="bg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56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56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56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56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56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56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56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56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56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56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0"/>
                            </p:stCondLst>
                            <p:childTnLst>
                              <p:par>
                                <p:cTn id="3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56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256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2000"/>
                                        <p:tgtEl>
                                          <p:spTgt spid="256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2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25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  <p:bldP spid="25603" grpId="0" build="p"/>
      <p:bldP spid="2561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1340768"/>
            <a:ext cx="4540089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Aft>
                <a:spcPts val="0"/>
              </a:spcAft>
            </a:pPr>
            <a:r>
              <a:rPr lang="ru-RU" sz="6600" b="1" dirty="0">
                <a:solidFill>
                  <a:srgbClr val="00B050"/>
                </a:solidFill>
                <a:latin typeface="Times New Roman"/>
                <a:ea typeface="Calibri"/>
                <a:cs typeface="Times New Roman"/>
              </a:rPr>
              <a:t>Итог урока</a:t>
            </a:r>
            <a:r>
              <a:rPr lang="ru-RU" b="1" dirty="0">
                <a:solidFill>
                  <a:srgbClr val="00B050"/>
                </a:solidFill>
                <a:latin typeface="Times New Roman"/>
                <a:ea typeface="Calibri"/>
                <a:cs typeface="Times New Roman"/>
              </a:rPr>
              <a:t>.</a:t>
            </a:r>
            <a:endParaRPr lang="ru-RU" sz="12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43608" y="2828836"/>
            <a:ext cx="705678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tabLst>
                <a:tab pos="4076700" algn="l"/>
              </a:tabLst>
            </a:pPr>
            <a:r>
              <a:rPr lang="ru-RU" i="1" dirty="0" smtClean="0">
                <a:latin typeface="Times New Roman"/>
                <a:ea typeface="Calibri"/>
                <a:cs typeface="Times New Roman"/>
              </a:rPr>
              <a:t>-</a:t>
            </a:r>
            <a:r>
              <a:rPr lang="ru-RU" sz="3200" i="1" dirty="0" smtClean="0">
                <a:latin typeface="Times New Roman"/>
                <a:ea typeface="Calibri"/>
                <a:cs typeface="Times New Roman"/>
              </a:rPr>
              <a:t>Удалась </a:t>
            </a:r>
            <a:r>
              <a:rPr lang="ru-RU" sz="3200" i="1" dirty="0">
                <a:latin typeface="Times New Roman"/>
                <a:ea typeface="Calibri"/>
                <a:cs typeface="Times New Roman"/>
              </a:rPr>
              <a:t>работа на уроке</a:t>
            </a:r>
            <a:r>
              <a:rPr lang="ru-RU" sz="3200" i="1" dirty="0" smtClean="0">
                <a:latin typeface="Times New Roman"/>
                <a:ea typeface="Calibri"/>
                <a:cs typeface="Times New Roman"/>
              </a:rPr>
              <a:t>?</a:t>
            </a:r>
          </a:p>
          <a:p>
            <a:pPr>
              <a:spcAft>
                <a:spcPts val="0"/>
              </a:spcAft>
              <a:tabLst>
                <a:tab pos="4076700" algn="l"/>
              </a:tabLst>
            </a:pPr>
            <a:endParaRPr lang="ru-RU" sz="3200" dirty="0">
              <a:latin typeface="Calibri"/>
              <a:ea typeface="Calibri"/>
              <a:cs typeface="Times New Roman"/>
            </a:endParaRPr>
          </a:p>
          <a:p>
            <a:pPr>
              <a:spcAft>
                <a:spcPts val="0"/>
              </a:spcAft>
              <a:tabLst>
                <a:tab pos="4076700" algn="l"/>
              </a:tabLst>
            </a:pPr>
            <a:r>
              <a:rPr lang="ru-RU" sz="3200" i="1" dirty="0">
                <a:latin typeface="Times New Roman"/>
                <a:ea typeface="Calibri"/>
                <a:cs typeface="Times New Roman"/>
              </a:rPr>
              <a:t>-Что было </a:t>
            </a:r>
            <a:r>
              <a:rPr lang="ru-RU" sz="3200" i="1" dirty="0" smtClean="0">
                <a:latin typeface="Times New Roman"/>
                <a:ea typeface="Calibri"/>
                <a:cs typeface="Times New Roman"/>
              </a:rPr>
              <a:t>трудно</a:t>
            </a:r>
            <a:r>
              <a:rPr lang="ru-RU" sz="3200" i="1" dirty="0">
                <a:latin typeface="Times New Roman"/>
                <a:ea typeface="Calibri"/>
                <a:cs typeface="Times New Roman"/>
              </a:rPr>
              <a:t>, что легко</a:t>
            </a:r>
            <a:r>
              <a:rPr lang="ru-RU" sz="3200" i="1" dirty="0" smtClean="0">
                <a:latin typeface="Times New Roman"/>
                <a:ea typeface="Calibri"/>
                <a:cs typeface="Times New Roman"/>
              </a:rPr>
              <a:t>?</a:t>
            </a:r>
          </a:p>
          <a:p>
            <a:pPr>
              <a:spcAft>
                <a:spcPts val="0"/>
              </a:spcAft>
              <a:tabLst>
                <a:tab pos="4076700" algn="l"/>
              </a:tabLst>
            </a:pPr>
            <a:endParaRPr lang="ru-RU" sz="3200" dirty="0">
              <a:latin typeface="Calibri"/>
              <a:ea typeface="Calibri"/>
              <a:cs typeface="Times New Roman"/>
            </a:endParaRPr>
          </a:p>
          <a:p>
            <a:pPr>
              <a:spcAft>
                <a:spcPts val="0"/>
              </a:spcAft>
              <a:tabLst>
                <a:tab pos="4076700" algn="l"/>
              </a:tabLst>
            </a:pPr>
            <a:r>
              <a:rPr lang="ru-RU" sz="3200" i="1" dirty="0">
                <a:latin typeface="Times New Roman"/>
                <a:ea typeface="Calibri"/>
                <a:cs typeface="Times New Roman"/>
              </a:rPr>
              <a:t>-А теперь настало время </a:t>
            </a:r>
            <a:r>
              <a:rPr lang="ru-RU" sz="3200" i="1" dirty="0" smtClean="0">
                <a:latin typeface="Times New Roman"/>
                <a:ea typeface="Calibri"/>
                <a:cs typeface="Times New Roman"/>
              </a:rPr>
              <a:t>про</a:t>
            </a:r>
          </a:p>
          <a:p>
            <a:pPr>
              <a:spcAft>
                <a:spcPts val="0"/>
              </a:spcAft>
              <a:tabLst>
                <a:tab pos="4076700" algn="l"/>
              </a:tabLst>
            </a:pPr>
            <a:r>
              <a:rPr lang="ru-RU" sz="3200" i="1" dirty="0" smtClean="0">
                <a:latin typeface="Times New Roman"/>
                <a:ea typeface="Calibri"/>
                <a:cs typeface="Times New Roman"/>
              </a:rPr>
              <a:t>верить </a:t>
            </a:r>
            <a:r>
              <a:rPr lang="ru-RU" sz="3200" i="1" dirty="0">
                <a:latin typeface="Times New Roman"/>
                <a:ea typeface="Calibri"/>
                <a:cs typeface="Times New Roman"/>
              </a:rPr>
              <a:t>ваше настроение, с помощью птичек.</a:t>
            </a:r>
            <a:endParaRPr lang="ru-RU" sz="32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89819332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17101" y="2377295"/>
            <a:ext cx="370979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  <a:tabLst>
                <a:tab pos="4076700" algn="l"/>
              </a:tabLst>
            </a:pPr>
            <a:r>
              <a:rPr lang="ru-RU" sz="5400" b="1" dirty="0">
                <a:solidFill>
                  <a:srgbClr val="7030A0"/>
                </a:solidFill>
                <a:latin typeface="Times New Roman"/>
                <a:ea typeface="Calibri"/>
                <a:cs typeface="Times New Roman"/>
              </a:rPr>
              <a:t>Рефлексия.</a:t>
            </a:r>
            <a:endParaRPr lang="ru-RU" sz="54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2050" name="Picture 2" descr="https://c.wallhere.com/photos/3c/47/birds_colorful_sunbirds-118431.jpg!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49351">
            <a:off x="323529" y="357715"/>
            <a:ext cx="3214864" cy="194901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animalreader.ru/wp-content/uploads/2015/02/lastochka-1024x64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65953">
            <a:off x="5458725" y="492079"/>
            <a:ext cx="3337418" cy="208588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cdn2.wallpapersok.com/uploads/picture/467/228/228467/picture-228467.jpg?width=66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1511">
            <a:off x="323527" y="3789040"/>
            <a:ext cx="3167063" cy="19764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foto-zverey.ru/images/ptici_124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8621" y="3340479"/>
            <a:ext cx="2823985" cy="2117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://petshoptop.ru/media/30/99/28/309928d4b100a5d75adff48a9bfc1ddb/5667f3f7b5580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42752">
            <a:off x="5879955" y="3858938"/>
            <a:ext cx="2749289" cy="2061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819332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714348" y="1142984"/>
          <a:ext cx="3429024" cy="5357844"/>
        </p:xfrm>
        <a:graphic>
          <a:graphicData uri="http://schemas.openxmlformats.org/drawingml/2006/table">
            <a:tbl>
              <a:tblPr/>
              <a:tblGrid>
                <a:gridCol w="564682"/>
                <a:gridCol w="723499"/>
                <a:gridCol w="723499"/>
                <a:gridCol w="723499"/>
                <a:gridCol w="693845"/>
              </a:tblGrid>
              <a:tr h="303336">
                <a:tc rowSpan="4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1209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1209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1209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12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12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12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12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212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12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gridSpan="4">
                  <a:txBody>
                    <a:bodyPr/>
                    <a:lstStyle/>
                    <a:p>
                      <a:endParaRPr lang="ru-RU" sz="2400" dirty="0"/>
                    </a:p>
                  </a:txBody>
                  <a:tcPr marL="74138" marR="74138" marT="37069" marB="3706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lang="ru-RU" sz="1500" dirty="0"/>
                    </a:p>
                  </a:txBody>
                  <a:tcPr marL="74138" marR="74138" marT="37069" marB="3706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lang="ru-RU" sz="2400" dirty="0"/>
                    </a:p>
                  </a:txBody>
                  <a:tcPr marL="74138" marR="74138" marT="37069" marB="37069">
                    <a:lnL w="12700" cmpd="sng">
                      <a:noFill/>
                      <a:prstDash val="solid"/>
                    </a:lnL>
                    <a:lnT>
                      <a:noFill/>
                    </a:lnT>
                    <a:lnB w="12700" cmpd="sng">
                      <a:noFill/>
                      <a:prstDash val="solid"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lang="ru-RU" sz="1500"/>
                    </a:p>
                  </a:txBody>
                  <a:tcPr marL="74138" marR="74138" marT="37069" marB="37069">
                    <a:lnT>
                      <a:noFill/>
                    </a:lnT>
                  </a:tcPr>
                </a:tc>
              </a:tr>
              <a:tr h="4212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 lang="ru-RU" sz="1500" dirty="0"/>
                    </a:p>
                  </a:txBody>
                  <a:tcPr marL="74138" marR="74138" marT="37069" marB="3706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 vMerge="1">
                  <a:txBody>
                    <a:bodyPr/>
                    <a:lstStyle/>
                    <a:p>
                      <a:endParaRPr lang="ru-RU" sz="1500" dirty="0"/>
                    </a:p>
                  </a:txBody>
                  <a:tcPr marL="74138" marR="74138" marT="37069" marB="37069"/>
                </a:tc>
                <a:tc hMerge="1" vMerge="1">
                  <a:txBody>
                    <a:bodyPr/>
                    <a:lstStyle/>
                    <a:p>
                      <a:endParaRPr lang="ru-RU" sz="1500" dirty="0"/>
                    </a:p>
                  </a:txBody>
                  <a:tcPr marL="74138" marR="74138" marT="37069" marB="37069"/>
                </a:tc>
                <a:tc hMerge="1" vMerge="1">
                  <a:txBody>
                    <a:bodyPr/>
                    <a:lstStyle/>
                    <a:p>
                      <a:endParaRPr lang="ru-RU" sz="1500"/>
                    </a:p>
                  </a:txBody>
                  <a:tcPr marL="74138" marR="74138" marT="37069" marB="37069"/>
                </a:tc>
              </a:tr>
              <a:tr h="4212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 lang="ru-RU" sz="1500" dirty="0"/>
                    </a:p>
                  </a:txBody>
                  <a:tcPr marL="74138" marR="74138" marT="37069" marB="3706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 vMerge="1">
                  <a:txBody>
                    <a:bodyPr/>
                    <a:lstStyle/>
                    <a:p>
                      <a:endParaRPr lang="ru-RU" sz="1500" dirty="0"/>
                    </a:p>
                  </a:txBody>
                  <a:tcPr marL="74138" marR="74138" marT="37069" marB="37069"/>
                </a:tc>
                <a:tc hMerge="1" vMerge="1">
                  <a:txBody>
                    <a:bodyPr/>
                    <a:lstStyle/>
                    <a:p>
                      <a:endParaRPr lang="ru-RU" sz="1500" dirty="0"/>
                    </a:p>
                  </a:txBody>
                  <a:tcPr marL="74138" marR="74138" marT="37069" marB="37069"/>
                </a:tc>
                <a:tc hMerge="1" vMerge="1">
                  <a:txBody>
                    <a:bodyPr/>
                    <a:lstStyle/>
                    <a:p>
                      <a:endParaRPr lang="ru-RU" sz="1500" dirty="0"/>
                    </a:p>
                  </a:txBody>
                  <a:tcPr marL="74138" marR="74138" marT="37069" marB="37069"/>
                </a:tc>
              </a:tr>
              <a:tr h="4212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 lang="ru-RU" sz="1500" dirty="0"/>
                    </a:p>
                  </a:txBody>
                  <a:tcPr marL="74138" marR="74138" marT="37069" marB="3706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</a:tcPr>
                </a:tc>
                <a:tc hMerge="1" vMerge="1">
                  <a:txBody>
                    <a:bodyPr/>
                    <a:lstStyle/>
                    <a:p>
                      <a:endParaRPr lang="ru-RU" sz="1500" dirty="0"/>
                    </a:p>
                  </a:txBody>
                  <a:tcPr marL="74138" marR="74138" marT="37069" marB="37069"/>
                </a:tc>
                <a:tc hMerge="1" vMerge="1">
                  <a:txBody>
                    <a:bodyPr/>
                    <a:lstStyle/>
                    <a:p>
                      <a:endParaRPr lang="ru-RU" sz="1500" dirty="0"/>
                    </a:p>
                  </a:txBody>
                  <a:tcPr marL="74138" marR="74138" marT="37069" marB="37069"/>
                </a:tc>
                <a:tc hMerge="1" vMerge="1">
                  <a:txBody>
                    <a:bodyPr/>
                    <a:lstStyle/>
                    <a:p>
                      <a:endParaRPr lang="ru-RU" sz="1500" dirty="0"/>
                    </a:p>
                  </a:txBody>
                  <a:tcPr marL="74138" marR="74138" marT="37069" marB="37069"/>
                </a:tc>
              </a:tr>
            </a:tbl>
          </a:graphicData>
        </a:graphic>
      </p:graphicFrame>
      <p:sp>
        <p:nvSpPr>
          <p:cNvPr id="9" name="Заголовок 8"/>
          <p:cNvSpPr>
            <a:spLocks noGrp="1"/>
          </p:cNvSpPr>
          <p:nvPr>
            <p:ph type="title" idx="4294967295"/>
          </p:nvPr>
        </p:nvSpPr>
        <p:spPr>
          <a:xfrm>
            <a:off x="285750" y="285750"/>
            <a:ext cx="8858250" cy="500063"/>
          </a:xfrm>
        </p:spPr>
        <p:txBody>
          <a:bodyPr>
            <a:noAutofit/>
          </a:bodyPr>
          <a:lstStyle/>
          <a:p>
            <a:pPr algn="ctr"/>
            <a:r>
              <a:rPr lang="ru-RU" sz="3200" b="1" i="1" cap="none" dirty="0" smtClean="0">
                <a:solidFill>
                  <a:schemeClr val="accent2">
                    <a:lumMod val="75000"/>
                  </a:schemeClr>
                </a:solidFill>
              </a:rPr>
              <a:t>Ловкий, смелый, он бегает по стволу мигом.</a:t>
            </a:r>
            <a:endParaRPr lang="ru-RU" sz="3200" i="1" cap="none" dirty="0"/>
          </a:p>
        </p:txBody>
      </p:sp>
      <p:pic>
        <p:nvPicPr>
          <p:cNvPr id="12" name="Picture 44" descr="C:\Documents and Settings\gman.RCFIO\Рабочий стол\уроки по интернет\Мы получили письмо\поползень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786314" y="1714488"/>
            <a:ext cx="4003675" cy="3967163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480"/>
                            </p:stCondLst>
                            <p:childTnLst>
                              <p:par>
                                <p:cTn id="11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857359" y="571480"/>
          <a:ext cx="5715035" cy="6000792"/>
        </p:xfrm>
        <a:graphic>
          <a:graphicData uri="http://schemas.openxmlformats.org/drawingml/2006/table">
            <a:tbl>
              <a:tblPr/>
              <a:tblGrid>
                <a:gridCol w="941136"/>
                <a:gridCol w="1205830"/>
                <a:gridCol w="1205830"/>
                <a:gridCol w="1205830"/>
                <a:gridCol w="1156409"/>
              </a:tblGrid>
              <a:tr h="419472">
                <a:tc rowSpan="4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4396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4396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4396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43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43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43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943634"/>
                          </a:solidFill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43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743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4653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Calibri"/>
                          <a:ea typeface="Calibri"/>
                          <a:cs typeface="Times New Roman"/>
                        </a:rPr>
                        <a:t>З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gridSpan="4">
                  <a:txBody>
                    <a:bodyPr/>
                    <a:lstStyle/>
                    <a:p>
                      <a:endParaRPr lang="ru-RU" sz="2400" dirty="0"/>
                    </a:p>
                  </a:txBody>
                  <a:tcPr marL="74138" marR="74138" marT="37069" marB="3706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lang="ru-RU" sz="1500" dirty="0"/>
                    </a:p>
                  </a:txBody>
                  <a:tcPr marL="74138" marR="74138" marT="37069" marB="37069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lang="ru-RU" sz="2400" dirty="0"/>
                    </a:p>
                  </a:txBody>
                  <a:tcPr marL="74138" marR="74138" marT="37069" marB="37069">
                    <a:lnL w="12700" cmpd="sng">
                      <a:noFill/>
                      <a:prstDash val="solid"/>
                    </a:lnL>
                    <a:lnT>
                      <a:noFill/>
                    </a:lnT>
                    <a:lnB w="12700" cmpd="sng">
                      <a:noFill/>
                      <a:prstDash val="solid"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lang="ru-RU" sz="1500"/>
                    </a:p>
                  </a:txBody>
                  <a:tcPr marL="74138" marR="74138" marT="37069" marB="37069">
                    <a:lnT>
                      <a:noFill/>
                    </a:lnT>
                  </a:tcPr>
                </a:tc>
              </a:tr>
              <a:tr h="44653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 lang="ru-RU" sz="1500" dirty="0"/>
                    </a:p>
                  </a:txBody>
                  <a:tcPr marL="74138" marR="74138" marT="37069" marB="3706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 vMerge="1">
                  <a:txBody>
                    <a:bodyPr/>
                    <a:lstStyle/>
                    <a:p>
                      <a:endParaRPr lang="ru-RU" sz="1500" dirty="0"/>
                    </a:p>
                  </a:txBody>
                  <a:tcPr marL="74138" marR="74138" marT="37069" marB="37069"/>
                </a:tc>
                <a:tc hMerge="1" vMerge="1">
                  <a:txBody>
                    <a:bodyPr/>
                    <a:lstStyle/>
                    <a:p>
                      <a:endParaRPr lang="ru-RU" sz="1500" dirty="0"/>
                    </a:p>
                  </a:txBody>
                  <a:tcPr marL="74138" marR="74138" marT="37069" marB="37069"/>
                </a:tc>
                <a:tc hMerge="1" vMerge="1">
                  <a:txBody>
                    <a:bodyPr/>
                    <a:lstStyle/>
                    <a:p>
                      <a:endParaRPr lang="ru-RU" sz="1500"/>
                    </a:p>
                  </a:txBody>
                  <a:tcPr marL="74138" marR="74138" marT="37069" marB="37069"/>
                </a:tc>
              </a:tr>
              <a:tr h="44653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 lang="ru-RU" sz="1500" dirty="0"/>
                    </a:p>
                  </a:txBody>
                  <a:tcPr marL="74138" marR="74138" marT="37069" marB="3706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 vMerge="1">
                  <a:txBody>
                    <a:bodyPr/>
                    <a:lstStyle/>
                    <a:p>
                      <a:endParaRPr lang="ru-RU" sz="1500" dirty="0"/>
                    </a:p>
                  </a:txBody>
                  <a:tcPr marL="74138" marR="74138" marT="37069" marB="37069"/>
                </a:tc>
                <a:tc hMerge="1" vMerge="1">
                  <a:txBody>
                    <a:bodyPr/>
                    <a:lstStyle/>
                    <a:p>
                      <a:endParaRPr lang="ru-RU" sz="1500" dirty="0"/>
                    </a:p>
                  </a:txBody>
                  <a:tcPr marL="74138" marR="74138" marT="37069" marB="37069"/>
                </a:tc>
                <a:tc hMerge="1" vMerge="1">
                  <a:txBody>
                    <a:bodyPr/>
                    <a:lstStyle/>
                    <a:p>
                      <a:endParaRPr lang="ru-RU" sz="1500" dirty="0"/>
                    </a:p>
                  </a:txBody>
                  <a:tcPr marL="74138" marR="74138" marT="37069" marB="37069"/>
                </a:tc>
              </a:tr>
              <a:tr h="44653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Calibri"/>
                          <a:ea typeface="Calibri"/>
                          <a:cs typeface="Times New Roman"/>
                        </a:rPr>
                        <a:t>Ь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604" marR="556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 vMerge="1">
                  <a:txBody>
                    <a:bodyPr/>
                    <a:lstStyle/>
                    <a:p>
                      <a:endParaRPr lang="ru-RU" sz="1500" dirty="0"/>
                    </a:p>
                  </a:txBody>
                  <a:tcPr marL="74138" marR="74138" marT="37069" marB="3706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</a:tcPr>
                </a:tc>
                <a:tc hMerge="1" vMerge="1">
                  <a:txBody>
                    <a:bodyPr/>
                    <a:lstStyle/>
                    <a:p>
                      <a:endParaRPr lang="ru-RU" sz="1500" dirty="0"/>
                    </a:p>
                  </a:txBody>
                  <a:tcPr marL="74138" marR="74138" marT="37069" marB="37069"/>
                </a:tc>
                <a:tc hMerge="1" vMerge="1">
                  <a:txBody>
                    <a:bodyPr/>
                    <a:lstStyle/>
                    <a:p>
                      <a:endParaRPr lang="ru-RU" sz="1500" dirty="0"/>
                    </a:p>
                  </a:txBody>
                  <a:tcPr marL="74138" marR="74138" marT="37069" marB="37069"/>
                </a:tc>
                <a:tc hMerge="1" vMerge="1">
                  <a:txBody>
                    <a:bodyPr/>
                    <a:lstStyle/>
                    <a:p>
                      <a:endParaRPr lang="ru-RU" sz="1500" dirty="0"/>
                    </a:p>
                  </a:txBody>
                  <a:tcPr marL="74138" marR="74138" marT="37069" marB="37069"/>
                </a:tc>
              </a:tr>
            </a:tbl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648200" y="0"/>
            <a:ext cx="4114800" cy="1143000"/>
          </a:xfrm>
        </p:spPr>
        <p:txBody>
          <a:bodyPr/>
          <a:lstStyle/>
          <a:p>
            <a:r>
              <a:rPr lang="ru-RU" b="1" u="sng" dirty="0">
                <a:solidFill>
                  <a:schemeClr val="bg1"/>
                </a:solidFill>
                <a:latin typeface="Arial" charset="0"/>
              </a:rPr>
              <a:t>Поползень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3657600" cy="6324600"/>
          </a:xfrm>
        </p:spPr>
        <p:txBody>
          <a:bodyPr/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Поползень </a:t>
            </a:r>
            <a:r>
              <a:rPr lang="ru-RU" sz="2800" b="1" dirty="0">
                <a:solidFill>
                  <a:schemeClr val="bg1"/>
                </a:solidFill>
              </a:rPr>
              <a:t>-  лесной акробат. Ловкий, смелый, он бегает по стволу мигом. </a:t>
            </a:r>
            <a:endParaRPr lang="ru-RU" sz="2800" b="1" dirty="0" smtClean="0">
              <a:solidFill>
                <a:schemeClr val="bg1"/>
              </a:solidFill>
            </a:endParaRPr>
          </a:p>
          <a:p>
            <a:r>
              <a:rPr lang="ru-RU" sz="2800" b="1" dirty="0" smtClean="0">
                <a:solidFill>
                  <a:schemeClr val="bg1"/>
                </a:solidFill>
              </a:rPr>
              <a:t> </a:t>
            </a:r>
            <a:r>
              <a:rPr lang="ru-RU" sz="2800" b="1" dirty="0">
                <a:solidFill>
                  <a:schemeClr val="bg1"/>
                </a:solidFill>
              </a:rPr>
              <a:t>Поползень живет в нашем лесу круглый год. А песня у него звонкая, далеко слышна.</a:t>
            </a:r>
          </a:p>
        </p:txBody>
      </p:sp>
      <p:pic>
        <p:nvPicPr>
          <p:cNvPr id="7174" name="Picture 6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поползень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382000" y="11430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3042" fill="hold"/>
                                        <p:tgtEl>
                                          <p:spTgt spid="717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3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174"/>
                </p:tgtEl>
              </p:cMediaNode>
            </p:audio>
          </p:childTnLst>
        </p:cTn>
      </p:par>
    </p:tnLst>
    <p:bldLst>
      <p:bldP spid="7170" grpId="0" autoUpdateAnimBg="0"/>
      <p:bldP spid="7171" grpId="0" build="p" autoUpdateAnimBg="0" advAuto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 idx="4294967295"/>
          </p:nvPr>
        </p:nvSpPr>
        <p:spPr>
          <a:xfrm>
            <a:off x="3500438" y="0"/>
            <a:ext cx="5643562" cy="2000250"/>
          </a:xfrm>
        </p:spPr>
        <p:txBody>
          <a:bodyPr>
            <a:normAutofit/>
          </a:bodyPr>
          <a:lstStyle/>
          <a:p>
            <a:pPr algn="ctr"/>
            <a:r>
              <a:rPr lang="ru-RU" sz="3100" b="1" i="1" cap="none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Он в  своей лесной палате</a:t>
            </a:r>
            <a:br>
              <a:rPr lang="ru-RU" sz="3100" b="1" i="1" cap="none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i="1" cap="none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Носит пёстренький халатик, </a:t>
            </a:r>
            <a:br>
              <a:rPr lang="ru-RU" sz="3100" b="1" i="1" cap="none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i="1" cap="none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Он деревья лечит,</a:t>
            </a:r>
            <a:br>
              <a:rPr lang="ru-RU" sz="3100" b="1" i="1" cap="none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i="1" cap="none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Постучит – и легче</a:t>
            </a:r>
            <a:r>
              <a:rPr lang="ru-RU" sz="2800" b="1" i="1" cap="none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i="1" cap="none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4294967295"/>
          </p:nvPr>
        </p:nvSpPr>
        <p:spPr>
          <a:xfrm>
            <a:off x="0" y="2000250"/>
            <a:ext cx="4191000" cy="4572000"/>
          </a:xfrm>
        </p:spPr>
        <p:txBody>
          <a:bodyPr/>
          <a:lstStyle/>
          <a:p>
            <a:pPr marL="342900" lvl="5" indent="-342900">
              <a:buSzPct val="70000"/>
              <a:buFont typeface="Wingdings 2"/>
              <a:buChar char=""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13" name="Picture 4" descr="C:\Documents and Settings\gman.RCFIO\Рабочий стол\уроки по интернет\Мы получили письмо\дятел1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tretch>
            <a:fillRect/>
          </a:stretch>
        </p:blipFill>
        <p:spPr bwMode="auto">
          <a:xfrm>
            <a:off x="4857752" y="2500306"/>
            <a:ext cx="2747962" cy="3370262"/>
          </a:xfrm>
          <a:prstGeom prst="rect">
            <a:avLst/>
          </a:prstGeom>
          <a:noFill/>
        </p:spPr>
      </p:pic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285721" y="1285864"/>
          <a:ext cx="3500463" cy="5214971"/>
        </p:xfrm>
        <a:graphic>
          <a:graphicData uri="http://schemas.openxmlformats.org/drawingml/2006/table">
            <a:tbl>
              <a:tblPr/>
              <a:tblGrid>
                <a:gridCol w="699435"/>
                <a:gridCol w="699435"/>
                <a:gridCol w="701079"/>
                <a:gridCol w="701079"/>
                <a:gridCol w="699435"/>
              </a:tblGrid>
              <a:tr h="354840">
                <a:tc rowSpan="4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7915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5713" marR="65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6198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5713" marR="65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5713" marR="65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5713" marR="65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7555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5713" marR="65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5713" marR="65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5713" marR="65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76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 dirty="0"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76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 dirty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76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 dirty="0">
                          <a:solidFill>
                            <a:srgbClr val="943634"/>
                          </a:solidFill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76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 dirty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976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 dirty="0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976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 dirty="0">
                          <a:latin typeface="Calibri"/>
                          <a:ea typeface="Calibri"/>
                          <a:cs typeface="Times New Roman"/>
                        </a:rPr>
                        <a:t>З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976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 dirty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976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 dirty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976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100" b="1" dirty="0">
                          <a:latin typeface="Calibri"/>
                          <a:ea typeface="Calibri"/>
                          <a:cs typeface="Times New Roman"/>
                        </a:rPr>
                        <a:t>Ь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13" marR="657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40"/>
                            </p:stCondLst>
                            <p:childTnLst>
                              <p:par>
                                <p:cTn id="11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одержимое 6"/>
          <p:cNvGraphicFramePr>
            <a:graphicFrameLocks noGrp="1"/>
          </p:cNvGraphicFramePr>
          <p:nvPr>
            <p:ph sz="half" idx="4294967295"/>
          </p:nvPr>
        </p:nvGraphicFramePr>
        <p:xfrm>
          <a:off x="2071669" y="285733"/>
          <a:ext cx="4500594" cy="6379464"/>
        </p:xfrm>
        <a:graphic>
          <a:graphicData uri="http://schemas.openxmlformats.org/drawingml/2006/table">
            <a:tbl>
              <a:tblPr/>
              <a:tblGrid>
                <a:gridCol w="899272"/>
                <a:gridCol w="899272"/>
                <a:gridCol w="901389"/>
                <a:gridCol w="901389"/>
                <a:gridCol w="899272"/>
              </a:tblGrid>
              <a:tr h="439618">
                <a:tc rowSpan="4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9618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9618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9618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96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Calibri"/>
                          <a:ea typeface="Calibri"/>
                          <a:cs typeface="Times New Roman"/>
                        </a:rPr>
                        <a:t>Д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96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Calibri"/>
                          <a:ea typeface="Calibri"/>
                          <a:cs typeface="Times New Roman"/>
                        </a:rPr>
                        <a:t>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96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943634"/>
                          </a:solidFill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943634"/>
                          </a:solidFill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96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396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96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Calibri"/>
                          <a:ea typeface="Calibri"/>
                          <a:cs typeface="Times New Roman"/>
                        </a:rPr>
                        <a:t>З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96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96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96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Calibri"/>
                          <a:ea typeface="Calibri"/>
                          <a:cs typeface="Times New Roman"/>
                        </a:rPr>
                        <a:t>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0">
          <a:gsLst>
            <a:gs pos="0">
              <a:srgbClr val="808000"/>
            </a:gs>
            <a:gs pos="50000">
              <a:schemeClr val="bg1"/>
            </a:gs>
            <a:gs pos="100000">
              <a:srgbClr val="8080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2819400" cy="1143000"/>
          </a:xfrm>
        </p:spPr>
        <p:txBody>
          <a:bodyPr/>
          <a:lstStyle/>
          <a:p>
            <a:r>
              <a:rPr lang="ru-RU" b="1" u="sng" dirty="0">
                <a:solidFill>
                  <a:schemeClr val="bg1"/>
                </a:solidFill>
                <a:latin typeface="Arial" charset="0"/>
              </a:rPr>
              <a:t>Дятел</a:t>
            </a:r>
          </a:p>
        </p:txBody>
      </p:sp>
      <p:pic>
        <p:nvPicPr>
          <p:cNvPr id="5124" name="Picture 4" descr="C:\Documents and Settings\gman.RCFIO\Рабочий стол\уроки по интернет\Мы получили письмо\дятел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905000"/>
            <a:ext cx="2584450" cy="3170238"/>
          </a:xfrm>
          <a:prstGeom prst="rect">
            <a:avLst/>
          </a:prstGeom>
          <a:noFill/>
        </p:spPr>
      </p:pic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2819400" y="1066800"/>
            <a:ext cx="6096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ru-RU" sz="2800" b="1" dirty="0">
                <a:solidFill>
                  <a:srgbClr val="666633"/>
                </a:solidFill>
              </a:rPr>
              <a:t>Есть в лесу и свой доктор – дятел. Он крепким носом-молоточком выстукивает стволы, отыскивая личинки жуков-дровосеков, лечит больные деревья. Увидит гнилой сучок на березе, прицепится лапами к стволу, хвостом подопрется и барабанит.. А голоса, как у певчих птиц у пестрого дятла нет. Вместо песни стуком обходится.</a:t>
            </a:r>
          </a:p>
        </p:txBody>
      </p:sp>
      <p:pic>
        <p:nvPicPr>
          <p:cNvPr id="5128" name="Picture 8">
            <a:hlinkClick r:id="" action="ppaction://media"/>
          </p:cNvPr>
          <p:cNvPicPr>
            <a:picLocks noRot="1" noChangeAspect="1" noChangeArrowheads="1"/>
          </p:cNvPicPr>
          <p:nvPr>
            <a:wavAudioFile r:embed="rId1" name="datel-2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2209800" y="46482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2601" fill="hold"/>
                                        <p:tgtEl>
                                          <p:spTgt spid="51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5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128"/>
                </p:tgtEl>
              </p:cMediaNode>
            </p:audio>
          </p:childTnLst>
        </p:cTn>
      </p:par>
    </p:tnLst>
    <p:bldLst>
      <p:bldP spid="5122" grpId="0" autoUpdateAnimBg="0"/>
      <p:bldP spid="5126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457200" y="357188"/>
            <a:ext cx="8686800" cy="84137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К</a:t>
            </a:r>
            <a:r>
              <a:rPr lang="ru-RU" b="1" i="1" cap="none" dirty="0" smtClean="0">
                <a:solidFill>
                  <a:schemeClr val="accent6">
                    <a:lumMod val="75000"/>
                  </a:schemeClr>
                </a:solidFill>
              </a:rPr>
              <a:t>акая птица носит снежное название ?</a:t>
            </a:r>
            <a:endParaRPr lang="ru-RU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8" name="Picture 45" descr="C:\Documents and Settings\gman.RCFIO\Рабочий стол\уроки по интернет\Мы получили письмо\снегирь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357686" y="1928802"/>
            <a:ext cx="4368800" cy="3767138"/>
          </a:xfrm>
          <a:prstGeom prst="rect">
            <a:avLst/>
          </a:prstGeom>
          <a:noFill/>
        </p:spPr>
      </p:pic>
      <p:graphicFrame>
        <p:nvGraphicFramePr>
          <p:cNvPr id="7" name="Содержимое 6"/>
          <p:cNvGraphicFramePr>
            <a:graphicFrameLocks/>
          </p:cNvGraphicFramePr>
          <p:nvPr/>
        </p:nvGraphicFramePr>
        <p:xfrm>
          <a:off x="500034" y="1214421"/>
          <a:ext cx="3357586" cy="5357850"/>
        </p:xfrm>
        <a:graphic>
          <a:graphicData uri="http://schemas.openxmlformats.org/drawingml/2006/table">
            <a:tbl>
              <a:tblPr/>
              <a:tblGrid>
                <a:gridCol w="670886"/>
                <a:gridCol w="670886"/>
                <a:gridCol w="672464"/>
                <a:gridCol w="672464"/>
                <a:gridCol w="670886"/>
              </a:tblGrid>
              <a:tr h="325258">
                <a:tc rowSpan="4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5257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308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5257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353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latin typeface="Calibri"/>
                          <a:ea typeface="Calibri"/>
                          <a:cs typeface="Times New Roman"/>
                        </a:rPr>
                        <a:t>Д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353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latin typeface="Calibri"/>
                          <a:ea typeface="Calibri"/>
                          <a:cs typeface="Times New Roman"/>
                        </a:rPr>
                        <a:t>Я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353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solidFill>
                            <a:srgbClr val="943634"/>
                          </a:solidFill>
                          <a:latin typeface="Calibri"/>
                          <a:ea typeface="Calibri"/>
                          <a:cs typeface="Times New Roman"/>
                        </a:rPr>
                        <a:t>П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solidFill>
                            <a:srgbClr val="943634"/>
                          </a:solidFill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353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4353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4353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latin typeface="Calibri"/>
                          <a:ea typeface="Calibri"/>
                          <a:cs typeface="Times New Roman"/>
                        </a:rPr>
                        <a:t>З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4353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4353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4353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latin typeface="Calibri"/>
                          <a:ea typeface="Calibri"/>
                          <a:cs typeface="Times New Roman"/>
                        </a:rPr>
                        <a:t>Ь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80"/>
                            </p:stCondLst>
                            <p:childTnLst>
                              <p:par>
                                <p:cTn id="11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_rels/them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рогожа_зеленый">
  <a:themeElements>
    <a:clrScheme name="рогожа_зеленый 13">
      <a:dk1>
        <a:srgbClr val="000000"/>
      </a:dk1>
      <a:lt1>
        <a:srgbClr val="FFFFFF"/>
      </a:lt1>
      <a:dk2>
        <a:srgbClr val="3C5A32"/>
      </a:dk2>
      <a:lt2>
        <a:srgbClr val="808080"/>
      </a:lt2>
      <a:accent1>
        <a:srgbClr val="BBE0E3"/>
      </a:accent1>
      <a:accent2>
        <a:srgbClr val="3C5A32"/>
      </a:accent2>
      <a:accent3>
        <a:srgbClr val="FFFFFF"/>
      </a:accent3>
      <a:accent4>
        <a:srgbClr val="000000"/>
      </a:accent4>
      <a:accent5>
        <a:srgbClr val="DAEDEF"/>
      </a:accent5>
      <a:accent6>
        <a:srgbClr val="35512C"/>
      </a:accent6>
      <a:hlink>
        <a:srgbClr val="3C5A32"/>
      </a:hlink>
      <a:folHlink>
        <a:srgbClr val="99CC00"/>
      </a:folHlink>
    </a:clrScheme>
    <a:fontScheme name="рогожа_зеленый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рогожа_зеленый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огожа_зеленый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огожа_зеленый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огожа_зеленый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огожа_зеленый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огожа_зеленый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огожа_зеленый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огожа_зеленый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огожа_зеленый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огожа_зеленый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огожа_зеленый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огожа_зеленый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огожа_зеленый 13">
        <a:dk1>
          <a:srgbClr val="000000"/>
        </a:dk1>
        <a:lt1>
          <a:srgbClr val="FFFFFF"/>
        </a:lt1>
        <a:dk2>
          <a:srgbClr val="3C5A32"/>
        </a:dk2>
        <a:lt2>
          <a:srgbClr val="808080"/>
        </a:lt2>
        <a:accent1>
          <a:srgbClr val="BBE0E3"/>
        </a:accent1>
        <a:accent2>
          <a:srgbClr val="3C5A32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35512C"/>
        </a:accent6>
        <a:hlink>
          <a:srgbClr val="3C5A32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3_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4_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5_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8_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9_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16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1">
  <a:themeElements>
    <a:clrScheme name="Оформление по умолчанию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Оформление по умолчанию">
  <a:themeElements>
    <a:clrScheme name="Оформление по умолчанию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3_Оформление по умолчанию">
  <a:themeElements>
    <a:clrScheme name="Оформление по умолчанию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2_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4_Оформление по умолчанию">
  <a:themeElements>
    <a:clrScheme name="Оформление по умолчанию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5_Оформление по умолчанию">
  <a:themeElements>
    <a:clrScheme name="Оформление по умолчанию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892</TotalTime>
  <Words>590</Words>
  <Application>Microsoft Office PowerPoint</Application>
  <PresentationFormat>Экран (4:3)</PresentationFormat>
  <Paragraphs>291</Paragraphs>
  <Slides>26</Slides>
  <Notes>0</Notes>
  <HiddenSlides>0</HiddenSlides>
  <MMClips>5</MMClips>
  <ScaleCrop>false</ScaleCrop>
  <HeadingPairs>
    <vt:vector size="4" baseType="variant">
      <vt:variant>
        <vt:lpstr>Тема</vt:lpstr>
      </vt:variant>
      <vt:variant>
        <vt:i4>15</vt:i4>
      </vt:variant>
      <vt:variant>
        <vt:lpstr>Заголовки слайдов</vt:lpstr>
      </vt:variant>
      <vt:variant>
        <vt:i4>26</vt:i4>
      </vt:variant>
    </vt:vector>
  </HeadingPairs>
  <TitlesOfParts>
    <vt:vector size="41" baseType="lpstr">
      <vt:lpstr>Оформление по умолчанию</vt:lpstr>
      <vt:lpstr>Трек</vt:lpstr>
      <vt:lpstr>Тема1</vt:lpstr>
      <vt:lpstr>1_Трек</vt:lpstr>
      <vt:lpstr>2_Оформление по умолчанию</vt:lpstr>
      <vt:lpstr>3_Оформление по умолчанию</vt:lpstr>
      <vt:lpstr>2_Трек</vt:lpstr>
      <vt:lpstr>4_Оформление по умолчанию</vt:lpstr>
      <vt:lpstr>5_Оформление по умолчанию</vt:lpstr>
      <vt:lpstr>рогожа_зеленый</vt:lpstr>
      <vt:lpstr>3_Трек</vt:lpstr>
      <vt:lpstr>4_Трек</vt:lpstr>
      <vt:lpstr>5_Трек</vt:lpstr>
      <vt:lpstr>8_Трек</vt:lpstr>
      <vt:lpstr>9_Трек</vt:lpstr>
      <vt:lpstr>1 класс</vt:lpstr>
      <vt:lpstr>Презентация PowerPoint</vt:lpstr>
      <vt:lpstr>Ловкий, смелый, он бегает по стволу мигом.</vt:lpstr>
      <vt:lpstr>Презентация PowerPoint</vt:lpstr>
      <vt:lpstr>Поползень</vt:lpstr>
      <vt:lpstr>Он в  своей лесной палате Носит пёстренький халатик,  Он деревья лечит, Постучит – и легче.</vt:lpstr>
      <vt:lpstr>Презентация PowerPoint</vt:lpstr>
      <vt:lpstr>Дятел</vt:lpstr>
      <vt:lpstr>Какая птица носит снежное название ?</vt:lpstr>
      <vt:lpstr>Презентация PowerPoint</vt:lpstr>
      <vt:lpstr>Снегирь</vt:lpstr>
      <vt:lpstr>Жёлтенькая грудка, Чёрненькая спинка, С ветки прыгать ей не лень  И щебечет целый день.</vt:lpstr>
      <vt:lpstr>Презентация PowerPoint</vt:lpstr>
      <vt:lpstr>Синица</vt:lpstr>
      <vt:lpstr>В лесу обитает, Всем своё имя называет.</vt:lpstr>
      <vt:lpstr>Презентация PowerPoint</vt:lpstr>
      <vt:lpstr>Кукушка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Кто лишний?</vt:lpstr>
      <vt:lpstr>Презентация PowerPoint</vt:lpstr>
      <vt:lpstr>Презентация PowerPoint</vt:lpstr>
    </vt:vector>
  </TitlesOfParts>
  <Company>Your Company Name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Your User Name</dc:creator>
  <cp:lastModifiedBy>expert</cp:lastModifiedBy>
  <cp:revision>80</cp:revision>
  <dcterms:created xsi:type="dcterms:W3CDTF">2008-11-15T12:25:42Z</dcterms:created>
  <dcterms:modified xsi:type="dcterms:W3CDTF">2018-09-10T15:57:39Z</dcterms:modified>
</cp:coreProperties>
</file>