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notesMasterIdLst>
    <p:notesMasterId r:id="rId11"/>
  </p:notesMasterIdLst>
  <p:sldIdLst>
    <p:sldId id="256" r:id="rId2"/>
    <p:sldId id="257" r:id="rId3"/>
    <p:sldId id="260" r:id="rId4"/>
    <p:sldId id="259" r:id="rId5"/>
    <p:sldId id="263" r:id="rId6"/>
    <p:sldId id="262" r:id="rId7"/>
    <p:sldId id="258" r:id="rId8"/>
    <p:sldId id="26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51051B"/>
    <a:srgbClr val="006666"/>
    <a:srgbClr val="6600CC"/>
    <a:srgbClr val="9900CC"/>
    <a:srgbClr val="1B0561"/>
    <a:srgbClr val="CA10B4"/>
    <a:srgbClr val="903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E2DA9-4CA8-44CA-9655-1C0D09EA8D0A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B0ACD-AFEA-4967-9F09-0F7D72279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91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B0ACD-AFEA-4967-9F09-0F7D722795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224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395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5329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1202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7383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271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9660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789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306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384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520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4541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52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352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623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926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1466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C5C28-A490-4249-9DD3-1669ED56212E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E27A36-5FAF-4BDF-82AA-36F87D422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381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18" name="chimes.wav"/>
          </p:stSnd>
        </p:sndAc>
      </p:transition>
    </mc:Choice>
    <mc:Fallback xmlns="">
      <p:transition spd="slow">
        <p:fade/>
        <p:sndAc>
          <p:stSnd>
            <p:snd r:embed="rId19" name="chimes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0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audio" Target="../media/audio1.wav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jxG2tMoDnY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0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488&amp;v=yvukaYEG3VU&amp;feature=emb_logo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wav"/><Relationship Id="rId5" Type="http://schemas.openxmlformats.org/officeDocument/2006/relationships/image" Target="../media/image6.jpeg"/><Relationship Id="rId4" Type="http://schemas.openxmlformats.org/officeDocument/2006/relationships/hyperlink" Target="https://www.youtube.com/watch?time_continue=2&amp;v=hSN-xsr1gzc&amp;feature=emb_log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8917" y="308007"/>
            <a:ext cx="10462662" cy="4639377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CA10B4"/>
                </a:solidFill>
              </a:rPr>
              <a:t>                                            </a:t>
            </a:r>
            <a:r>
              <a:rPr lang="ru-RU" sz="2800" b="1" i="1" dirty="0" smtClean="0">
                <a:solidFill>
                  <a:srgbClr val="CA10B4"/>
                </a:solidFill>
                <a:latin typeface="Constantia" panose="02030602050306030303" pitchFamily="18" charset="0"/>
              </a:rPr>
              <a:t>         Презентация по                       								лексической теме</a:t>
            </a:r>
            <a:r>
              <a:rPr lang="ru-RU" sz="2800" b="1" i="1" dirty="0" smtClean="0">
                <a:solidFill>
                  <a:srgbClr val="CA10B4"/>
                </a:solidFill>
              </a:rPr>
              <a:t/>
            </a:r>
            <a:br>
              <a:rPr lang="ru-RU" sz="2800" b="1" i="1" dirty="0" smtClean="0">
                <a:solidFill>
                  <a:srgbClr val="CA10B4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                                             </a:t>
            </a:r>
            <a:r>
              <a:rPr lang="ru-RU" sz="3600" b="1" i="1" dirty="0" smtClean="0">
                <a:solidFill>
                  <a:srgbClr val="0070C0"/>
                </a:solidFill>
                <a:latin typeface="Bad Script" panose="02000000000000000000" pitchFamily="2" charset="0"/>
              </a:rPr>
              <a:t>Скоро в школу. </a:t>
            </a:r>
            <a:br>
              <a:rPr lang="ru-RU" sz="3600" b="1" i="1" dirty="0" smtClean="0">
                <a:solidFill>
                  <a:srgbClr val="0070C0"/>
                </a:solidFill>
                <a:latin typeface="Bad Script" panose="02000000000000000000" pitchFamily="2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Bad Script" panose="02000000000000000000" pitchFamily="2" charset="0"/>
              </a:rPr>
              <a:t>                     Школьные принадлежности</a:t>
            </a:r>
            <a:r>
              <a:rPr lang="ru-RU" sz="2000" b="1" i="1" dirty="0" smtClean="0">
                <a:solidFill>
                  <a:srgbClr val="0070C0"/>
                </a:solidFill>
                <a:latin typeface="Bad Script" panose="02000000000000000000" pitchFamily="2" charset="0"/>
              </a:rPr>
              <a:t> </a:t>
            </a:r>
            <a:br>
              <a:rPr lang="ru-RU" sz="2000" b="1" i="1" dirty="0" smtClean="0">
                <a:solidFill>
                  <a:srgbClr val="0070C0"/>
                </a:solidFill>
                <a:latin typeface="Bad Script" panose="02000000000000000000" pitchFamily="2" charset="0"/>
              </a:rPr>
            </a:br>
            <a:r>
              <a:rPr lang="ru-RU" sz="2000" b="1" i="1" dirty="0" smtClean="0">
                <a:solidFill>
                  <a:srgbClr val="0070C0"/>
                </a:solidFill>
                <a:latin typeface="Bad Script" panose="02000000000000000000" pitchFamily="2" charset="0"/>
              </a:rPr>
              <a:t>                                                       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Bad Script" panose="02000000000000000000" pitchFamily="2" charset="0"/>
              </a:rPr>
              <a:t>в  подготовительной группе </a:t>
            </a:r>
            <a:b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Bad Script" panose="02000000000000000000" pitchFamily="2" charset="0"/>
              </a:rPr>
            </a:b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Bad Script" panose="02000000000000000000" pitchFamily="2" charset="0"/>
              </a:rPr>
              <a:t>                                                  компенсирующей направленности</a:t>
            </a:r>
            <a:b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Bad Script" panose="02000000000000000000" pitchFamily="2" charset="0"/>
              </a:rPr>
            </a:b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Bad Script" panose="02000000000000000000" pitchFamily="2" charset="0"/>
              </a:rPr>
              <a:t>                                                        </a:t>
            </a:r>
            <a:r>
              <a:rPr lang="ru-RU" sz="1800" b="1" i="1" dirty="0" smtClean="0">
                <a:solidFill>
                  <a:srgbClr val="C00000"/>
                </a:solidFill>
                <a:latin typeface="Bad Script" panose="02000000000000000000" pitchFamily="2" charset="0"/>
              </a:rPr>
              <a:t>подготовила </a:t>
            </a:r>
            <a:r>
              <a:rPr lang="ru-RU" sz="1800" b="1" i="1" dirty="0" err="1" smtClean="0">
                <a:solidFill>
                  <a:srgbClr val="C00000"/>
                </a:solidFill>
                <a:latin typeface="Bad Script" panose="02000000000000000000" pitchFamily="2" charset="0"/>
              </a:rPr>
              <a:t>Бочарова</a:t>
            </a:r>
            <a:r>
              <a:rPr lang="ru-RU" sz="1800" b="1" i="1" dirty="0" smtClean="0">
                <a:solidFill>
                  <a:srgbClr val="C00000"/>
                </a:solidFill>
                <a:latin typeface="Bad Script" panose="02000000000000000000" pitchFamily="2" charset="0"/>
              </a:rPr>
              <a:t> Д. Л.</a:t>
            </a:r>
            <a:r>
              <a:rPr lang="ru-RU" sz="2000" b="1" i="1" dirty="0" smtClean="0">
                <a:solidFill>
                  <a:srgbClr val="C00000"/>
                </a:solidFill>
                <a:latin typeface="Bad Script" panose="02000000000000000000" pitchFamily="2" charset="0"/>
              </a:rPr>
              <a:t>              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Bad Script" panose="02000000000000000000" pitchFamily="2" charset="0"/>
              </a:rPr>
              <a:t/>
            </a:r>
            <a:b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Bad Script" panose="02000000000000000000" pitchFamily="2" charset="0"/>
              </a:rPr>
            </a:b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Bad Script" panose="02000000000000000000" pitchFamily="2" charset="0"/>
            </a:endParaRPr>
          </a:p>
        </p:txBody>
      </p:sp>
      <p:pic>
        <p:nvPicPr>
          <p:cNvPr id="1026" name="Picture 2" descr="https://sun9-38.userapi.com/c638023/v638023252/1bde3/Mr5sxZ5-T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61" y="434934"/>
            <a:ext cx="4915549" cy="493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868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82880"/>
            <a:ext cx="8380038" cy="1703672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Constantia" panose="02030602050306030303" pitchFamily="18" charset="0"/>
              </a:rPr>
              <a:t/>
            </a:r>
            <a:br>
              <a:rPr lang="ru-RU" sz="2800" b="1" i="1" dirty="0" smtClean="0">
                <a:latin typeface="Constantia" panose="02030602050306030303" pitchFamily="18" charset="0"/>
              </a:rPr>
            </a:br>
            <a:r>
              <a:rPr lang="ru-RU" sz="2800" b="1" i="1" dirty="0">
                <a:latin typeface="Constantia" panose="02030602050306030303" pitchFamily="18" charset="0"/>
              </a:rPr>
              <a:t/>
            </a:r>
            <a:br>
              <a:rPr lang="ru-RU" sz="2800" b="1" i="1" dirty="0">
                <a:latin typeface="Constantia" panose="02030602050306030303" pitchFamily="18" charset="0"/>
              </a:rPr>
            </a:br>
            <a:r>
              <a:rPr lang="ru-RU" sz="2800" b="1" i="1" dirty="0" smtClean="0">
                <a:latin typeface="Constantia" panose="02030602050306030303" pitchFamily="18" charset="0"/>
              </a:rPr>
              <a:t/>
            </a:r>
            <a:br>
              <a:rPr lang="ru-RU" sz="2800" b="1" i="1" dirty="0" smtClean="0">
                <a:latin typeface="Constantia" panose="02030602050306030303" pitchFamily="18" charset="0"/>
              </a:rPr>
            </a:br>
            <a:r>
              <a:rPr lang="ru-RU" sz="2800" b="1" i="1" dirty="0">
                <a:latin typeface="Constantia" panose="02030602050306030303" pitchFamily="18" charset="0"/>
              </a:rPr>
              <a:t/>
            </a:r>
            <a:br>
              <a:rPr lang="ru-RU" sz="2800" b="1" i="1" dirty="0">
                <a:latin typeface="Constantia" panose="02030602050306030303" pitchFamily="18" charset="0"/>
              </a:rPr>
            </a:br>
            <a:r>
              <a:rPr lang="ru-RU" sz="2800" b="1" i="1" dirty="0" smtClean="0">
                <a:latin typeface="Constantia" panose="02030602050306030303" pitchFamily="18" charset="0"/>
              </a:rPr>
              <a:t/>
            </a:r>
            <a:br>
              <a:rPr lang="ru-RU" sz="2800" b="1" i="1" dirty="0" smtClean="0">
                <a:latin typeface="Constantia" panose="02030602050306030303" pitchFamily="18" charset="0"/>
              </a:rPr>
            </a:br>
            <a:r>
              <a:rPr lang="ru-RU" sz="2800" b="1" i="1" dirty="0">
                <a:latin typeface="Constantia" panose="02030602050306030303" pitchFamily="18" charset="0"/>
              </a:rPr>
              <a:t/>
            </a:r>
            <a:br>
              <a:rPr lang="ru-RU" sz="2800" b="1" i="1" dirty="0">
                <a:latin typeface="Constantia" panose="02030602050306030303" pitchFamily="18" charset="0"/>
              </a:rPr>
            </a:br>
            <a:r>
              <a:rPr lang="ru-RU" sz="2800" b="1" i="1" dirty="0" smtClean="0">
                <a:latin typeface="Constantia" panose="02030602050306030303" pitchFamily="18" charset="0"/>
              </a:rPr>
              <a:t/>
            </a:r>
            <a:br>
              <a:rPr lang="ru-RU" sz="2800" b="1" i="1" dirty="0" smtClean="0">
                <a:latin typeface="Constantia" panose="02030602050306030303" pitchFamily="18" charset="0"/>
              </a:rPr>
            </a:br>
            <a:r>
              <a:rPr lang="ru-RU" sz="2800" b="1" i="1" dirty="0">
                <a:latin typeface="Constantia" panose="02030602050306030303" pitchFamily="18" charset="0"/>
              </a:rPr>
              <a:t/>
            </a:r>
            <a:br>
              <a:rPr lang="ru-RU" sz="2800" b="1" i="1" dirty="0">
                <a:latin typeface="Constantia" panose="02030602050306030303" pitchFamily="18" charset="0"/>
              </a:rPr>
            </a:br>
            <a:r>
              <a:rPr lang="ru-RU" sz="2800" b="1" i="1" dirty="0" smtClean="0">
                <a:latin typeface="Constantia" panose="02030602050306030303" pitchFamily="18" charset="0"/>
              </a:rPr>
              <a:t/>
            </a:r>
            <a:br>
              <a:rPr lang="ru-RU" sz="2800" b="1" i="1" dirty="0" smtClean="0">
                <a:latin typeface="Constantia" panose="02030602050306030303" pitchFamily="18" charset="0"/>
              </a:rPr>
            </a:br>
            <a:r>
              <a:rPr lang="ru-RU" sz="2800" b="1" i="1" dirty="0" smtClean="0">
                <a:latin typeface="Constantia" panose="02030602050306030303" pitchFamily="18" charset="0"/>
              </a:rPr>
              <a:t/>
            </a:r>
            <a:br>
              <a:rPr lang="ru-RU" sz="2800" b="1" i="1" dirty="0" smtClean="0">
                <a:latin typeface="Constantia" panose="02030602050306030303" pitchFamily="18" charset="0"/>
              </a:rPr>
            </a:br>
            <a:r>
              <a:rPr lang="ru-RU" sz="2800" b="1" i="1" dirty="0" smtClean="0">
                <a:latin typeface="Constantia" panose="02030602050306030303" pitchFamily="18" charset="0"/>
              </a:rPr>
              <a:t/>
            </a:r>
            <a:br>
              <a:rPr lang="ru-RU" sz="2800" b="1" i="1" dirty="0" smtClean="0">
                <a:latin typeface="Constantia" panose="02030602050306030303" pitchFamily="18" charset="0"/>
              </a:rPr>
            </a:br>
            <a:r>
              <a:rPr lang="ru-RU" sz="3100" b="1" i="1" u="sng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Цель: </a:t>
            </a:r>
            <a:r>
              <a:rPr lang="ru-RU" sz="1800" b="1" i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ПРОДОЛЖАТЬ ФОРМИРОВАТЬ ШКОЛЬНУЮ ГОТОВНОСТЬ </a:t>
            </a:r>
            <a:r>
              <a:rPr lang="ru-RU" sz="18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ДЕТЕЙ ЧЕРЕЗ РАЗВИТИЕ СВЯЗНОЙ РЕЧИ, РАСШИРЕНИЕ  И СИСТЕМАТИЗАЦИЮ ЗНАНИЯЙ ДЕТЕЙ О ШКОЛЕ .</a:t>
            </a:r>
            <a:r>
              <a:rPr lang="ru-RU" sz="1800" b="1" i="1" dirty="0">
                <a:latin typeface="Arial Black" panose="020B0A04020102020204" pitchFamily="34" charset="0"/>
              </a:rPr>
              <a:t/>
            </a:r>
            <a:br>
              <a:rPr lang="ru-RU" sz="1800" b="1" i="1" dirty="0">
                <a:latin typeface="Arial Black" panose="020B0A04020102020204" pitchFamily="34" charset="0"/>
              </a:rPr>
            </a:br>
            <a:r>
              <a:rPr lang="ru-RU" sz="2800" b="1" i="1" dirty="0" smtClean="0">
                <a:latin typeface="Constantia" panose="02030602050306030303" pitchFamily="18" charset="0"/>
              </a:rPr>
              <a:t/>
            </a:r>
            <a:br>
              <a:rPr lang="ru-RU" sz="2800" b="1" i="1" dirty="0" smtClean="0">
                <a:latin typeface="Constantia" panose="02030602050306030303" pitchFamily="18" charset="0"/>
              </a:rPr>
            </a:b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В презентации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представлены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дидактические и подвижные игры, стихи и загадки, упражнения (задания)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по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лексической теме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«СКОРО В ШКОЛУ.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ШКОЛЬНЫЕ ПРИНАДЛЕЖНОСТИ", направленные на развитие речи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и познавательного интереса детей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дошкольного возраста. Дидактический материал включает не только задания на формирование </a:t>
            </a:r>
            <a:r>
              <a:rPr lang="ru-RU" sz="2200" b="1" i="1" dirty="0" err="1">
                <a:solidFill>
                  <a:schemeClr val="accent2">
                    <a:lumMod val="50000"/>
                  </a:schemeClr>
                </a:solidFill>
              </a:rPr>
              <a:t>лексико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 - грамматического строя, связной речи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, развитие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физиологического и речевого дыхания, голоса; но и упражнения на развитие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двигательной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сферы детей (мелкой моторики, координации речи сдвижением, графо - моторных навыков), их внимания, мышления, памяти, фонетического восприятия. Задания подобраны в соответствии с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программными</a:t>
            </a:r>
            <a:b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требованиями и требованиями ФГОС.</a:t>
            </a:r>
            <a:endParaRPr lang="ru-RU" sz="2200" b="1" i="1" dirty="0">
              <a:solidFill>
                <a:schemeClr val="accent2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2271562"/>
            <a:ext cx="8380038" cy="3740924"/>
          </a:xfrm>
        </p:spPr>
        <p:txBody>
          <a:bodyPr/>
          <a:lstStyle/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pic>
        <p:nvPicPr>
          <p:cNvPr id="6146" name="Picture 2" descr="http://sterlya-school1.ucoz.ru/_nw/0/863392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109" y="3763479"/>
            <a:ext cx="3282215" cy="271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686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2726055"/>
            <a:ext cx="261610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rgbClr val="676A6C"/>
                </a:solidFill>
                <a:effectLst/>
                <a:latin typeface="Trebuchet MS" panose="020B0603020202020204" pitchFamily="34" charset="0"/>
              </a:rPr>
              <a:t>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400" b="0" i="0" u="none" strike="noStrike" cap="none" normalizeH="0" baseline="0" dirty="0" smtClean="0">
                <a:ln>
                  <a:noFill/>
                </a:ln>
                <a:solidFill>
                  <a:srgbClr val="676A6C"/>
                </a:solidFill>
                <a:effectLst/>
                <a:latin typeface="Trebuchet MS" panose="020B0603020202020204" pitchFamily="34" charset="0"/>
              </a:rPr>
              <a:t/>
            </a:r>
            <a:br>
              <a:rPr kumimoji="0" lang="ru-RU" altLang="ru-RU" sz="18400" b="0" i="0" u="none" strike="noStrike" cap="none" normalizeH="0" baseline="0" dirty="0" smtClean="0">
                <a:ln>
                  <a:noFill/>
                </a:ln>
                <a:solidFill>
                  <a:srgbClr val="676A6C"/>
                </a:solidFill>
                <a:effectLst/>
                <a:latin typeface="Trebuchet MS" panose="020B0603020202020204" pitchFamily="34" charset="0"/>
              </a:rPr>
            </a:br>
            <a:endParaRPr kumimoji="0" lang="ru-RU" altLang="ru-RU" sz="18400" b="0" i="0" u="none" strike="noStrike" cap="none" normalizeH="0" baseline="0" dirty="0" smtClean="0">
              <a:ln>
                <a:noFill/>
              </a:ln>
              <a:solidFill>
                <a:srgbClr val="676A6C"/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2388" y="228599"/>
            <a:ext cx="9769641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i="1" u="sng" dirty="0">
                <a:solidFill>
                  <a:srgbClr val="FF0000"/>
                </a:solidFill>
                <a:latin typeface="Trebuchet MS" panose="020B0603020202020204" pitchFamily="34" charset="0"/>
              </a:rPr>
              <a:t>Родителям рекомендуется</a:t>
            </a:r>
            <a:r>
              <a:rPr lang="ru-RU" altLang="ru-RU" sz="2000" b="1" i="1" dirty="0">
                <a:solidFill>
                  <a:srgbClr val="FF0000"/>
                </a:solidFill>
                <a:latin typeface="Trebuchet MS" panose="020B0603020202020204" pitchFamily="34" charset="0"/>
              </a:rPr>
              <a:t>:</a:t>
            </a:r>
            <a:endParaRPr lang="ru-RU" altLang="ru-RU" sz="2000" b="1" i="1" dirty="0">
              <a:solidFill>
                <a:srgbClr val="FF0000"/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 — рассказать ребенку о школе, о том, для чего дети ходят в школу, кто учит детей в школе, какие школьные предметы преподают в школе;</a:t>
            </a:r>
            <a:endParaRPr lang="ru-RU" altLang="ru-RU" sz="16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 — рассмотреть вместе с ребенком школьные принадлежности, поговорить о том, для чего нужна каждая из этих вещей;</a:t>
            </a:r>
            <a:endParaRPr lang="ru-RU" altLang="ru-RU" sz="16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 — задать ребенку вопросы: что школьники кладут в пенал? в портфель?</a:t>
            </a:r>
            <a:endParaRPr lang="ru-RU" altLang="ru-RU" sz="16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сходить с ребенком в магазин, где продают </a:t>
            </a: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канцелярские товары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, или на школьную ярмарку.</a:t>
            </a:r>
            <a:endParaRPr lang="ru-RU" altLang="ru-RU" sz="16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u="sng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ДЕТЯМ НЕОБХОДИМО ЗНАТЬ</a:t>
            </a:r>
            <a:endParaRPr lang="ru-RU" altLang="ru-RU" sz="1600" b="1" i="1" dirty="0">
              <a:solidFill>
                <a:srgbClr val="C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ПРДМЕТЫ: 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школа</a:t>
            </a: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,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</a:rPr>
              <a:t> к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ласс,</a:t>
            </a: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урок, парта, доска, указка, мел, перемена, учитель, режим, </a:t>
            </a: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одноклассники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, старшеклассники, карандаши, ручки, пенал, тетрадь, дневник, учебник, ластик,  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расписание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, предметы, математика, письмо, чтение, рисование, физкультура, форма, ученик, ученица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учительница, завуч,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директор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, учебники, пенал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тетрадь, альбом, кисточка, краски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картон, бумага, линейка, пластилин, клей, ножницы, оценка, школьники, звонок,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перемена, </a:t>
            </a: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линейка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, обложка, фломастеры, краски, палитра, папка, закладка, иллюстрация, прописи, автор.</a:t>
            </a:r>
            <a:endParaRPr lang="ru-RU" altLang="ru-RU" sz="16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ДЕЙСТВИЯ: 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успевать, учиться, писать, читать, чертить, следить, дружить, общаться, </a:t>
            </a: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слушать,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стараться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, слушать, готовить, учить,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получать, </a:t>
            </a: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отвечать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, наблюдать, замечать, считать, убирать, дежурить</a:t>
            </a: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, 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стремиться, добиваться.</a:t>
            </a:r>
            <a:endParaRPr lang="ru-RU" altLang="ru-RU" sz="16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ПРИЗНАКИ: 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дисциплинированный, внимательный, справедливый, понятный, </a:t>
            </a: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доступный,</a:t>
            </a: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 м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ладшие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, старшие, прилежные, усидчивые, аккуратные, 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</a:rPr>
              <a:t>подготовительный, первый, хорошие, плохие, озорные, веселые,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умные, </a:t>
            </a: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полезные, 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любопытный, интересный, любознательный, острый, удобный, послушный, дружный.</a:t>
            </a:r>
            <a:endParaRPr lang="ru-RU" altLang="ru-RU" sz="16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КАЧЕСТВА: </a:t>
            </a:r>
            <a:r>
              <a:rPr lang="ru-RU" altLang="ru-RU" sz="1600" b="1" i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вовремя, чётко, дружелюбно, смело, понятно, срочно, ровно, бережливо,  спокойно, внимательно, чисто, точно.  </a:t>
            </a:r>
            <a:endParaRPr lang="ru-RU" altLang="ru-RU" sz="1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594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7141" y="498930"/>
            <a:ext cx="8758989" cy="46166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33CC"/>
                </a:solidFill>
                <a:latin typeface="Arial" panose="020B0604020202020204" pitchFamily="34" charset="0"/>
              </a:rPr>
              <a:t> </a:t>
            </a:r>
            <a:endParaRPr lang="ru-RU" sz="2400" b="1" i="1" dirty="0">
              <a:solidFill>
                <a:srgbClr val="0033CC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0888" y="250257"/>
            <a:ext cx="8783114" cy="1680143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Прослушайте с ребенком песню «Чему учат в школе» 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В.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Шаинского</a:t>
            </a:r>
            <a:r>
              <a:rPr lang="ru-RU" sz="2400" b="1" i="1" dirty="0" smtClean="0">
                <a:solidFill>
                  <a:srgbClr val="C00000"/>
                </a:solidFill>
              </a:rPr>
              <a:t>, просмотрите видео, комментируя его.  Предложите детям поговорить о школе, ведь скоро наступит </a:t>
            </a:r>
            <a:r>
              <a:rPr lang="ru-RU" sz="2400" b="1" i="1" smtClean="0">
                <a:solidFill>
                  <a:srgbClr val="C00000"/>
                </a:solidFill>
              </a:rPr>
              <a:t>1 сентября!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en-US" sz="1400" b="1" i="1" dirty="0">
                <a:solidFill>
                  <a:srgbClr val="0033CC"/>
                </a:solidFill>
              </a:rPr>
              <a:t>https://www.youtube.com/watch?time_continue=85&amp;v=baWyAU16kbc&amp;feature=emb_logo</a:t>
            </a:r>
            <a:endParaRPr lang="ru-RU" sz="1400" b="1" i="1" dirty="0">
              <a:solidFill>
                <a:srgbClr val="0033CC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avatars.mds.yandex.net/get-pdb/989459/27273d90-c72a-419f-89dd-3ae66703cfcd/s1200?webp=fal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96" y="1975321"/>
            <a:ext cx="4335915" cy="338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.pinimg.com/736x/5e/f9/99/5ef99902c65cbbef3baf7fd80695f5f6--clipart-jam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383" y="2179073"/>
            <a:ext cx="4316990" cy="363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57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8993"/>
              </p:ext>
            </p:extLst>
          </p:nvPr>
        </p:nvGraphicFramePr>
        <p:xfrm>
          <a:off x="760397" y="3984857"/>
          <a:ext cx="7411452" cy="2714328"/>
        </p:xfrm>
        <a:graphic>
          <a:graphicData uri="http://schemas.openxmlformats.org/drawingml/2006/table">
            <a:tbl>
              <a:tblPr/>
              <a:tblGrid>
                <a:gridCol w="3759881"/>
                <a:gridCol w="3651571"/>
              </a:tblGrid>
              <a:tr h="4523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</a:rPr>
                        <a:t>ВЗРОСЛЫЙ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</a:rPr>
                        <a:t>РЕБЕНОК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3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</a:rPr>
                        <a:t>У МЕНЯ ЕСТЬ ПОРТФЕЛЯ.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</a:rPr>
                        <a:t>У МЕНЯ ЕСТЬ ПОРТФЕЛЬ.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3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</a:rPr>
                        <a:t>У МЕНЯ НЕТ ТЕТРАДКА.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</a:rPr>
                        <a:t>У МЕНЯ НЕТ ТЕТРАДКИ.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3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</a:rPr>
                        <a:t>Я ЗАБЫЛ ДОМА ЛИНЕЙКОЙ.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</a:rPr>
                        <a:t>Я ЗАБЫЛ ДОМА ЛИНЕЙКУ.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3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</a:rPr>
                        <a:t>Я ПИШУ РУЧКИ.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</a:rPr>
                        <a:t>Я ПИШУ РУЧКОЙ.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</a:tr>
              <a:tr h="4523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</a:rPr>
                        <a:t>Я РИСУЮ В АЛЬБОМ.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</a:rPr>
                        <a:t>Я РИСУЮ В АЛЬБОМЕ.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77516" y="-71939"/>
            <a:ext cx="9692640" cy="400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endParaRPr kumimoji="0" lang="ru-RU" altLang="ru-RU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rebuchet MS" panose="020B0603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endParaRPr kumimoji="0" lang="ru-RU" altLang="ru-RU" sz="1600" b="1" i="1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Trebuchet MS" panose="020B0603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Trebuchet MS" panose="020B0603020202020204" pitchFamily="34" charset="0"/>
              </a:rPr>
              <a:t>ИГРА «ПОДБЕРИ ПОХОЖИЕ СЛОВА»</a:t>
            </a:r>
            <a:endParaRPr kumimoji="0" lang="ru-RU" altLang="ru-RU" sz="1600" b="1" i="1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Trebuchet MS" panose="020B0603020202020204" pitchFamily="34" charset="0"/>
              </a:rPr>
              <a:t>Учитель – от слова учить, а какие еще слова-родственники можно подобрать к слову учить - …(учитель, учительница, ученик, учащиеся, ученица, учебник, учеба).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1" i="1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Trebuchet MS" panose="020B0603020202020204" pitchFamily="34" charset="0"/>
              </a:rPr>
              <a:t>ИГРА «ЧЕТВЕРТЫЙ ЛИШНИЙ»</a:t>
            </a:r>
            <a:endParaRPr kumimoji="0" lang="ru-RU" altLang="ru-RU" sz="1600" b="1" i="1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Trebuchet MS" panose="020B0603020202020204" pitchFamily="34" charset="0"/>
              </a:rPr>
              <a:t>Ручка, резинка, мяч, пенал.</a:t>
            </a:r>
            <a:endParaRPr kumimoji="0" lang="ru-RU" altLang="ru-RU" sz="1600" b="1" i="1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Trebuchet MS" panose="020B0603020202020204" pitchFamily="34" charset="0"/>
              </a:rPr>
              <a:t>Ответ: Здесь лишний мяч, потому что это спортивная принадлежность, а все остальное – школьные принадлежности.</a:t>
            </a:r>
            <a:endParaRPr kumimoji="0" lang="ru-RU" altLang="ru-RU" sz="1600" b="1" i="1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Trebuchet MS" panose="020B0603020202020204" pitchFamily="34" charset="0"/>
              </a:rPr>
              <a:t>Портфель, тетрадь, учебник, яблоко.</a:t>
            </a:r>
            <a:endParaRPr kumimoji="0" lang="ru-RU" altLang="ru-RU" sz="1600" b="1" i="1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Trebuchet MS" panose="020B0603020202020204" pitchFamily="34" charset="0"/>
              </a:rPr>
              <a:t>Ответ: Здесь лишнее яблоко, потому что это фрукт, а все остальное – школьные принадлежности.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600" b="1" i="1" dirty="0" smtClean="0">
              <a:solidFill>
                <a:srgbClr val="6600CC"/>
              </a:solidFill>
              <a:latin typeface="Trebuchet MS" panose="020B0603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rebuchet MS" panose="020B0603020202020204" pitchFamily="34" charset="0"/>
              </a:rPr>
              <a:t> ИГРА «ИСПРАВЬ ОШИБКУ В ПРЕДЛОЖЕНИИ»</a:t>
            </a:r>
            <a:endParaRPr kumimoji="0" lang="ru-RU" altLang="ru-RU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255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636" y="346511"/>
            <a:ext cx="10847671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ПОСЛУШАЙ ПОСЛОВИЦУ. КАК ТЫ ЕЕ ОБЪЯСНИШЬ?</a:t>
            </a:r>
            <a:endParaRPr lang="ru-RU" sz="1600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sz="1600" b="1" i="1" u="sng" dirty="0" smtClean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БЕЗ </a:t>
            </a:r>
            <a:r>
              <a:rPr lang="ru-RU" sz="1600" b="1" i="1" u="sng" dirty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ТРУДА НЕ ВЫТАЩИШЬ И РЫБКУ ИЗ </a:t>
            </a:r>
            <a:r>
              <a:rPr lang="ru-RU" sz="1600" b="1" i="1" u="sng" dirty="0" smtClean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ПРУДА</a:t>
            </a:r>
          </a:p>
          <a:p>
            <a:pPr algn="ctr"/>
            <a:r>
              <a:rPr lang="ru-RU" sz="1600" b="1" i="1" u="sng" dirty="0" smtClean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ТЯЖЕЛО В УЧЕНИИ, ЛЕГКО В БОЮ</a:t>
            </a:r>
          </a:p>
          <a:p>
            <a:endParaRPr lang="ru-RU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r>
              <a:rPr lang="ru-RU" sz="1400" i="1" dirty="0">
                <a:solidFill>
                  <a:srgbClr val="0033CC"/>
                </a:solidFill>
                <a:latin typeface="Trebuchet MS" panose="020B0603020202020204" pitchFamily="34" charset="0"/>
              </a:rPr>
              <a:t>ОТВЕТ: Хотите ли вы нарисовать красивый рисунок, правильно исполнить музыкальную пьесу, аккуратно написать буквы или решить трудную задачу по математике – везде и всюду надо </a:t>
            </a:r>
            <a:r>
              <a:rPr lang="ru-RU" sz="1400" i="1" dirty="0" smtClean="0">
                <a:solidFill>
                  <a:srgbClr val="0033CC"/>
                </a:solidFill>
                <a:latin typeface="Trebuchet MS" panose="020B0603020202020204" pitchFamily="34" charset="0"/>
              </a:rPr>
              <a:t>потрудиться</a:t>
            </a:r>
            <a:r>
              <a:rPr lang="ru-RU" sz="1400" i="1" dirty="0">
                <a:solidFill>
                  <a:srgbClr val="0033CC"/>
                </a:solidFill>
                <a:latin typeface="Trebuchet MS" panose="020B0603020202020204" pitchFamily="34" charset="0"/>
              </a:rPr>
              <a:t> </a:t>
            </a:r>
            <a:r>
              <a:rPr lang="ru-RU" sz="1400" i="1" dirty="0" smtClean="0">
                <a:solidFill>
                  <a:srgbClr val="0033CC"/>
                </a:solidFill>
                <a:latin typeface="Trebuchet MS" panose="020B0603020202020204" pitchFamily="34" charset="0"/>
              </a:rPr>
              <a:t>(вторая по аналогии).</a:t>
            </a:r>
          </a:p>
          <a:p>
            <a:endParaRPr lang="ru-RU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6600CC"/>
                </a:solidFill>
                <a:latin typeface="Trebuchet MS" panose="020B0603020202020204" pitchFamily="34" charset="0"/>
              </a:rPr>
              <a:t>«ПОСМОТРИ ВНИМАТЕЛЬНО».</a:t>
            </a:r>
            <a:r>
              <a:rPr lang="ru-RU" i="1" dirty="0">
                <a:solidFill>
                  <a:srgbClr val="6600CC"/>
                </a:solidFill>
                <a:latin typeface="Trebuchet MS" panose="020B0603020202020204" pitchFamily="34" charset="0"/>
              </a:rPr>
              <a:t> Объясни разницу между: ручкой и карандашом, тетрадью и альбомом, ранцем и рюкзаком</a:t>
            </a:r>
            <a:r>
              <a:rPr lang="ru-RU" i="1" dirty="0" smtClean="0">
                <a:solidFill>
                  <a:srgbClr val="6600CC"/>
                </a:solidFill>
                <a:latin typeface="Trebuchet MS" panose="020B060302020202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УПРАЖНЕНИЕ «ПОДСКАЖИ СЛОВЕЧКО».</a:t>
            </a:r>
            <a:endParaRPr lang="ru-RU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r>
              <a:rPr lang="ru-RU" i="1" dirty="0">
                <a:solidFill>
                  <a:srgbClr val="0033CC"/>
                </a:solidFill>
                <a:latin typeface="Trebuchet MS" panose="020B0603020202020204" pitchFamily="34" charset="0"/>
              </a:rPr>
              <a:t>Ваня ходит в детский сад. Он .... (Дошкольник.) Таня ходит в школу. Она .... (Школьница</a:t>
            </a:r>
            <a:r>
              <a:rPr lang="ru-RU" i="1" dirty="0" smtClean="0">
                <a:solidFill>
                  <a:srgbClr val="0033CC"/>
                </a:solidFill>
                <a:latin typeface="Trebuchet MS" panose="020B0603020202020204" pitchFamily="34" charset="0"/>
              </a:rPr>
              <a:t>.)</a:t>
            </a:r>
          </a:p>
          <a:p>
            <a:endParaRPr lang="ru-RU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6600CC"/>
                </a:solidFill>
                <a:latin typeface="Trebuchet MS" panose="020B0603020202020204" pitchFamily="34" charset="0"/>
              </a:rPr>
              <a:t>УПРАЖНЕНИЕ «НАЗОВИ ЛАСКОВО». </a:t>
            </a:r>
            <a:r>
              <a:rPr lang="ru-RU" i="1" dirty="0">
                <a:solidFill>
                  <a:srgbClr val="6600CC"/>
                </a:solidFill>
                <a:latin typeface="Trebuchet MS" panose="020B0603020202020204" pitchFamily="34" charset="0"/>
              </a:rPr>
              <a:t>Назови каждый школьный предмет ласково. Образец: пенал — </a:t>
            </a:r>
            <a:r>
              <a:rPr lang="ru-RU" i="1" dirty="0" err="1">
                <a:solidFill>
                  <a:srgbClr val="6600CC"/>
                </a:solidFill>
                <a:latin typeface="Trebuchet MS" panose="020B0603020202020204" pitchFamily="34" charset="0"/>
              </a:rPr>
              <a:t>пенальчик</a:t>
            </a:r>
            <a:r>
              <a:rPr lang="ru-RU" i="1" dirty="0" smtClean="0">
                <a:solidFill>
                  <a:srgbClr val="6600CC"/>
                </a:solidFill>
                <a:latin typeface="Trebuchet MS" panose="020B060302020202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ИГРА «ЖАДИНА». </a:t>
            </a:r>
            <a:r>
              <a:rPr lang="ru-RU" i="1" dirty="0">
                <a:solidFill>
                  <a:srgbClr val="0033CC"/>
                </a:solidFill>
                <a:latin typeface="Trebuchet MS" panose="020B0603020202020204" pitchFamily="34" charset="0"/>
              </a:rPr>
              <a:t>Представь, что это твои школьные принадлежности. Составь слово­-</a:t>
            </a:r>
            <a:br>
              <a:rPr lang="ru-RU" i="1" dirty="0">
                <a:solidFill>
                  <a:srgbClr val="0033CC"/>
                </a:solidFill>
                <a:latin typeface="Trebuchet MS" panose="020B0603020202020204" pitchFamily="34" charset="0"/>
              </a:rPr>
            </a:br>
            <a:r>
              <a:rPr lang="ru-RU" i="1" dirty="0">
                <a:solidFill>
                  <a:srgbClr val="0033CC"/>
                </a:solidFill>
                <a:latin typeface="Trebuchet MS" panose="020B0603020202020204" pitchFamily="34" charset="0"/>
              </a:rPr>
              <a:t>сочетания по образцу. Образец: мой портфель, моя тетрадь, мои ножницы</a:t>
            </a:r>
            <a:r>
              <a:rPr lang="ru-RU" i="1" dirty="0" smtClean="0">
                <a:solidFill>
                  <a:srgbClr val="0033CC"/>
                </a:solidFill>
                <a:latin typeface="Trebuchet MS" panose="020B060302020202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6600CC"/>
                </a:solidFill>
                <a:latin typeface="Trebuchet MS" panose="020B0603020202020204" pitchFamily="34" charset="0"/>
              </a:rPr>
              <a:t>УПРАЖНЕНИЕ </a:t>
            </a:r>
            <a:r>
              <a:rPr lang="ru-RU" b="1" i="1" dirty="0">
                <a:solidFill>
                  <a:srgbClr val="6600CC"/>
                </a:solidFill>
                <a:latin typeface="Trebuchet MS" panose="020B0603020202020204" pitchFamily="34" charset="0"/>
              </a:rPr>
              <a:t>«ИЗ ЧЕГО КАКОЙ?» </a:t>
            </a:r>
            <a:r>
              <a:rPr lang="ru-RU" i="1" dirty="0">
                <a:solidFill>
                  <a:srgbClr val="6600CC"/>
                </a:solidFill>
                <a:latin typeface="Trebuchet MS" panose="020B0603020202020204" pitchFamily="34" charset="0"/>
              </a:rPr>
              <a:t>Закончи предложения по образцу. </a:t>
            </a:r>
            <a:br>
              <a:rPr lang="ru-RU" i="1" dirty="0">
                <a:solidFill>
                  <a:srgbClr val="6600CC"/>
                </a:solidFill>
                <a:latin typeface="Trebuchet MS" panose="020B0603020202020204" pitchFamily="34" charset="0"/>
              </a:rPr>
            </a:br>
            <a:r>
              <a:rPr lang="ru-RU" i="1" dirty="0">
                <a:solidFill>
                  <a:srgbClr val="6600CC"/>
                </a:solidFill>
                <a:latin typeface="Trebuchet MS" panose="020B0603020202020204" pitchFamily="34" charset="0"/>
              </a:rPr>
              <a:t>Образец: Каран­даш из дерева (какой?) — деревянный.</a:t>
            </a:r>
          </a:p>
          <a:p>
            <a:r>
              <a:rPr lang="ru-RU" i="1" dirty="0">
                <a:solidFill>
                  <a:srgbClr val="6600CC"/>
                </a:solidFill>
                <a:latin typeface="Trebuchet MS" panose="020B0603020202020204" pitchFamily="34" charset="0"/>
              </a:rPr>
              <a:t>Ножницы из металла (какие?) — ....                  Линейка из пластмассы (какая?) — ....</a:t>
            </a:r>
          </a:p>
          <a:p>
            <a:r>
              <a:rPr lang="ru-RU" i="1" dirty="0">
                <a:solidFill>
                  <a:srgbClr val="6600CC"/>
                </a:solidFill>
                <a:latin typeface="Trebuchet MS" panose="020B0603020202020204" pitchFamily="34" charset="0"/>
              </a:rPr>
              <a:t>Портфель из кожи (какой?) — ....                      Ластик из резины (какой?) — ....</a:t>
            </a:r>
            <a:endParaRPr lang="ru-RU" b="0" i="1" dirty="0">
              <a:solidFill>
                <a:srgbClr val="6600CC"/>
              </a:solidFill>
              <a:effectLst/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6433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7634" y="1414914"/>
            <a:ext cx="8956369" cy="5274644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ru-RU" b="1" i="1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1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Импровизация </a:t>
            </a:r>
            <a:r>
              <a:rPr lang="ru-RU" sz="21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движений в соответствии с текстом.</a:t>
            </a:r>
          </a:p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 школу».</a:t>
            </a:r>
          </a:p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 в школу мы пойдём,</a:t>
            </a:r>
          </a:p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портфель с собой возьмём.</a:t>
            </a:r>
          </a:p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школе будем мы читать,</a:t>
            </a:r>
          </a:p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Будем ручками писать.</a:t>
            </a:r>
          </a:p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Физкультурой заниматься,</a:t>
            </a:r>
          </a:p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 «отлично» все стараться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1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Пальчиковая игра « Переменка»</a:t>
            </a:r>
          </a:p>
          <a:p>
            <a:r>
              <a:rPr lang="ru-RU" b="1" i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Переменка</a:t>
            </a:r>
            <a:r>
              <a:rPr lang="ru-RU" b="1" i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Переменка! Ритмичное сжимание-разжимание кулачков на обеих руках.</a:t>
            </a:r>
          </a:p>
          <a:p>
            <a:r>
              <a:rPr lang="ru-RU" b="1" i="1" u="sng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Отдохните хорошенько</a:t>
            </a:r>
            <a:r>
              <a:rPr lang="ru-RU" b="1" i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Движения расслабленными кистями рук вверх-вниз.</a:t>
            </a:r>
          </a:p>
          <a:p>
            <a:r>
              <a:rPr lang="ru-RU" b="1" i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бегать и шуметь,</a:t>
            </a:r>
          </a:p>
          <a:p>
            <a:r>
              <a:rPr lang="ru-RU" b="1" i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Танцевать и песни петь,</a:t>
            </a:r>
          </a:p>
          <a:p>
            <a:r>
              <a:rPr lang="ru-RU" b="1" i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Попеременное сгибание пальчиков обеих рук в кулачки.</a:t>
            </a:r>
          </a:p>
          <a:p>
            <a:r>
              <a:rPr lang="ru-RU" b="1" i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сесть и помолчать, Пальцы рук образуют «замок».</a:t>
            </a:r>
          </a:p>
          <a:p>
            <a:r>
              <a:rPr lang="ru-RU" b="1" i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– чур! – нельзя скучать! Движения указательными пальчиками обеих рук вправо-влево.</a:t>
            </a:r>
          </a:p>
          <a:p>
            <a:endParaRPr lang="ru-RU" b="1" i="1" dirty="0">
              <a:solidFill>
                <a:srgbClr val="002060"/>
              </a:solidFill>
            </a:endParaRPr>
          </a:p>
          <a:p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47023" y="609600"/>
            <a:ext cx="8426980" cy="805314"/>
          </a:xfrm>
        </p:spPr>
        <p:txBody>
          <a:bodyPr>
            <a:noAutofit/>
          </a:bodyPr>
          <a:lstStyle/>
          <a:p>
            <a:r>
              <a:rPr lang="ru-RU" sz="2000" b="1" i="1" u="sng" dirty="0" smtClean="0">
                <a:solidFill>
                  <a:srgbClr val="0033CC"/>
                </a:solidFill>
              </a:rPr>
              <a:t/>
            </a:r>
            <a:br>
              <a:rPr lang="ru-RU" sz="2000" b="1" i="1" u="sng" dirty="0" smtClean="0">
                <a:solidFill>
                  <a:srgbClr val="0033CC"/>
                </a:solidFill>
              </a:rPr>
            </a:br>
            <a:r>
              <a:rPr lang="ru-RU" sz="2000" b="1" i="1" u="sng" dirty="0" smtClean="0">
                <a:solidFill>
                  <a:srgbClr val="0033CC"/>
                </a:solidFill>
              </a:rPr>
              <a:t>Прослушайте песню «Первоклашки» А. Ермолова,  просмотрите клип, комментируйте видео </a:t>
            </a:r>
            <a:r>
              <a:rPr lang="en-US" sz="2000" dirty="0" smtClean="0">
                <a:hlinkClick r:id="rId3"/>
              </a:rPr>
              <a:t>https</a:t>
            </a:r>
            <a:r>
              <a:rPr lang="en-US" sz="2000" dirty="0">
                <a:hlinkClick r:id="rId3"/>
              </a:rPr>
              <a:t>://</a:t>
            </a:r>
            <a:r>
              <a:rPr lang="en-US" sz="2000" dirty="0" smtClean="0">
                <a:hlinkClick r:id="rId3"/>
              </a:rPr>
              <a:t>www.youtube.com/watch?v=0jxG2tMoDnY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48166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635" y="202130"/>
            <a:ext cx="93076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i="1" dirty="0" smtClean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r>
              <a:rPr lang="ru-RU" sz="2400" b="1" i="1" u="sng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Работа с рассказом</a:t>
            </a:r>
          </a:p>
          <a:p>
            <a:endParaRPr lang="ru-RU" sz="2400" b="1" i="1" u="sng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- </a:t>
            </a:r>
            <a:r>
              <a:rPr lang="ru-RU" sz="1600" b="1" i="1" u="sng" dirty="0">
                <a:solidFill>
                  <a:srgbClr val="0033CC"/>
                </a:solidFill>
                <a:latin typeface="Trebuchet MS" panose="020B0603020202020204" pitchFamily="34" charset="0"/>
              </a:rPr>
              <a:t>ЧТЕНИЕ ТЕКСТА ВЗРОСЛЫМ</a:t>
            </a:r>
            <a:endParaRPr lang="ru-RU" sz="1600" b="1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Вася пришел из школы и сел играть на компьютере. Когда стемнело, он вспомнил, что не сделал уроки. Вася разложил книги, тетради и стал выполнять домашнее задание. Он очень устал, и у него не осталось сил сложить все в портфель</a:t>
            </a:r>
            <a:r>
              <a:rPr lang="ru-RU" sz="1600" b="1" i="1" dirty="0" smtClean="0">
                <a:solidFill>
                  <a:srgbClr val="0033CC"/>
                </a:solidFill>
                <a:latin typeface="Trebuchet MS" panose="020B0603020202020204" pitchFamily="34" charset="0"/>
              </a:rPr>
              <a:t>.</a:t>
            </a:r>
          </a:p>
          <a:p>
            <a:endParaRPr lang="ru-RU" sz="1600" b="1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- </a:t>
            </a:r>
            <a:r>
              <a:rPr lang="ru-RU" sz="1600" b="1" i="1" u="sng" dirty="0">
                <a:solidFill>
                  <a:srgbClr val="0033CC"/>
                </a:solidFill>
                <a:latin typeface="Trebuchet MS" panose="020B0603020202020204" pitchFamily="34" charset="0"/>
              </a:rPr>
              <a:t>БЕСЕДА ПО ВОПРОСАМ</a:t>
            </a:r>
            <a:endParaRPr lang="ru-RU" sz="1600" b="1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Как зовут мальчика? (Мальчика зовут Вася)</a:t>
            </a:r>
          </a:p>
          <a:p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Откуда пришел Вася? (Вася пришел из школы?)</a:t>
            </a:r>
          </a:p>
          <a:p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Что он стал делать? (Он сел играть за компьютер.)</a:t>
            </a:r>
          </a:p>
          <a:p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Когда он вспомнил, что не сделал уроки? (Когда совсем стемнело, он вспомнил, </a:t>
            </a:r>
            <a:endParaRPr lang="ru-RU" sz="1600" b="1" i="1" dirty="0" smtClean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r>
              <a:rPr lang="ru-RU" sz="1600" b="1" i="1" dirty="0" smtClean="0">
                <a:solidFill>
                  <a:srgbClr val="0033CC"/>
                </a:solidFill>
                <a:latin typeface="Trebuchet MS" panose="020B0603020202020204" pitchFamily="34" charset="0"/>
              </a:rPr>
              <a:t>что </a:t>
            </a:r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не сделаны уроки.)</a:t>
            </a:r>
          </a:p>
          <a:p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Почему он не сложил портфель? (Он сделал уроки и у него не осталось сил, </a:t>
            </a:r>
            <a:endParaRPr lang="ru-RU" sz="1600" b="1" i="1" dirty="0" smtClean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r>
              <a:rPr lang="ru-RU" sz="1600" b="1" i="1" dirty="0" smtClean="0">
                <a:solidFill>
                  <a:srgbClr val="0033CC"/>
                </a:solidFill>
                <a:latin typeface="Trebuchet MS" panose="020B0603020202020204" pitchFamily="34" charset="0"/>
              </a:rPr>
              <a:t>чтобы </a:t>
            </a:r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собрать портфель</a:t>
            </a:r>
            <a:r>
              <a:rPr lang="ru-RU" sz="1600" b="1" i="1" dirty="0" smtClean="0">
                <a:solidFill>
                  <a:srgbClr val="0033CC"/>
                </a:solidFill>
                <a:latin typeface="Trebuchet MS" panose="020B0603020202020204" pitchFamily="34" charset="0"/>
              </a:rPr>
              <a:t>.)</a:t>
            </a:r>
          </a:p>
          <a:p>
            <a:endParaRPr lang="ru-RU" sz="1600" b="1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- </a:t>
            </a:r>
            <a:r>
              <a:rPr lang="ru-RU" sz="1600" b="1" i="1" u="sng" dirty="0">
                <a:solidFill>
                  <a:srgbClr val="0033CC"/>
                </a:solidFill>
                <a:latin typeface="Trebuchet MS" panose="020B0603020202020204" pitchFamily="34" charset="0"/>
              </a:rPr>
              <a:t>ПРИДУМАЙ ОКОНЧАНИЕ РАССКАЗА</a:t>
            </a:r>
            <a:endParaRPr lang="ru-RU" sz="1600" b="1" i="1" dirty="0">
              <a:solidFill>
                <a:srgbClr val="0033CC"/>
              </a:solidFill>
              <a:latin typeface="Trebuchet MS" panose="020B0603020202020204" pitchFamily="34" charset="0"/>
            </a:endParaRPr>
          </a:p>
          <a:p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Утром Вася долго искал нужные вещи. Когда он пришел в школу, дети сидели за партами и шел урок. Васе стало стыдно, что он опоздал. Он дал себе слово, что больше так </a:t>
            </a:r>
            <a:r>
              <a:rPr lang="ru-RU" sz="1600" b="1" i="1" dirty="0" smtClean="0">
                <a:solidFill>
                  <a:srgbClr val="0033CC"/>
                </a:solidFill>
                <a:latin typeface="Trebuchet MS" panose="020B0603020202020204" pitchFamily="34" charset="0"/>
              </a:rPr>
              <a:t>поступать </a:t>
            </a:r>
            <a:r>
              <a:rPr lang="ru-RU" sz="1600" b="1" i="1" dirty="0">
                <a:solidFill>
                  <a:srgbClr val="0033CC"/>
                </a:solidFill>
                <a:latin typeface="Trebuchet MS" panose="020B0603020202020204" pitchFamily="34" charset="0"/>
              </a:rPr>
              <a:t>не будет.</a:t>
            </a:r>
            <a:endParaRPr lang="ru-RU" sz="1600" b="1" i="1" dirty="0">
              <a:solidFill>
                <a:srgbClr val="0033CC"/>
              </a:solidFill>
              <a:effectLst/>
              <a:latin typeface="Trebuchet MS" panose="020B0603020202020204" pitchFamily="34" charset="0"/>
            </a:endParaRPr>
          </a:p>
        </p:txBody>
      </p:sp>
      <p:pic>
        <p:nvPicPr>
          <p:cNvPr id="4098" name="Picture 2" descr="http://www.fa.ru/fil/tula/org/chair/mi/PublishingImages/News/2015/09/2323_skolarac-dreamstime_7781987_if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065" y="3407802"/>
            <a:ext cx="2847507" cy="299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635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008" y="308009"/>
            <a:ext cx="9259504" cy="1694046"/>
          </a:xfrm>
        </p:spPr>
        <p:txBody>
          <a:bodyPr>
            <a:normAutofit fontScale="90000"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i="1" u="sng" dirty="0" smtClean="0">
                <a:solidFill>
                  <a:srgbClr val="FF0000"/>
                </a:solidFill>
              </a:rPr>
              <a:t>Игра «Один-пять»</a:t>
            </a:r>
            <a:r>
              <a:rPr lang="ru-RU" sz="1600" i="1" dirty="0">
                <a:solidFill>
                  <a:srgbClr val="6600CC"/>
                </a:solidFill>
              </a:rPr>
              <a:t> </a:t>
            </a:r>
            <a:r>
              <a:rPr lang="ru-RU" sz="1600" i="1" dirty="0" smtClean="0">
                <a:solidFill>
                  <a:srgbClr val="6600CC"/>
                </a:solidFill>
              </a:rPr>
              <a:t>    (</a:t>
            </a:r>
            <a:r>
              <a:rPr lang="ru-RU" sz="1600" i="1" dirty="0" err="1">
                <a:solidFill>
                  <a:srgbClr val="6600CC"/>
                </a:solidFill>
              </a:rPr>
              <a:t>согласов</a:t>
            </a:r>
            <a:r>
              <a:rPr lang="ru-RU" sz="1600" i="1" dirty="0">
                <a:solidFill>
                  <a:srgbClr val="6600CC"/>
                </a:solidFill>
              </a:rPr>
              <a:t>. </a:t>
            </a:r>
            <a:r>
              <a:rPr lang="ru-RU" sz="1600" i="1" dirty="0" err="1">
                <a:solidFill>
                  <a:srgbClr val="6600CC"/>
                </a:solidFill>
              </a:rPr>
              <a:t>числ</a:t>
            </a:r>
            <a:r>
              <a:rPr lang="ru-RU" sz="1600" i="1" dirty="0">
                <a:solidFill>
                  <a:srgbClr val="6600CC"/>
                </a:solidFill>
              </a:rPr>
              <a:t>. с сущ. в роде и числе</a:t>
            </a:r>
            <a:r>
              <a:rPr lang="ru-RU" sz="1600" i="1" dirty="0" smtClean="0">
                <a:solidFill>
                  <a:srgbClr val="6600CC"/>
                </a:solidFill>
              </a:rPr>
              <a:t>):</a:t>
            </a:r>
            <a:br>
              <a:rPr lang="ru-RU" sz="1600" i="1" dirty="0" smtClean="0">
                <a:solidFill>
                  <a:srgbClr val="6600CC"/>
                </a:solidFill>
              </a:rPr>
            </a:br>
            <a:r>
              <a:rPr lang="ru-RU" sz="1600" i="1" dirty="0">
                <a:solidFill>
                  <a:srgbClr val="6600CC"/>
                </a:solidFill>
              </a:rPr>
              <a:t/>
            </a:r>
            <a:br>
              <a:rPr lang="ru-RU" sz="1600" i="1" dirty="0">
                <a:solidFill>
                  <a:srgbClr val="6600CC"/>
                </a:solidFill>
              </a:rPr>
            </a:br>
            <a:r>
              <a:rPr lang="ru-RU" sz="1600" i="1" dirty="0">
                <a:solidFill>
                  <a:srgbClr val="6600CC"/>
                </a:solidFill>
              </a:rPr>
              <a:t>Одна новая ручка-две ….-пять …                              Один острый карандаш- два ……- пять </a:t>
            </a:r>
            <a:br>
              <a:rPr lang="ru-RU" sz="1600" i="1" dirty="0">
                <a:solidFill>
                  <a:srgbClr val="6600CC"/>
                </a:solidFill>
              </a:rPr>
            </a:br>
            <a:r>
              <a:rPr lang="ru-RU" sz="1600" i="1" dirty="0">
                <a:solidFill>
                  <a:srgbClr val="6600CC"/>
                </a:solidFill>
              </a:rPr>
              <a:t>Одна чистая тетрадь- две ……..- пять …….             Один удобный пенал- два …….- пять </a:t>
            </a:r>
            <a:r>
              <a:rPr lang="ru-RU" sz="1600" i="1" dirty="0" smtClean="0">
                <a:solidFill>
                  <a:srgbClr val="6600CC"/>
                </a:solidFill>
              </a:rPr>
              <a:t>…</a:t>
            </a:r>
            <a:r>
              <a:rPr lang="ru-RU" sz="1600" i="1" dirty="0">
                <a:solidFill>
                  <a:srgbClr val="6600CC"/>
                </a:solidFill>
              </a:rPr>
              <a:t/>
            </a:r>
            <a:br>
              <a:rPr lang="ru-RU" sz="1600" i="1" dirty="0">
                <a:solidFill>
                  <a:srgbClr val="6600CC"/>
                </a:solidFill>
              </a:rPr>
            </a:br>
            <a:r>
              <a:rPr lang="ru-RU" sz="1600" i="1" dirty="0">
                <a:solidFill>
                  <a:srgbClr val="6600CC"/>
                </a:solidFill>
              </a:rPr>
              <a:t>Один большой альбом – два …….-пять …….          Один белый  мелок- два …….- пять …….</a:t>
            </a:r>
            <a:br>
              <a:rPr lang="ru-RU" sz="1600" i="1" dirty="0">
                <a:solidFill>
                  <a:srgbClr val="6600CC"/>
                </a:solidFill>
              </a:rPr>
            </a:br>
            <a:r>
              <a:rPr lang="ru-RU" sz="1600" i="1" dirty="0">
                <a:solidFill>
                  <a:srgbClr val="6600CC"/>
                </a:solidFill>
              </a:rPr>
              <a:t>Один удачный ластик -два…….-пять …….              Одна пластмассовая линейка- две ……- </a:t>
            </a:r>
            <a:r>
              <a:rPr lang="ru-RU" sz="1600" i="1" dirty="0" smtClean="0">
                <a:solidFill>
                  <a:srgbClr val="6600CC"/>
                </a:solidFill>
              </a:rPr>
              <a:t>пять…</a:t>
            </a:r>
            <a:r>
              <a:rPr lang="ru-RU" sz="1600" i="1" dirty="0">
                <a:solidFill>
                  <a:srgbClr val="6600CC"/>
                </a:solidFill>
              </a:rPr>
              <a:t/>
            </a:r>
            <a:br>
              <a:rPr lang="ru-RU" sz="1600" i="1" dirty="0">
                <a:solidFill>
                  <a:srgbClr val="6600CC"/>
                </a:solidFill>
              </a:rPr>
            </a:br>
            <a:r>
              <a:rPr lang="ru-RU" sz="1600" i="1" dirty="0">
                <a:solidFill>
                  <a:srgbClr val="6600CC"/>
                </a:solidFill>
              </a:rPr>
              <a:t>Один  нужный учебник- два ……..-пять……...          Один лёгкий ранец – два….пять</a:t>
            </a:r>
            <a:r>
              <a:rPr lang="ru-RU" sz="1600" i="1" dirty="0" smtClean="0">
                <a:solidFill>
                  <a:srgbClr val="6600CC"/>
                </a:solidFill>
              </a:rPr>
              <a:t>….</a:t>
            </a:r>
            <a:br>
              <a:rPr lang="ru-RU" sz="1600" i="1" dirty="0" smtClean="0">
                <a:solidFill>
                  <a:srgbClr val="6600CC"/>
                </a:solidFill>
              </a:rPr>
            </a:br>
            <a:r>
              <a:rPr lang="ru-RU" sz="1600" i="1" dirty="0">
                <a:solidFill>
                  <a:srgbClr val="6600CC"/>
                </a:solidFill>
              </a:rPr>
              <a:t/>
            </a:r>
            <a:br>
              <a:rPr lang="ru-RU" sz="1600" i="1" dirty="0">
                <a:solidFill>
                  <a:srgbClr val="6600CC"/>
                </a:solidFill>
              </a:rPr>
            </a:br>
            <a:r>
              <a:rPr lang="ru-RU" sz="2400" dirty="0"/>
              <a:t> </a:t>
            </a:r>
            <a:r>
              <a:rPr lang="ru-RU" sz="2400" b="1" i="1" u="sng" dirty="0" smtClean="0">
                <a:solidFill>
                  <a:srgbClr val="FF0000"/>
                </a:solidFill>
              </a:rPr>
              <a:t>Обучающие мультфильмы для детей</a:t>
            </a:r>
            <a:r>
              <a:rPr lang="ru-RU" sz="2400" b="1" i="1" u="sng" dirty="0">
                <a:solidFill>
                  <a:srgbClr val="FF0000"/>
                </a:solidFill>
              </a:rPr>
              <a:t/>
            </a:r>
            <a:br>
              <a:rPr lang="ru-RU" sz="2400" b="1" i="1" u="sng" dirty="0">
                <a:solidFill>
                  <a:srgbClr val="FF0000"/>
                </a:solidFill>
              </a:rPr>
            </a:br>
            <a:r>
              <a:rPr lang="en-US" sz="1600" dirty="0" smtClean="0">
                <a:hlinkClick r:id="rId3"/>
              </a:rPr>
              <a:t>https</a:t>
            </a:r>
            <a:r>
              <a:rPr lang="en-US" sz="1600" dirty="0">
                <a:hlinkClick r:id="rId3"/>
              </a:rPr>
              <a:t>://</a:t>
            </a:r>
            <a:r>
              <a:rPr lang="en-US" sz="1600" dirty="0" smtClean="0">
                <a:hlinkClick r:id="rId3"/>
              </a:rPr>
              <a:t>www.youtube.com/watch?time_continue=488&amp;v=yvukaYEG3VU&amp;feature=emb_logo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www.youtube.com/watch?time_continue=2&amp;v=hSN-xsr1gzc&amp;feature=emb_logo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2000" b="1" i="1" u="sng" dirty="0" smtClean="0">
                <a:solidFill>
                  <a:srgbClr val="FF0000"/>
                </a:solidFill>
              </a:rPr>
              <a:t>Игра «Выложи буквы и цифры верёвочкой»  как </a:t>
            </a:r>
            <a:r>
              <a:rPr lang="ru-RU" sz="2000" b="1" i="1" u="sng" dirty="0" err="1" smtClean="0">
                <a:solidFill>
                  <a:srgbClr val="FF0000"/>
                </a:solidFill>
              </a:rPr>
              <a:t>Хрюша</a:t>
            </a:r>
            <a:r>
              <a:rPr lang="ru-RU" sz="2000" b="1" i="1" u="sng" dirty="0" smtClean="0">
                <a:solidFill>
                  <a:srgbClr val="FF0000"/>
                </a:solidFill>
              </a:rPr>
              <a:t> и Степашка. </a:t>
            </a:r>
            <a:endParaRPr lang="ru-RU" sz="2000" b="1" i="1" u="sng" dirty="0">
              <a:solidFill>
                <a:srgbClr val="FF0000"/>
              </a:solidFill>
            </a:endParaRPr>
          </a:p>
        </p:txBody>
      </p:sp>
      <p:pic>
        <p:nvPicPr>
          <p:cNvPr id="3" name="Picture 2" descr="5312_html_m70e08d2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471" y="3831961"/>
            <a:ext cx="3359904" cy="2771348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37398" y="3647975"/>
            <a:ext cx="830660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  <a:latin typeface="Arial" panose="020B0604020202020204" pitchFamily="34" charset="0"/>
              </a:rPr>
              <a:t>Предложите ребенку выучить стихотворение</a:t>
            </a:r>
          </a:p>
          <a:p>
            <a:endParaRPr lang="ru-RU" b="1" i="1" u="sng" dirty="0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ru-RU" b="1" i="1" dirty="0" smtClean="0">
                <a:solidFill>
                  <a:srgbClr val="006666"/>
                </a:solidFill>
                <a:latin typeface="Arial" panose="020B0604020202020204" pitchFamily="34" charset="0"/>
              </a:rPr>
              <a:t>Семь </a:t>
            </a:r>
            <a:r>
              <a:rPr lang="ru-RU" b="1" i="1" dirty="0">
                <a:solidFill>
                  <a:srgbClr val="006666"/>
                </a:solidFill>
                <a:latin typeface="Arial" panose="020B0604020202020204" pitchFamily="34" charset="0"/>
              </a:rPr>
              <a:t>ночей и дней в неделе,</a:t>
            </a:r>
          </a:p>
          <a:p>
            <a:r>
              <a:rPr lang="ru-RU" b="1" i="1" dirty="0">
                <a:solidFill>
                  <a:srgbClr val="006666"/>
                </a:solidFill>
                <a:latin typeface="Arial" panose="020B0604020202020204" pitchFamily="34" charset="0"/>
              </a:rPr>
              <a:t>Семь вещей у нас в портфеле.</a:t>
            </a:r>
          </a:p>
          <a:p>
            <a:r>
              <a:rPr lang="ru-RU" b="1" i="1" dirty="0">
                <a:solidFill>
                  <a:srgbClr val="006666"/>
                </a:solidFill>
                <a:latin typeface="Arial" panose="020B0604020202020204" pitchFamily="34" charset="0"/>
              </a:rPr>
              <a:t>Промокашка и тетрадь,</a:t>
            </a:r>
          </a:p>
          <a:p>
            <a:r>
              <a:rPr lang="ru-RU" b="1" i="1" dirty="0">
                <a:solidFill>
                  <a:srgbClr val="006666"/>
                </a:solidFill>
                <a:latin typeface="Arial" panose="020B0604020202020204" pitchFamily="34" charset="0"/>
              </a:rPr>
              <a:t>Ручка есть, чтобы писать,</a:t>
            </a:r>
          </a:p>
          <a:p>
            <a:r>
              <a:rPr lang="ru-RU" b="1" i="1" dirty="0">
                <a:solidFill>
                  <a:srgbClr val="006666"/>
                </a:solidFill>
                <a:latin typeface="Arial" panose="020B0604020202020204" pitchFamily="34" charset="0"/>
              </a:rPr>
              <a:t>И резинка, чтобы пятна</a:t>
            </a:r>
          </a:p>
          <a:p>
            <a:r>
              <a:rPr lang="ru-RU" b="1" i="1" dirty="0">
                <a:solidFill>
                  <a:srgbClr val="006666"/>
                </a:solidFill>
                <a:latin typeface="Arial" panose="020B0604020202020204" pitchFamily="34" charset="0"/>
              </a:rPr>
              <a:t>Убирала аккуратно.</a:t>
            </a:r>
          </a:p>
          <a:p>
            <a:r>
              <a:rPr lang="ru-RU" b="1" i="1" dirty="0">
                <a:solidFill>
                  <a:srgbClr val="006666"/>
                </a:solidFill>
                <a:latin typeface="Arial" panose="020B0604020202020204" pitchFamily="34" charset="0"/>
              </a:rPr>
              <a:t>И пенал, и карандаш,</a:t>
            </a:r>
          </a:p>
          <a:p>
            <a:r>
              <a:rPr lang="ru-RU" b="1" i="1" dirty="0">
                <a:solidFill>
                  <a:srgbClr val="006666"/>
                </a:solidFill>
                <a:latin typeface="Arial" panose="020B0604020202020204" pitchFamily="34" charset="0"/>
              </a:rPr>
              <a:t>И букварь – приятель наш.</a:t>
            </a:r>
          </a:p>
          <a:p>
            <a:r>
              <a:rPr lang="ru-RU" b="1" i="1" dirty="0">
                <a:solidFill>
                  <a:srgbClr val="006666"/>
                </a:solidFill>
                <a:latin typeface="Arial" panose="020B0604020202020204" pitchFamily="34" charset="0"/>
              </a:rPr>
              <a:t>                       (С. Маршак)</a:t>
            </a:r>
            <a:endParaRPr lang="ru-RU" b="1" i="1" dirty="0">
              <a:solidFill>
                <a:srgbClr val="006666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784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404</TotalTime>
  <Words>215</Words>
  <Application>Microsoft Office PowerPoint</Application>
  <PresentationFormat>Широкоэкранный</PresentationFormat>
  <Paragraphs>107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Arial Black</vt:lpstr>
      <vt:lpstr>Bad Script</vt:lpstr>
      <vt:lpstr>Calibri</vt:lpstr>
      <vt:lpstr>Constantia</vt:lpstr>
      <vt:lpstr>Segoe UI Black</vt:lpstr>
      <vt:lpstr>Trebuchet MS</vt:lpstr>
      <vt:lpstr>Wingdings</vt:lpstr>
      <vt:lpstr>Wingdings 3</vt:lpstr>
      <vt:lpstr>Грань</vt:lpstr>
      <vt:lpstr>                                                     Презентация по                               лексической теме                                                Скоро в школу.                       Школьные принадлежности                                                           в  подготовительной группе                                                    компенсирующей направленности                                                         подготовила Бочарова Д. Л.                 </vt:lpstr>
      <vt:lpstr>           Цель: ПРОДОЛЖАТЬ ФОРМИРОВАТЬ ШКОЛЬНУЮ ГОТОВНОСТЬ ДЕТЕЙ ЧЕРЕЗ РАЗВИТИЕ СВЯЗНОЙ РЕЧИ, РАСШИРЕНИЕ  И СИСТЕМАТИЗАЦИЮ ЗНАНИЯЙ ДЕТЕЙ О ШКОЛЕ .  В презентации представлены дидактические и подвижные игры, стихи и загадки, упражнения (задания) по лексической теме «СКОРО В ШКОЛУ. ШКОЛЬНЫЕ ПРИНАДЛЕЖНОСТИ", направленные на развитие речи и познавательного интереса детей дошкольного возраста. Дидактический материал включает не только задания на формирование лексико - грамматического строя, связной речи, развитие физиологического и речевого дыхания, голоса; но и упражнения на развитие  двигательной сферы детей (мелкой моторики, координации речи сдвижением, графо - моторных навыков), их внимания, мышления, памяти, фонетического восприятия. Задания подобраны в соответствии с программными  требованиями и требованиями ФГОС.</vt:lpstr>
      <vt:lpstr>Презентация PowerPoint</vt:lpstr>
      <vt:lpstr>Прослушайте с ребенком песню «Чему учат в школе»  В. Шаинского, просмотрите видео, комментируя его.  Предложите детям поговорить о школе, ведь скоро наступит 1 сентября! https://www.youtube.com/watch?time_continue=85&amp;v=baWyAU16kbc&amp;feature=emb_logo</vt:lpstr>
      <vt:lpstr>Презентация PowerPoint</vt:lpstr>
      <vt:lpstr>Презентация PowerPoint</vt:lpstr>
      <vt:lpstr> Прослушайте песню «Первоклашки» А. Ермолова,  просмотрите клип, комментируйте видео https://www.youtube.com/watch?v=0jxG2tMoDnY   </vt:lpstr>
      <vt:lpstr>Презентация PowerPoint</vt:lpstr>
      <vt:lpstr>Игра «Один-пять»     (согласов. числ. с сущ. в роде и числе):  Одна новая ручка-две ….-пять …                              Один острый карандаш- два ……- пять  Одна чистая тетрадь- две ……..- пять …….             Один удобный пенал- два …….- пять … Один большой альбом – два …….-пять …….          Один белый  мелок- два …….- пять ……. Один удачный ластик -два…….-пять …….              Одна пластмассовая линейка- две ……- пять… Один  нужный учебник- два ……..-пять……...          Один лёгкий ранец – два….пять….   Обучающие мультфильмы для детей https://www.youtube.com/watch?time_continue=488&amp;v=yvukaYEG3VU&amp;feature=emb_logo https://www.youtube.com/watch?time_continue=2&amp;v=hSN-xsr1gzc&amp;feature=emb_logo  Игра «Выложи буквы и цифры верёвочкой»  как Хрюша и Степашка.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Скоро в школу. Школьные принадлежности</dc:title>
  <dc:creator>user</dc:creator>
  <cp:lastModifiedBy>user</cp:lastModifiedBy>
  <cp:revision>32</cp:revision>
  <dcterms:created xsi:type="dcterms:W3CDTF">2020-05-21T11:31:55Z</dcterms:created>
  <dcterms:modified xsi:type="dcterms:W3CDTF">2022-03-12T13:54:30Z</dcterms:modified>
</cp:coreProperties>
</file>