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sldIdLst>
    <p:sldId id="256" r:id="rId3"/>
    <p:sldId id="259" r:id="rId4"/>
    <p:sldId id="258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4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</p:spPr>
      </p:pic>
      <p:grpSp>
        <p:nvGrpSpPr>
          <p:cNvPr id="66" name="Group 65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67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</p:spPr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70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</p:spPr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72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73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75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76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79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1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2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3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4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5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6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7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8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89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91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93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95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</p:spPr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97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98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99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00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01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03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04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05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06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07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</p:spPr>
        </p:sp>
        <p:sp>
          <p:nvSpPr>
            <p:cNvPr id="108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09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10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11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12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13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14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15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16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17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18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19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0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0238" y="1122363"/>
            <a:ext cx="6593681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0238" y="3602038"/>
            <a:ext cx="6593681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01052" y="5410202"/>
            <a:ext cx="20574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00237" y="5410202"/>
            <a:ext cx="384366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15603" y="5410200"/>
            <a:ext cx="578317" cy="365125"/>
          </a:xfrm>
        </p:spPr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304665"/>
            <a:ext cx="7434266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606426"/>
            <a:ext cx="7434266" cy="3299778"/>
          </a:xfrm>
          <a:prstGeom prst="round2DiagRect">
            <a:avLst>
              <a:gd name="adj1" fmla="val 5101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5124020"/>
            <a:ext cx="7433144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609600"/>
            <a:ext cx="7429466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419600"/>
            <a:ext cx="7428344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4309919"/>
            <a:ext cx="74295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696579" y="718458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 panose="020B0603020202020204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17473" y="276497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 panose="020B0603020202020204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2134042"/>
            <a:ext cx="74295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4657655"/>
            <a:ext cx="7428379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609600"/>
            <a:ext cx="74294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674463"/>
            <a:ext cx="2397674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56059" y="3360263"/>
            <a:ext cx="2396432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677635"/>
            <a:ext cx="238828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86075" y="3363435"/>
            <a:ext cx="238895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674463"/>
            <a:ext cx="2396226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3360263"/>
            <a:ext cx="2396226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609600"/>
            <a:ext cx="74294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4404596"/>
            <a:ext cx="239643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666998"/>
            <a:ext cx="239643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4980859"/>
            <a:ext cx="239643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4404596"/>
            <a:ext cx="24003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666998"/>
            <a:ext cx="2399205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4980857"/>
            <a:ext cx="24003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4404595"/>
            <a:ext cx="2393056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666998"/>
            <a:ext cx="2396227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8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4980855"/>
            <a:ext cx="2396226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cap="all" baseline="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609600"/>
            <a:ext cx="1503758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609600"/>
            <a:ext cx="5811443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56060" y="2249487"/>
            <a:ext cx="742949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9" name="Date Placeholder 3"/>
          <p:cNvSpPr>
            <a:spLocks noGrp="1"/>
          </p:cNvSpPr>
          <p:nvPr>
            <p:ph type="dt" sz="half" idx="10"/>
          </p:nvPr>
        </p:nvSpPr>
        <p:spPr>
          <a:xfrm>
            <a:off x="5592691" y="5883277"/>
            <a:ext cx="20574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56059" y="5883276"/>
            <a:ext cx="467948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07241" y="5883275"/>
            <a:ext cx="578317" cy="365125"/>
          </a:xfrm>
        </p:spPr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419227"/>
            <a:ext cx="74295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4424362"/>
            <a:ext cx="74295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2249486"/>
            <a:ext cx="3658792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2249486"/>
            <a:ext cx="3656408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619127"/>
            <a:ext cx="74295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8902" y="2249486"/>
            <a:ext cx="3435949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3073398"/>
            <a:ext cx="3658793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1992" y="2249485"/>
            <a:ext cx="3433565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3073398"/>
            <a:ext cx="3656408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609601"/>
            <a:ext cx="2892028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592666"/>
            <a:ext cx="4418407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2249486"/>
            <a:ext cx="2892028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1" y="609600"/>
            <a:ext cx="3753962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32866" y="609600"/>
            <a:ext cx="3452693" cy="5181602"/>
          </a:xfrm>
          <a:prstGeom prst="round2DiagRect">
            <a:avLst>
              <a:gd name="adj1" fmla="val 6074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9" y="2249486"/>
            <a:ext cx="3753964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8">
            <a:alphaModFix amt="30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9041774" cy="6858001"/>
            <a:chOff x="-14288" y="0"/>
            <a:chExt cx="9041774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8352798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618518"/>
            <a:ext cx="7429499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2249487"/>
            <a:ext cx="74294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588327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5883276"/>
            <a:ext cx="46794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5883275"/>
            <a:ext cx="578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1.xml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hyperlink" Target="https://ru.wikipedia.org/wiki/%D0%A1%D0%B8%D1%81%D1%82%D0%B5%D0%BC%D0%B0_%D1%83%D0%BF%D1%80%D0%B0%D0%B2%D0%BB%D0%B5%D0%BD%D0%B8%D1%8F_%D1%81%D0%BE%D0%B4%D0%B5%D1%80%D0%B6%D0%B8%D0%BC%D1%8B%D0%BC" TargetMode="External"/><Relationship Id="rId3" Type="http://schemas.openxmlformats.org/officeDocument/2006/relationships/hyperlink" Target="https://ru.wikipedia.org/wiki/%D0%A2%D1%80%D0%B5%D0%BA%D0%B5%D1%80" TargetMode="External"/><Relationship Id="rId2" Type="http://schemas.openxmlformats.org/officeDocument/2006/relationships/hyperlink" Target="http://joomlacode.org/gf/project/joomla/tracker/" TargetMode="External"/><Relationship Id="rId1" Type="http://schemas.openxmlformats.org/officeDocument/2006/relationships/hyperlink" Target="https://ru.wikipedia.org/wiki/%D0%A1%D0%B8%D1%81%D1%82%D0%B5%D0%BC%D0%B0_%D0%BE%D1%82%D1%81%D0%BB%D0%B5%D0%B6%D0%B8%D0%B2%D0%B0%D0%BD%D0%B8%D1%8F_%D0%BE%D1%88%D0%B8%D0%B1%D0%BE%D0%BA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1.xml"/><Relationship Id="rId6" Type="http://schemas.openxmlformats.org/officeDocument/2006/relationships/slide" Target="slide13.xml"/><Relationship Id="rId5" Type="http://schemas.openxmlformats.org/officeDocument/2006/relationships/hyperlink" Target="https://ru.wikipedia.org/wiki/SQLite" TargetMode="External"/><Relationship Id="rId4" Type="http://schemas.openxmlformats.org/officeDocument/2006/relationships/hyperlink" Target="https://ru.wikipedia.org/wiki/Oracle" TargetMode="External"/><Relationship Id="rId3" Type="http://schemas.openxmlformats.org/officeDocument/2006/relationships/hyperlink" Target="https://ru.wikipedia.org/wiki/Joomla!#cite_note-11" TargetMode="External"/><Relationship Id="rId2" Type="http://schemas.openxmlformats.org/officeDocument/2006/relationships/hyperlink" Target="https://ru.wikipedia.org/wiki/PostgreSQL" TargetMode="External"/><Relationship Id="rId1" Type="http://schemas.openxmlformats.org/officeDocument/2006/relationships/hyperlink" Target="https://ru.wikipedia.org/wiki/Microsoft_SQL_Server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3.xml"/><Relationship Id="rId1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3.xml"/><Relationship Id="rId1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3.xml"/><Relationship Id="rId8" Type="http://schemas.openxmlformats.org/officeDocument/2006/relationships/slide" Target="slide1.xml"/><Relationship Id="rId7" Type="http://schemas.openxmlformats.org/officeDocument/2006/relationships/hyperlink" Target="https://ru.wikipedia.org/wiki/GNU_General_Public_License" TargetMode="External"/><Relationship Id="rId6" Type="http://schemas.openxmlformats.org/officeDocument/2006/relationships/hyperlink" Target="https://ru.wikipedia.org/wiki/%D0%A1%D0%B2%D0%BE%D0%B1%D0%BE%D0%B4%D0%BD%D0%BE%D0%B5_%D0%BF%D1%80%D0%BE%D0%B3%D1%80%D0%B0%D0%BC%D0%BC%D0%BD%D0%BE%D0%B5_%D0%BE%D0%B1%D0%B5%D1%81%D0%BF%D0%B5%D1%87%D0%B5%D0%BD%D0%B8%D0%B5" TargetMode="External"/><Relationship Id="rId5" Type="http://schemas.openxmlformats.org/officeDocument/2006/relationships/hyperlink" Target="https://ru.wikipedia.org/wiki/MySQL" TargetMode="External"/><Relationship Id="rId4" Type="http://schemas.openxmlformats.org/officeDocument/2006/relationships/hyperlink" Target="https://ru.wikipedia.org/wiki/%D0%A1%D0%A3%D0%91%D0%94" TargetMode="External"/><Relationship Id="rId3" Type="http://schemas.openxmlformats.org/officeDocument/2006/relationships/hyperlink" Target="https://ru.wikipedia.org/wiki/JavaScript" TargetMode="External"/><Relationship Id="rId2" Type="http://schemas.openxmlformats.org/officeDocument/2006/relationships/hyperlink" Target="https://ru.wikipedia.org/wiki/PHP" TargetMode="External"/><Relationship Id="rId10" Type="http://schemas.openxmlformats.org/officeDocument/2006/relationships/slideLayout" Target="../slideLayouts/slideLayout2.xml"/><Relationship Id="rId1" Type="http://schemas.openxmlformats.org/officeDocument/2006/relationships/hyperlink" Target="https://ru.wikipedia.org/wiki/%D0%A1%D0%B8%D1%81%D1%82%D0%B5%D0%BC%D0%B0_%D1%83%D0%BF%D1%80%D0%B0%D0%B2%D0%BB%D0%B5%D0%BD%D0%B8%D1%8F_%D1%81%D0%BE%D0%B4%D0%B5%D1%80%D0%B6%D0%B8%D0%BC%D1%8B%D0%BC" TargetMode="Externa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4.xml"/><Relationship Id="rId3" Type="http://schemas.openxmlformats.org/officeDocument/2006/relationships/slide" Target="slide2.xml"/><Relationship Id="rId2" Type="http://schemas.openxmlformats.org/officeDocument/2006/relationships/hyperlink" Target="https://ru.wikipedia.org/wiki/WordPress" TargetMode="External"/><Relationship Id="rId1" Type="http://schemas.openxmlformats.org/officeDocument/2006/relationships/hyperlink" Target="https://ru.wikipedia.org/wiki/Mambo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7.xml"/><Relationship Id="rId1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8.xml"/><Relationship Id="rId1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0.xml"/><Relationship Id="rId1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65348" y="2714927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Интерактивная презентация </a:t>
            </a:r>
            <a:endParaRPr lang="ru-RU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теме</a:t>
            </a:r>
            <a:endParaRPr lang="ru-RU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«Joomla!»</a:t>
            </a:r>
            <a:endParaRPr lang="ru-RU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16165" y="4149080"/>
            <a:ext cx="17278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Выполнила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Мамиева А.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Стрелка влево 4">
            <a:hlinkClick r:id="rId1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Лучший хостинг для Joomla | SherlockHost.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920" y="0"/>
            <a:ext cx="3768080" cy="253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К преимуществам системы можно отнести то, что все компоненты, модули, плагины и шаблоны можно написать самому, разместить их в структурированном каталоге расширений или отредактировать существующее расширение по своему усмотрению.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250" y="908720"/>
            <a:ext cx="7676540" cy="4392488"/>
          </a:xfrm>
        </p:spPr>
        <p:txBody>
          <a:bodyPr>
            <a:no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Происходит регулярный выход обновлений. Существует публичный «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  <a:hlinkClick r:id="rId1" tooltip="Система отслеживания ошибок"/>
              </a:rPr>
              <a:t>баг-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  <a:hlinkClick r:id="rId1" tooltip="Система отслеживания ошибок"/>
              </a:rPr>
              <a:t>трекер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» (система отслеживания ошибок). (См. 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список официальных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трекеров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.) Существуют также 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  <a:hlinkClick r:id="rId3" tooltip="Трекер"/>
              </a:rPr>
              <a:t>трекеры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 миграции со старых версий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Joomla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!,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трекер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пожеланий расширения функциональности и так далее, где пользователи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Joomla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! могут оставлять замечания по поводу работы 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  <a:hlinkClick r:id="rId4" tooltip="Система управления содержимым"/>
              </a:rPr>
              <a:t>CMS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которые впоследствии изучаются её разработчиками, при необходимости включающими в очередное обновление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Joomla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! исправления, решающие те или иные проблемы.</a:t>
            </a:r>
            <a:endParaRPr lang="ru-RU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Стрелка влево 4">
            <a:hlinkClick r:id="rId5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6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7378" y="1658143"/>
            <a:ext cx="7429499" cy="3541714"/>
          </a:xfrm>
        </p:spPr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Начиная с версии 1.6 встроена многоязычность.</a:t>
            </a:r>
            <a:endParaRPr lang="ru-RU" b="0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Начиная с версии 2.5 расширена поддержка баз данных. Реализована поддержка </a:t>
            </a:r>
            <a:r>
              <a:rPr lang="ru-RU" b="0" i="0" u="none" strike="noStrike" dirty="0" err="1"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" tooltip="Microsoft SQL Server"/>
              </a:rPr>
              <a:t>Microsoft</a:t>
            </a:r>
            <a:r>
              <a:rPr lang="ru-RU" b="0" i="0" u="none" strike="noStrike" dirty="0"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" tooltip="Microsoft SQL Server"/>
              </a:rPr>
              <a:t> SQL </a:t>
            </a:r>
            <a:r>
              <a:rPr lang="ru-RU" b="0" i="0" u="none" strike="noStrike" dirty="0" err="1"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" tooltip="Microsoft SQL Server"/>
              </a:rPr>
              <a:t>Server</a:t>
            </a:r>
            <a:r>
              <a:rPr lang="ru-RU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а с версии 3.0 — </a:t>
            </a:r>
            <a:r>
              <a:rPr lang="ru-RU" b="0" i="0" u="none" strike="noStrike" dirty="0" err="1">
                <a:effectLst/>
                <a:latin typeface="Calibri" panose="020F0502020204030204" pitchFamily="34" charset="0"/>
                <a:cs typeface="Calibri" panose="020F0502020204030204" pitchFamily="34" charset="0"/>
                <a:hlinkClick r:id="rId2" tooltip="PostgreSQL"/>
              </a:rPr>
              <a:t>PostgreSQL</a:t>
            </a:r>
            <a:r>
              <a:rPr lang="ru-RU" b="0" i="0" u="none" strike="noStrike" baseline="30000" dirty="0">
                <a:effectLst/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[11]</a:t>
            </a:r>
            <a:r>
              <a:rPr lang="ru-RU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В дальнейшем планируется добавить поддержку </a:t>
            </a:r>
            <a:r>
              <a:rPr lang="ru-RU" b="0" i="0" u="none" strike="noStrike" dirty="0" err="1"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 tooltip="Oracle"/>
              </a:rPr>
              <a:t>Oracle</a:t>
            </a:r>
            <a:r>
              <a:rPr lang="ru-RU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ru-RU" b="0" i="0" u="none" strike="noStrike" dirty="0" err="1"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 tooltip="SQLite"/>
              </a:rPr>
              <a:t>SQLite</a:t>
            </a:r>
            <a:r>
              <a:rPr lang="ru-RU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b="0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ru-RU" sz="26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6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7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26118"/>
            <a:ext cx="8686800" cy="838200"/>
          </a:xfrm>
        </p:spPr>
        <p:txBody>
          <a:bodyPr/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Возможности администрирования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268760"/>
            <a:ext cx="7457975" cy="4522441"/>
          </a:xfrm>
        </p:spPr>
        <p:txBody>
          <a:bodyPr>
            <a:normAutofit fontScale="850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2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Для каждой динамической страницы можно создать своё описание и ключевые слова в целях повышения рейтинга в поисковых системах;</a:t>
            </a:r>
            <a:endParaRPr lang="ru-RU" sz="2800" b="0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Начало и окончание публикации любых материалов можно запрограммировать по календарю;</a:t>
            </a:r>
            <a:endParaRPr lang="ru-RU" sz="2800" b="0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Возможность ограничить доступ к определённым разделам сайта только для зарегистрированных пользователей, а с выходом </a:t>
            </a:r>
            <a:r>
              <a:rPr lang="ru-RU" sz="28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Joomla</a:t>
            </a:r>
            <a:r>
              <a:rPr lang="ru-RU" sz="2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! 1.6 доступ как к разделу, так и к определённому материалу с точностью до конкретной связи </a:t>
            </a:r>
            <a:r>
              <a:rPr lang="ru-RU" sz="2800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материал↔пользователь</a:t>
            </a:r>
            <a:r>
              <a:rPr lang="ru-RU" sz="2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ru-RU" sz="2800" b="0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ru-RU" dirty="0"/>
          </a:p>
        </p:txBody>
      </p:sp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8441" y="879747"/>
            <a:ext cx="7963381" cy="5098505"/>
          </a:xfrm>
        </p:spPr>
        <p:txBody>
          <a:bodyPr>
            <a:normAutofit fontScale="850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2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Настраиваемые схемы расположения элементов по областям шаблона;</a:t>
            </a:r>
            <a:endParaRPr lang="ru-RU" sz="2800" b="0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Различные модули (последние новости, счётчик посещений, подробная статистика посещений, гостевая книга, форум и другие);</a:t>
            </a:r>
            <a:endParaRPr lang="ru-RU" sz="2800" b="0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8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 версии 1.6 была сильно улучшена система установки и управления расширениями. Теперь возможно одновременно устанавливать несколько расширений, объединённых в один инсталляционный пакет. Более того, реализована возможность автоматического обновления установленных расширений (при условии, что разработчик расширения задействует этот механизм);</a:t>
            </a:r>
            <a:endParaRPr lang="ru-RU" sz="2800" b="0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250" y="1268760"/>
            <a:ext cx="7891214" cy="4320480"/>
          </a:xfrm>
        </p:spPr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 версии 1.6 появилась возможность публикации содержимого на нескольких языках;</a:t>
            </a:r>
            <a:endParaRPr lang="ru-RU" b="0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 версии 1.6 появилась возможность определить время начала и завершения публикации модулей. Так же в новой версии </a:t>
            </a:r>
            <a:r>
              <a:rPr lang="ru-RU" b="0" i="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Joomla</a:t>
            </a:r>
            <a:r>
              <a:rPr lang="ru-RU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! улучшены возможности по управлению отображением содержимого;</a:t>
            </a:r>
            <a:endParaRPr lang="ru-RU" b="0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Возможность создания не одной, а нескольких форм обратной связи для каждого контакта;</a:t>
            </a:r>
            <a:endParaRPr lang="ru-RU" b="0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2996952"/>
            <a:ext cx="6120680" cy="13707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latin typeface="Calibri" panose="020F0502020204030204" pitchFamily="34" charset="0"/>
                <a:cs typeface="Calibri" panose="020F0502020204030204" pitchFamily="34" charset="0"/>
              </a:rPr>
              <a:t>Спасибо за внимание!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6060" y="1340768"/>
            <a:ext cx="7677730" cy="4450433"/>
          </a:xfrm>
        </p:spPr>
        <p:txBody>
          <a:bodyPr>
            <a:normAutofit/>
          </a:bodyPr>
          <a:lstStyle/>
          <a:p>
            <a:r>
              <a:rPr lang="ru-RU" b="1" dirty="0" err="1">
                <a:latin typeface="Calibri" panose="020F0502020204030204" pitchFamily="34" charset="0"/>
                <a:cs typeface="Calibri" panose="020F0502020204030204" pitchFamily="34" charset="0"/>
              </a:rPr>
              <a:t>Joomla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  — 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  <a:hlinkClick r:id="rId1" tooltip="Система управления содержимым"/>
              </a:rPr>
              <a:t>система управления содержимым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 (CMS), написанная на языках 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  <a:hlinkClick r:id="rId2" tooltip="PHP"/>
              </a:rPr>
              <a:t>PHP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 и 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  <a:hlinkClick r:id="rId3" tooltip="JavaScript"/>
              </a:rPr>
              <a:t>JavaScript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использующая в качестве хранилища базы данных 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  <a:hlinkClick r:id="rId4" tooltip="СУБД"/>
              </a:rPr>
              <a:t>СУБД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  <a:hlinkClick r:id="rId5" tooltip="MySQL"/>
              </a:rPr>
              <a:t>MySQL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 или другие стандартные промышленные реляционные СУБД. Является 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  <a:hlinkClick r:id="rId6" tooltip="Свободное программное обеспечение"/>
              </a:rPr>
              <a:t>свободным программным обеспечением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распространяемым под лицензией 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  <a:hlinkClick r:id="rId7" tooltip="GNU General Public License"/>
              </a:rPr>
              <a:t>GNU GPL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8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9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149" y="161535"/>
            <a:ext cx="7035601" cy="1143000"/>
          </a:xfrm>
        </p:spPr>
        <p:txBody>
          <a:bodyPr/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История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67333"/>
            <a:ext cx="8686800" cy="4525963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Система управления содержимым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Joomla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! является ответвлением широко известной CMS 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  <a:hlinkClick r:id="rId1" tooltip="Mambo"/>
              </a:rPr>
              <a:t>Mambo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. Команда независимых разработчиков отделилась от проекта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Mambo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по причине несогласия в экономической политике. 16 сентября 2005 года в свет вышла первая версия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Joomla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!, являющаяся по сути переименованной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Mambo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4.5.2.3 и включающая в себя исправления найденных на тот момент ошибок и уязвимостей.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К лету 2008 года по числу ежедневных скачиваний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Joomla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! заняла второе место после 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  <a:hlinkClick r:id="rId2" tooltip="WordPress"/>
              </a:rPr>
              <a:t>WordPress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 со значительным отрывом от других подобных систем.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4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178" y="1052736"/>
            <a:ext cx="8686800" cy="4525963"/>
          </a:xfrm>
        </p:spPr>
        <p:txBody>
          <a:bodyPr>
            <a:norm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Версия 1.0 считается устаревшей, её официальная поддержка прекращена 1 июля 2009 года.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Поддержка версии 1.6 прекращена 19 августа 2011 года.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Поддержка версии 1.7 прекращена 24 февраля 2012 года.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Поддержка версии 1.5 прекращена 27 сентября 2012 года.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Поддержка версии 2.5 продолжалась до конца 2014 года.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Текущая версия системы — 3.9.16, выпуск которой состоялся 10 марта 2020 года.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72244"/>
            <a:ext cx="8229600" cy="1143000"/>
          </a:xfrm>
        </p:spPr>
        <p:txBody>
          <a:bodyPr/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Описание системы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4626" y="1772816"/>
            <a:ext cx="8229600" cy="3024336"/>
          </a:xfrm>
        </p:spPr>
        <p:txBody>
          <a:bodyPr>
            <a:norm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CMS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Joomla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! включает в себя минимальный набор инструментов при начальной установке, который дополняется по мере необходимости. Это снижает загромождение административной панели ненужными элементами, а также снижает нагрузку на сервер и экономит место на хостинге.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1062" y="1340768"/>
            <a:ext cx="8305190" cy="3415110"/>
          </a:xfrm>
        </p:spPr>
        <p:txBody>
          <a:bodyPr>
            <a:noAutofit/>
          </a:bodyPr>
          <a:lstStyle/>
          <a:p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Joomla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! позволяет отображать интерфейс фронтальной и административной части на любом языке. Каталог расширений содержит множество языковых пакетов, которые устанавливаются штатными средствами администрирования. Доступны пакеты русского, украинского, белорусского и ещё некоторых языков постсоветского пространства.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Стрелка влево 4">
            <a:hlinkClick r:id="rId1" action="ppaction://hlinksldjump"/>
          </p:cNvPr>
          <p:cNvSpPr/>
          <p:nvPr/>
        </p:nvSpPr>
        <p:spPr>
          <a:xfrm>
            <a:off x="192335" y="6165304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233" y="145966"/>
            <a:ext cx="6851104" cy="1143000"/>
          </a:xfrm>
        </p:spPr>
        <p:txBody>
          <a:bodyPr/>
          <a:lstStyle/>
          <a:p>
            <a:pPr algn="ctr"/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Основные возможности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178" y="1514386"/>
            <a:ext cx="8714318" cy="3829228"/>
          </a:xfrm>
        </p:spPr>
        <p:txBody>
          <a:bodyPr>
            <a:no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Функциональность можно увеличивать с помощью дополнительных расширений (компонентов, модулей и плагинов).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Имеется модуль безопасности для многоуровневой аутентификации пользователей и администраторов (используется собственный алгоритм аутентификации и «ведения» сессий).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97657"/>
            <a:ext cx="8686800" cy="4525963"/>
          </a:xfrm>
        </p:spPr>
        <p:txBody>
          <a:bodyPr>
            <a:no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Система шаблонов позволяет легко изменять внешний вид сайта: расположение модулей, шрифты и другое. Можно предоставить пользователям выбирать одно из нескольких отображений. В сети существует огромный выбор готовых шаблонов, как платных, так и бесплатных. Также существует программное обеспечение для самостоятельного создания оригинальных шаблонов.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250" y="1124744"/>
            <a:ext cx="7676540" cy="4320480"/>
          </a:xfrm>
        </p:spPr>
        <p:txBody>
          <a:bodyPr>
            <a:norm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Предусмотрены настраиваемые схемы расположения модулей, включая левый, правый, центральный и любое другое произвольное положения блока. При желании содержимое модуля можно включить в содержимое материала. Например, выражение {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loadposition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mod_fpslideshow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}, введённое (вместе с фигурными скобками) в произвольное место в статье, выведет содержимое модуля, которому задана позиция вывода как «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mod_fpslideshow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».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0</TotalTime>
  <Words>5206</Words>
  <Application>WPS Presentation</Application>
  <PresentationFormat>Экран (4:3)</PresentationFormat>
  <Paragraphs>68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SimSun</vt:lpstr>
      <vt:lpstr>Wingdings</vt:lpstr>
      <vt:lpstr>Trebuchet MS</vt:lpstr>
      <vt:lpstr>Calibri</vt:lpstr>
      <vt:lpstr>Tw Cen MT</vt:lpstr>
      <vt:lpstr>Microsoft YaHei</vt:lpstr>
      <vt:lpstr>Arial Unicode MS</vt:lpstr>
      <vt:lpstr>Контур</vt:lpstr>
      <vt:lpstr>PowerPoint 演示文稿</vt:lpstr>
      <vt:lpstr>PowerPoint 演示文稿</vt:lpstr>
      <vt:lpstr>История</vt:lpstr>
      <vt:lpstr>PowerPoint 演示文稿</vt:lpstr>
      <vt:lpstr>Описание системы</vt:lpstr>
      <vt:lpstr>PowerPoint 演示文稿</vt:lpstr>
      <vt:lpstr>Основные возможности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Возможности администрирования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Dvorec</cp:lastModifiedBy>
  <cp:revision>2</cp:revision>
  <dcterms:created xsi:type="dcterms:W3CDTF">2017-04-05T07:07:00Z</dcterms:created>
  <dcterms:modified xsi:type="dcterms:W3CDTF">2023-02-15T10:44:05Z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AE22E9BD17F64751A80C151CDBD3BC9F</vt:lpwstr>
  </property>
  <property fmtid="{D5CDD505-2E9C-101B-9397-08002B2CF9AE}" pid="3" name="KSOProductBuildVer">
    <vt:lpwstr>1049-11.2.0.11440</vt:lpwstr>
  </property>
</Properties>
</file>