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3"/>
  </p:notesMasterIdLst>
  <p:sldIdLst>
    <p:sldId id="257" r:id="rId2"/>
    <p:sldId id="269" r:id="rId3"/>
    <p:sldId id="270" r:id="rId4"/>
    <p:sldId id="278" r:id="rId5"/>
    <p:sldId id="259" r:id="rId6"/>
    <p:sldId id="267" r:id="rId7"/>
    <p:sldId id="271" r:id="rId8"/>
    <p:sldId id="268" r:id="rId9"/>
    <p:sldId id="260" r:id="rId10"/>
    <p:sldId id="277" r:id="rId11"/>
    <p:sldId id="261" r:id="rId12"/>
    <p:sldId id="262" r:id="rId13"/>
    <p:sldId id="264" r:id="rId14"/>
    <p:sldId id="263" r:id="rId15"/>
    <p:sldId id="265" r:id="rId16"/>
    <p:sldId id="266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5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0DF83-0927-463D-931C-4ADBA3D7ED9D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E05DA-3B0A-49B7-B4FB-DAF286B34D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7125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E05DA-3B0A-49B7-B4FB-DAF286B34D3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E05DA-3B0A-49B7-B4FB-DAF286B34D3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ience-fiction.ambient-mixer.com/images_template/7/d/6/7d6329394d37651d38de13304fd46139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64641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86414" y="214290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 smtClean="0">
                <a:solidFill>
                  <a:schemeClr val="bg1"/>
                </a:solidFill>
              </a:rPr>
              <a:t>24.01.19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2.best-wallpaper.net/wallpaper/2560x1600/1808/Laboratory-Space-Station-future-science_2560x1600.jpg"/>
          <p:cNvPicPr>
            <a:picLocks noChangeAspect="1" noChangeArrowheads="1"/>
          </p:cNvPicPr>
          <p:nvPr/>
        </p:nvPicPr>
        <p:blipFill>
          <a:blip r:embed="rId2"/>
          <a:srcRect r="20083"/>
          <a:stretch>
            <a:fillRect/>
          </a:stretch>
        </p:blipFill>
        <p:spPr bwMode="auto">
          <a:xfrm>
            <a:off x="0" y="-460800"/>
            <a:ext cx="9358346" cy="7318800"/>
          </a:xfrm>
          <a:prstGeom prst="rect">
            <a:avLst/>
          </a:prstGeom>
          <a:noFill/>
        </p:spPr>
      </p:pic>
      <p:pic>
        <p:nvPicPr>
          <p:cNvPr id="2" name="Picture 6" descr="https://i.pinimg.com/736x/21/5f/92/215f92d7294b2d4a9955cf5e8b284b7e--texture-metal-d-texture.jpg"/>
          <p:cNvPicPr>
            <a:picLocks noChangeAspect="1" noChangeArrowheads="1"/>
          </p:cNvPicPr>
          <p:nvPr/>
        </p:nvPicPr>
        <p:blipFill>
          <a:blip r:embed="rId3"/>
          <a:srcRect t="15635" r="50000" b="8333"/>
          <a:stretch>
            <a:fillRect/>
          </a:stretch>
        </p:blipFill>
        <p:spPr bwMode="auto">
          <a:xfrm>
            <a:off x="0" y="-557786"/>
            <a:ext cx="4572000" cy="7415786"/>
          </a:xfrm>
          <a:prstGeom prst="rect">
            <a:avLst/>
          </a:prstGeom>
          <a:noFill/>
        </p:spPr>
      </p:pic>
      <p:pic>
        <p:nvPicPr>
          <p:cNvPr id="3" name="Picture 6" descr="https://i.pinimg.com/736x/21/5f/92/215f92d7294b2d4a9955cf5e8b284b7e--texture-metal-d-texture.jpg"/>
          <p:cNvPicPr>
            <a:picLocks noChangeAspect="1" noChangeArrowheads="1"/>
          </p:cNvPicPr>
          <p:nvPr/>
        </p:nvPicPr>
        <p:blipFill>
          <a:blip r:embed="rId3"/>
          <a:srcRect l="50000" t="15635" b="8333"/>
          <a:stretch>
            <a:fillRect/>
          </a:stretch>
        </p:blipFill>
        <p:spPr bwMode="auto">
          <a:xfrm>
            <a:off x="4572000" y="-557786"/>
            <a:ext cx="4572000" cy="74157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-0.41146 -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" y="-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7.40741E-7 L 0.41146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://www.topoboi.com/pic/201307/1920x1200/topoboi.com-17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0"/>
            <a:ext cx="11520000" cy="720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0-tub-ru.yandex.net/i?id=b52566fe4b05ac38101cf15e74b7bd4d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464180">
            <a:off x="-1317541" y="1921297"/>
            <a:ext cx="6701538" cy="343582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6" descr="https://img0.liveinternet.ru/images/attach/c/2/82/818/82818636_natali_design_easter_papercut.png"/>
          <p:cNvPicPr>
            <a:picLocks noChangeAspect="1" noChangeArrowheads="1"/>
          </p:cNvPicPr>
          <p:nvPr/>
        </p:nvPicPr>
        <p:blipFill>
          <a:blip r:embed="rId3"/>
          <a:srcRect t="9950" b="2984"/>
          <a:stretch>
            <a:fillRect/>
          </a:stretch>
        </p:blipFill>
        <p:spPr bwMode="auto">
          <a:xfrm rot="5031850">
            <a:off x="2371949" y="1085753"/>
            <a:ext cx="5429288" cy="3612842"/>
          </a:xfrm>
          <a:prstGeom prst="rect">
            <a:avLst/>
          </a:prstGeom>
          <a:noFill/>
        </p:spPr>
      </p:pic>
      <p:pic>
        <p:nvPicPr>
          <p:cNvPr id="19460" name="Picture 4" descr="https://im0-tub-ru.yandex.net/i?id=b52566fe4b05ac38101cf15e74b7bd4d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878660">
            <a:off x="4749899" y="2066123"/>
            <a:ext cx="5876394" cy="330547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 rot="578664">
            <a:off x="6359296" y="2432581"/>
            <a:ext cx="27931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катеты прямоугольного треугольника, если известно, что один из них на 7 см больше другого, а площадь этого треугольника равна 30 см</a:t>
            </a:r>
            <a:r>
              <a:rPr lang="ru-RU" sz="2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204729">
            <a:off x="3772627" y="1628114"/>
            <a:ext cx="252576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прямоугольника относятся как 2:3, а его площадь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равна 24 см</a:t>
            </a:r>
            <a:r>
              <a:rPr lang="ru-RU" sz="2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Найдите стороны прямоугольника  </a:t>
            </a:r>
          </a:p>
        </p:txBody>
      </p:sp>
      <p:sp>
        <p:nvSpPr>
          <p:cNvPr id="8" name="TextBox 7"/>
          <p:cNvSpPr txBox="1"/>
          <p:nvPr/>
        </p:nvSpPr>
        <p:spPr>
          <a:xfrm rot="20817468">
            <a:off x="783462" y="1293500"/>
            <a:ext cx="273197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море встретились два корабля. Один из них шел в восточном направлении, другой – в северном. Скорость первого на 10 узлов больше, чем второго. Через 2 часа расстояние между ними оказалось равным 100 милям. Найдите скорость каждого корабля.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Организатор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21" y="0"/>
            <a:ext cx="9114157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714356"/>
            <a:ext cx="8429684" cy="5637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3600" b="1" dirty="0" smtClean="0">
                <a:latin typeface="Segoe Script" pitchFamily="34" charset="0"/>
              </a:rPr>
              <a:t>Алгоритм решения задач: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- Анализ условия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- Выделение главных ситуаций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- Введение неизвестных величин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- Установление зависимости между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  данными задачи и неизвестными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  величинами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- Составление уравнения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- Решение уравнения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latin typeface="Segoe Script" pitchFamily="34" charset="0"/>
              </a:rPr>
              <a:t>- Запись ответа</a:t>
            </a:r>
          </a:p>
          <a:p>
            <a:endParaRPr lang="ru-RU" sz="3200" b="1" dirty="0">
              <a:latin typeface="Segoe Script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s3-ap-southeast-1.amazonaws.com/staging-hifi-digital/wp-content/uploads/sites/2/2018/05/04004337/Cover-1024x683.jpg"/>
          <p:cNvPicPr>
            <a:picLocks noChangeAspect="1" noChangeArrowheads="1"/>
          </p:cNvPicPr>
          <p:nvPr/>
        </p:nvPicPr>
        <p:blipFill>
          <a:blip r:embed="rId3"/>
          <a:srcRect t="22055" r="35749" b="15838"/>
          <a:stretch>
            <a:fillRect/>
          </a:stretch>
        </p:blipFill>
        <p:spPr bwMode="auto">
          <a:xfrm>
            <a:off x="-285784" y="0"/>
            <a:ext cx="10090578" cy="6858000"/>
          </a:xfrm>
          <a:prstGeom prst="rect">
            <a:avLst/>
          </a:prstGeom>
          <a:noFill/>
        </p:spPr>
      </p:pic>
      <p:sp>
        <p:nvSpPr>
          <p:cNvPr id="2" name="Прямоугольный треугольник 1"/>
          <p:cNvSpPr/>
          <p:nvPr/>
        </p:nvSpPr>
        <p:spPr>
          <a:xfrm rot="21335941">
            <a:off x="271235" y="1071546"/>
            <a:ext cx="3071834" cy="235745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286512" y="1000108"/>
            <a:ext cx="2428924" cy="135732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рапеция 4"/>
          <p:cNvSpPr/>
          <p:nvPr/>
        </p:nvSpPr>
        <p:spPr>
          <a:xfrm>
            <a:off x="4071934" y="2428868"/>
            <a:ext cx="2714644" cy="1357322"/>
          </a:xfrm>
          <a:prstGeom prst="trapezoi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21230858">
            <a:off x="535629" y="2190793"/>
            <a:ext cx="11416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gency FB" pitchFamily="34" charset="0"/>
              </a:rPr>
              <a:t>S= </a:t>
            </a:r>
            <a:r>
              <a:rPr lang="ru-RU" sz="4800" b="1" dirty="0" smtClean="0">
                <a:solidFill>
                  <a:schemeClr val="bg1"/>
                </a:solidFill>
                <a:latin typeface="Agency FB" pitchFamily="34" charset="0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00892" y="1142984"/>
            <a:ext cx="14287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gency FB" pitchFamily="34" charset="0"/>
              </a:rPr>
              <a:t>S= </a:t>
            </a:r>
            <a:r>
              <a:rPr lang="ru-RU" sz="4800" b="1" dirty="0" smtClean="0">
                <a:solidFill>
                  <a:schemeClr val="bg1"/>
                </a:solidFill>
                <a:latin typeface="Agency FB" pitchFamily="34" charset="0"/>
              </a:rPr>
              <a:t>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2643182"/>
            <a:ext cx="15716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gency FB" pitchFamily="34" charset="0"/>
              </a:rPr>
              <a:t>S= </a:t>
            </a:r>
            <a:r>
              <a:rPr lang="ru-RU" sz="4800" b="1" dirty="0" smtClean="0">
                <a:solidFill>
                  <a:schemeClr val="bg1"/>
                </a:solidFill>
                <a:latin typeface="Agency FB" pitchFamily="34" charset="0"/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 rot="21224695">
            <a:off x="529391" y="3433964"/>
            <a:ext cx="1071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Agency FB" pitchFamily="34" charset="0"/>
              </a:rPr>
              <a:t>C²=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6512" y="1166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9.depositphotos.com/1389325/1091/v/950/depositphotos_10910042-stock-illustration-mathematics-school-supplies-geometric-shapes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2702" y="-446099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1472" y="1268760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текстовых задач с геометрическим содержанием с помощью квадратных уравнений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0-tub-ru.yandex.net/i?id=b52566fe4b05ac38101cf15e74b7bd4d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984" y="332656"/>
            <a:ext cx="8517932" cy="36004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971600" y="794028"/>
            <a:ext cx="7128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море встретились два корабля. Один из них шел в восточном направлении, другой – в северном. Скорость первого на 10 узлов больше, чем второго. Через 2 часа расстояние между ними оказалось равным 100 милям. Найдите скорость каждого корабля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im0-tub-ru.yandex.net/i?id=b52566fe4b05ac38101cf15e74b7bd4d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030" y="3861048"/>
            <a:ext cx="8517932" cy="259228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971600" y="4149080"/>
            <a:ext cx="7128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катеты прямоугольного треугольника, если известно, что один из них на 7 см больше другого, а площадь этого треугольника равна 30 см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4984" y="116632"/>
            <a:ext cx="488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84893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isbonlx.com/p/2018/03/elements-of-art-form-due-september-20th-mrs-smiths-beginning-regarding-form-in-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4715" y="-943719"/>
            <a:ext cx="9286875" cy="780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3928" y="560341"/>
            <a:ext cx="5220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Составьте и решите задачу с геометрическим содержанием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 rot="20199961">
            <a:off x="22789" y="715152"/>
            <a:ext cx="3142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Работа в группах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8251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8188284"/>
              </p:ext>
            </p:extLst>
          </p:nvPr>
        </p:nvGraphicFramePr>
        <p:xfrm>
          <a:off x="412304" y="2060848"/>
          <a:ext cx="8352929" cy="2824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533"/>
                <a:gridCol w="642533"/>
                <a:gridCol w="642533"/>
                <a:gridCol w="642533"/>
                <a:gridCol w="642533"/>
                <a:gridCol w="642533"/>
                <a:gridCol w="642533"/>
                <a:gridCol w="642533"/>
                <a:gridCol w="642533"/>
                <a:gridCol w="642533"/>
                <a:gridCol w="642533"/>
                <a:gridCol w="642533"/>
                <a:gridCol w="642533"/>
              </a:tblGrid>
              <a:tr h="1412044">
                <a:tc gridSpan="3"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I</a:t>
                      </a:r>
                      <a:endParaRPr lang="ru-RU" sz="4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II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III</a:t>
                      </a:r>
                      <a:endParaRPr lang="ru-RU" sz="4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IV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</a:tr>
              <a:tr h="14120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+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+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-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=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54868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Итоги работы групп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152668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4.infourok.ru/uploads/ex/0c16/00048c6d-2d342099/640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2.bp.blogspot.com/-LGgBMIFFEHY/UuOx-nPyztI/AAAAAAAABvk/RFZN3Qsx4Eg/w1200-h630-p-k-no-nu/7bb1b4c9518c307b52381d41fc6446e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137"/>
          <a:stretch/>
        </p:blipFill>
        <p:spPr bwMode="auto">
          <a:xfrm>
            <a:off x="-36512" y="908720"/>
            <a:ext cx="9242656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43" y="0"/>
            <a:ext cx="9133157" cy="98072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584816" y="2492896"/>
            <a:ext cx="40916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Всякая хорошо решённая математическая задача доставляет умственное наслаждение</a:t>
            </a: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- Герман Гессе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5189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static9.depositphotos.com/1389325/1091/v/950/depositphotos_10910042-stock-illustration-mathematics-school-supplies-geometric-shapes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2702" y="-446099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764704"/>
            <a:ext cx="789181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Домашнее задание:</a:t>
            </a:r>
          </a:p>
          <a:p>
            <a:r>
              <a:rPr lang="ru-RU" sz="3200" dirty="0" smtClean="0"/>
              <a:t>п. 23, №571, 575</a:t>
            </a:r>
          </a:p>
          <a:p>
            <a:endParaRPr lang="ru-RU" sz="3200" dirty="0" smtClean="0"/>
          </a:p>
          <a:p>
            <a:r>
              <a:rPr lang="ru-RU" sz="3200" dirty="0" smtClean="0"/>
              <a:t>Творческое задание:</a:t>
            </a:r>
          </a:p>
          <a:p>
            <a:r>
              <a:rPr lang="ru-RU" sz="3200" dirty="0" smtClean="0"/>
              <a:t>- Придумать текстовую задачу.</a:t>
            </a:r>
          </a:p>
          <a:p>
            <a:r>
              <a:rPr lang="ru-RU" sz="3200" dirty="0" smtClean="0"/>
              <a:t>- Найти и решить старинную задачу.</a:t>
            </a:r>
          </a:p>
          <a:p>
            <a:endParaRPr lang="ru-RU" sz="3200" dirty="0" smtClean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28496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727110"/>
            <a:ext cx="7632848" cy="13681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55576" y="1149576"/>
            <a:ext cx="7632848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решения полных квадратных уравнений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708920"/>
            <a:ext cx="7632848" cy="15121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971600" y="2852936"/>
                <a:ext cx="7272808" cy="1216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eriod"/>
                </a:pPr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Выделение квадрата двучлена.</a:t>
                </a:r>
              </a:p>
              <a:p>
                <a:pPr marL="342900" indent="-342900">
                  <a:buAutoNum type="arabicPeriod"/>
                </a:pPr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Формула.</a:t>
                </a:r>
                <a:r>
                  <a:rPr lang="en-US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= b² - 4ac</a:t>
                </a:r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1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1,2</a:t>
                </a:r>
                <a:r>
                  <a:rPr lang="en-US" sz="1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en-US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ru-RU" sz="2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endParaRPr lang="ru-RU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852936"/>
                <a:ext cx="7272808" cy="1216230"/>
              </a:xfrm>
              <a:prstGeom prst="rect">
                <a:avLst/>
              </a:prstGeom>
              <a:blipFill rotWithShape="1">
                <a:blip r:embed="rId2"/>
                <a:stretch>
                  <a:fillRect l="-1425" t="-5000"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79512" y="1886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09499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4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57224" y="2428868"/>
            <a:ext cx="292895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а) </a:t>
            </a:r>
            <a:r>
              <a:rPr lang="ru-RU" sz="3200" dirty="0" smtClean="0"/>
              <a:t> 2х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-х+3=0</a:t>
            </a:r>
            <a:r>
              <a:rPr lang="ru-RU" sz="3200" dirty="0" smtClean="0"/>
              <a:t>; </a:t>
            </a:r>
            <a:br>
              <a:rPr lang="ru-RU" sz="3200" dirty="0" smtClean="0"/>
            </a:br>
            <a:r>
              <a:rPr lang="ru-RU" sz="3200" dirty="0" smtClean="0"/>
              <a:t>б) </a:t>
            </a:r>
            <a:r>
              <a:rPr lang="ru-RU" sz="3200" dirty="0" smtClean="0"/>
              <a:t> 4х+3х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-1=0</a:t>
            </a:r>
            <a:r>
              <a:rPr lang="ru-RU" sz="3200" dirty="0" smtClean="0"/>
              <a:t>; </a:t>
            </a:r>
            <a:br>
              <a:rPr lang="ru-RU" sz="3200" dirty="0" smtClean="0"/>
            </a:br>
            <a:r>
              <a:rPr lang="ru-RU" sz="3200" dirty="0" smtClean="0"/>
              <a:t>в) -7х+х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-0,5=0; </a:t>
            </a:r>
            <a:br>
              <a:rPr lang="ru-RU" sz="3200" dirty="0" smtClean="0"/>
            </a:br>
            <a:r>
              <a:rPr lang="ru-RU" sz="3200" dirty="0" smtClean="0"/>
              <a:t>г) </a:t>
            </a:r>
            <a:r>
              <a:rPr lang="ru-RU" sz="3200" dirty="0" smtClean="0"/>
              <a:t> 0,7-0,5х-х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=0</a:t>
            </a:r>
            <a:r>
              <a:rPr lang="ru-RU" sz="3200" dirty="0" smtClean="0"/>
              <a:t>; </a:t>
            </a:r>
            <a:br>
              <a:rPr lang="ru-RU" sz="3200" dirty="0" smtClean="0"/>
            </a:br>
            <a:r>
              <a:rPr lang="ru-RU" sz="3200" dirty="0" smtClean="0"/>
              <a:t>д</a:t>
            </a:r>
            <a:r>
              <a:rPr lang="ru-RU" sz="3200" dirty="0" smtClean="0"/>
              <a:t>)  </a:t>
            </a:r>
            <a:r>
              <a:rPr lang="ru-RU" sz="3200" dirty="0" smtClean="0"/>
              <a:t>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+18+3х=0; </a:t>
            </a:r>
            <a:br>
              <a:rPr lang="ru-RU" sz="3200" dirty="0" smtClean="0"/>
            </a:br>
            <a:r>
              <a:rPr lang="ru-RU" sz="3200" dirty="0" smtClean="0"/>
              <a:t>е) </a:t>
            </a:r>
            <a:r>
              <a:rPr lang="ru-RU" sz="3200" dirty="0" smtClean="0"/>
              <a:t> 5х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=7х+24</a:t>
            </a:r>
            <a:r>
              <a:rPr lang="ru-RU" sz="3200" dirty="0" smtClean="0"/>
              <a:t>;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57166"/>
            <a:ext cx="7632848" cy="13681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Назовите коэффициенты квадратного уравнения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357818" y="2428868"/>
            <a:ext cx="27860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ж</a:t>
            </a:r>
            <a:r>
              <a:rPr lang="ru-RU" sz="3200" dirty="0" smtClean="0"/>
              <a:t>) 12х=х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- 4; </a:t>
            </a:r>
            <a:br>
              <a:rPr lang="ru-RU" sz="3200" dirty="0" smtClean="0"/>
            </a:br>
            <a:r>
              <a:rPr lang="ru-RU" sz="3200" dirty="0" err="1" smtClean="0"/>
              <a:t>з</a:t>
            </a:r>
            <a:r>
              <a:rPr lang="ru-RU" sz="3200" dirty="0" smtClean="0"/>
              <a:t>) </a:t>
            </a:r>
            <a:r>
              <a:rPr lang="ru-RU" sz="3200" dirty="0" smtClean="0"/>
              <a:t> 6х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+7х=0</a:t>
            </a:r>
            <a:r>
              <a:rPr lang="ru-RU" sz="3200" dirty="0" smtClean="0"/>
              <a:t>; </a:t>
            </a:r>
            <a:br>
              <a:rPr lang="ru-RU" sz="3200" dirty="0" smtClean="0"/>
            </a:br>
            <a:r>
              <a:rPr lang="ru-RU" sz="3200" dirty="0" smtClean="0"/>
              <a:t>и) </a:t>
            </a:r>
            <a:r>
              <a:rPr lang="ru-RU" sz="3200" dirty="0" smtClean="0"/>
              <a:t> 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+5=0</a:t>
            </a:r>
            <a:r>
              <a:rPr lang="ru-RU" sz="3200" dirty="0" smtClean="0"/>
              <a:t>;</a:t>
            </a:r>
            <a:br>
              <a:rPr lang="ru-RU" sz="3200" dirty="0" smtClean="0"/>
            </a:br>
            <a:r>
              <a:rPr lang="ru-RU" sz="3200" dirty="0" smtClean="0"/>
              <a:t>к) </a:t>
            </a:r>
            <a:r>
              <a:rPr lang="ru-RU" sz="3200" dirty="0" smtClean="0"/>
              <a:t> 7,2х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=4</a:t>
            </a:r>
            <a:r>
              <a:rPr lang="ru-RU" sz="3200" dirty="0" smtClean="0"/>
              <a:t>; </a:t>
            </a:r>
            <a:br>
              <a:rPr lang="ru-RU" sz="3200" dirty="0" smtClean="0"/>
            </a:br>
            <a:r>
              <a:rPr lang="ru-RU" sz="3200" dirty="0" smtClean="0"/>
              <a:t>л) </a:t>
            </a:r>
            <a:r>
              <a:rPr lang="ru-RU" sz="3200" dirty="0" smtClean="0"/>
              <a:t> 2х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=0</a:t>
            </a:r>
            <a:r>
              <a:rPr lang="ru-RU" sz="3200" dirty="0" smtClean="0"/>
              <a:t>; </a:t>
            </a:r>
            <a:br>
              <a:rPr lang="ru-RU" sz="3200" dirty="0" smtClean="0"/>
            </a:br>
            <a:r>
              <a:rPr lang="ru-RU" sz="3200" dirty="0" smtClean="0"/>
              <a:t>м) </a:t>
            </a:r>
            <a:r>
              <a:rPr lang="ru-RU" sz="3200" dirty="0" smtClean="0"/>
              <a:t> </a:t>
            </a:r>
            <a:r>
              <a:rPr lang="ru-RU" sz="3200" dirty="0" err="1" smtClean="0"/>
              <a:t>х</a:t>
            </a:r>
            <a:r>
              <a:rPr lang="ru-RU" sz="3200" dirty="0" smtClean="0"/>
              <a:t>(5-х</a:t>
            </a:r>
            <a:r>
              <a:rPr lang="ru-RU" sz="3200" dirty="0" smtClean="0"/>
              <a:t>)=0.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ak5.picdn.net/shutterstock/videos/8507362/thumb/1.jpg?i10c=img.resize%28height:160%29"/>
          <p:cNvPicPr>
            <a:picLocks noChangeAspect="1" noChangeArrowheads="1"/>
          </p:cNvPicPr>
          <p:nvPr/>
        </p:nvPicPr>
        <p:blipFill>
          <a:blip r:embed="rId3"/>
          <a:srcRect l="10061" r="8115"/>
          <a:stretch>
            <a:fillRect/>
          </a:stretch>
        </p:blipFill>
        <p:spPr bwMode="auto">
          <a:xfrm>
            <a:off x="-459210" y="0"/>
            <a:ext cx="9960432" cy="6858000"/>
          </a:xfrm>
          <a:prstGeom prst="rect">
            <a:avLst/>
          </a:prstGeom>
          <a:noFill/>
        </p:spPr>
      </p:pic>
      <p:pic>
        <p:nvPicPr>
          <p:cNvPr id="4" name="Picture 2" descr="https://im0-tub-ru.yandex.net/i?id=9437a9680e07c7efbbbdd75ddf36dece&amp;n=13"/>
          <p:cNvPicPr>
            <a:picLocks noChangeAspect="1" noChangeArrowheads="1"/>
          </p:cNvPicPr>
          <p:nvPr/>
        </p:nvPicPr>
        <p:blipFill>
          <a:blip r:embed="rId4" cstate="print"/>
          <a:srcRect l="8081" t="7898" r="5686" b="7483"/>
          <a:stretch>
            <a:fillRect/>
          </a:stretch>
        </p:blipFill>
        <p:spPr bwMode="auto">
          <a:xfrm rot="18579586">
            <a:off x="1512615" y="4394563"/>
            <a:ext cx="478232" cy="813846"/>
          </a:xfrm>
          <a:prstGeom prst="rect">
            <a:avLst/>
          </a:prstGeom>
          <a:noFill/>
          <a:effectLst/>
        </p:spPr>
      </p:pic>
      <p:sp>
        <p:nvSpPr>
          <p:cNvPr id="5" name="TextBox 4"/>
          <p:cNvSpPr txBox="1"/>
          <p:nvPr/>
        </p:nvSpPr>
        <p:spPr>
          <a:xfrm rot="2178568">
            <a:off x="1304066" y="4490240"/>
            <a:ext cx="907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Read me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k5.picdn.net/shutterstock/videos/8507362/thumb/1.jpg?i10c=img.resize%28height:160%29"/>
          <p:cNvPicPr>
            <a:picLocks noChangeAspect="1" noChangeArrowheads="1"/>
          </p:cNvPicPr>
          <p:nvPr/>
        </p:nvPicPr>
        <p:blipFill>
          <a:blip r:embed="rId2"/>
          <a:srcRect l="10061" r="8115"/>
          <a:stretch>
            <a:fillRect/>
          </a:stretch>
        </p:blipFill>
        <p:spPr bwMode="auto">
          <a:xfrm>
            <a:off x="-459210" y="0"/>
            <a:ext cx="996043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s://i.pinimg.com/736x/21/5f/92/215f92d7294b2d4a9955cf5e8b284b7e--texture-metal-d-texture.jpg"/>
          <p:cNvPicPr>
            <a:picLocks noChangeAspect="1" noChangeArrowheads="1"/>
          </p:cNvPicPr>
          <p:nvPr/>
        </p:nvPicPr>
        <p:blipFill>
          <a:blip r:embed="rId2"/>
          <a:srcRect t="15635" b="8333"/>
          <a:stretch>
            <a:fillRect/>
          </a:stretch>
        </p:blipFill>
        <p:spPr bwMode="auto">
          <a:xfrm>
            <a:off x="0" y="-557786"/>
            <a:ext cx="9144000" cy="7415786"/>
          </a:xfrm>
          <a:prstGeom prst="rect">
            <a:avLst/>
          </a:prstGeom>
          <a:noFill/>
        </p:spPr>
      </p:pic>
      <p:pic>
        <p:nvPicPr>
          <p:cNvPr id="17410" name="Picture 2" descr="https://sc01.alicdn.com/kf/HTB191.3j3vD8KJjSsplq6yIEFXaZ/Creative-8Digit-Desk-Calculator-Solar-Panel-with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31750" t="57750" r="19500" b="3999"/>
          <a:stretch>
            <a:fillRect/>
          </a:stretch>
        </p:blipFill>
        <p:spPr bwMode="auto">
          <a:xfrm>
            <a:off x="2214546" y="1000108"/>
            <a:ext cx="4643470" cy="364333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4500562" y="3714752"/>
            <a:ext cx="114300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ENTER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95731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im0-tub-ru.yandex.net/i?id=9437a9680e07c7efbbbdd75ddf36dece&amp;n=13"/>
          <p:cNvPicPr>
            <a:picLocks noChangeAspect="1" noChangeArrowheads="1"/>
          </p:cNvPicPr>
          <p:nvPr/>
        </p:nvPicPr>
        <p:blipFill>
          <a:blip r:embed="rId2"/>
          <a:srcRect l="8081" t="7898" r="5686" b="7483"/>
          <a:stretch>
            <a:fillRect/>
          </a:stretch>
        </p:blipFill>
        <p:spPr bwMode="auto">
          <a:xfrm>
            <a:off x="357157" y="0"/>
            <a:ext cx="7488347" cy="65722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714356"/>
            <a:ext cx="60722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На гербе нашего города изображены животные. Посчитайте количество букв в названии и отнимите от этого числа 1. Полученное число будет первым коэффициентом.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Запишите год основания нашего города, сложите цифры, от полученной суммы отнимите 3. Полученное число будет вторым коэффициентом.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Каждый год в России имеет определённую тематику. Запишите</a:t>
            </a:r>
            <a:r>
              <a:rPr lang="ru-RU" sz="2400" dirty="0">
                <a:latin typeface="Monotype Corsiva" pitchFamily="66" charset="0"/>
              </a:rPr>
              <a:t> </a:t>
            </a:r>
            <a:r>
              <a:rPr lang="ru-RU" sz="2400" dirty="0" smtClean="0">
                <a:latin typeface="Monotype Corsiva" pitchFamily="66" charset="0"/>
              </a:rPr>
              <a:t>в </a:t>
            </a:r>
            <a:r>
              <a:rPr lang="ru-RU" sz="2400" dirty="0" err="1" smtClean="0">
                <a:latin typeface="Monotype Corsiva" pitchFamily="66" charset="0"/>
              </a:rPr>
              <a:t>и.п</a:t>
            </a:r>
            <a:r>
              <a:rPr lang="ru-RU" sz="2400" dirty="0" smtClean="0">
                <a:latin typeface="Monotype Corsiva" pitchFamily="66" charset="0"/>
              </a:rPr>
              <a:t>. чему посвящён 2019 год. Посчитайте количество букв в этом слове, отнимите 2 и возведите полученное число в квадрат. Результат будет третьим коэффициентом.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504" y="11663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s://i.pinimg.com/736x/21/5f/92/215f92d7294b2d4a9955cf5e8b284b7e--texture-metal-d-texture.jpg"/>
          <p:cNvPicPr>
            <a:picLocks noChangeAspect="1" noChangeArrowheads="1"/>
          </p:cNvPicPr>
          <p:nvPr/>
        </p:nvPicPr>
        <p:blipFill>
          <a:blip r:embed="rId2"/>
          <a:srcRect t="15635" b="8333"/>
          <a:stretch>
            <a:fillRect/>
          </a:stretch>
        </p:blipFill>
        <p:spPr bwMode="auto">
          <a:xfrm>
            <a:off x="0" y="-557786"/>
            <a:ext cx="9144000" cy="7415786"/>
          </a:xfrm>
          <a:prstGeom prst="rect">
            <a:avLst/>
          </a:prstGeom>
          <a:noFill/>
        </p:spPr>
      </p:pic>
      <p:pic>
        <p:nvPicPr>
          <p:cNvPr id="17410" name="Picture 2" descr="https://sc01.alicdn.com/kf/HTB191.3j3vD8KJjSsplq6yIEFXaZ/Creative-8Digit-Desk-Calculator-Solar-Panel-with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31750" t="57750" r="19500" b="3999"/>
          <a:stretch>
            <a:fillRect/>
          </a:stretch>
        </p:blipFill>
        <p:spPr bwMode="auto">
          <a:xfrm>
            <a:off x="2214546" y="1000108"/>
            <a:ext cx="4643470" cy="364333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" name="Picture 2" descr="https://sc01.alicdn.com/kf/HTB191.3j3vD8KJjSsplq6yIEFXaZ/Creative-8Digit-Desk-Calculator-Solar-Panel-with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67650" t="67400" r="21100" b="24350"/>
          <a:stretch>
            <a:fillRect/>
          </a:stretch>
        </p:blipFill>
        <p:spPr bwMode="auto">
          <a:xfrm>
            <a:off x="5643570" y="1928802"/>
            <a:ext cx="1071570" cy="785818"/>
          </a:xfrm>
          <a:prstGeom prst="round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4500562" y="3714752"/>
            <a:ext cx="114300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ENTER</a:t>
            </a:r>
            <a:endParaRPr lang="ru-RU" sz="2400" b="1" dirty="0"/>
          </a:p>
        </p:txBody>
      </p:sp>
      <p:pic>
        <p:nvPicPr>
          <p:cNvPr id="9" name="Picture 2" descr="https://sc01.alicdn.com/kf/HTB191.3j3vD8KJjSsplq6yIEFXaZ/Creative-8Digit-Desk-Calculator-Solar-Panel-with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31750" t="75750" r="56250" b="14500"/>
          <a:stretch>
            <a:fillRect/>
          </a:stretch>
        </p:blipFill>
        <p:spPr bwMode="auto">
          <a:xfrm>
            <a:off x="2214546" y="2714620"/>
            <a:ext cx="1143008" cy="928694"/>
          </a:xfrm>
          <a:prstGeom prst="round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673</TotalTime>
  <Words>343</Words>
  <Application>Microsoft Office PowerPoint</Application>
  <PresentationFormat>Экран (4:3)</PresentationFormat>
  <Paragraphs>61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Организатор</dc:creator>
  <cp:lastModifiedBy>Организатор</cp:lastModifiedBy>
  <cp:revision>57</cp:revision>
  <dcterms:created xsi:type="dcterms:W3CDTF">2019-01-23T03:56:51Z</dcterms:created>
  <dcterms:modified xsi:type="dcterms:W3CDTF">2019-01-24T04:56:07Z</dcterms:modified>
</cp:coreProperties>
</file>