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56" r:id="rId2"/>
    <p:sldId id="258" r:id="rId3"/>
    <p:sldId id="261" r:id="rId4"/>
    <p:sldId id="260" r:id="rId5"/>
    <p:sldId id="301" r:id="rId6"/>
    <p:sldId id="306" r:id="rId7"/>
    <p:sldId id="307" r:id="rId8"/>
    <p:sldId id="262" r:id="rId9"/>
    <p:sldId id="305" r:id="rId10"/>
    <p:sldId id="304" r:id="rId11"/>
    <p:sldId id="303" r:id="rId12"/>
    <p:sldId id="302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99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0" autoAdjust="0"/>
    <p:restoredTop sz="94707" autoAdjust="0"/>
  </p:normalViewPr>
  <p:slideViewPr>
    <p:cSldViewPr>
      <p:cViewPr>
        <p:scale>
          <a:sx n="100" d="100"/>
          <a:sy n="100" d="100"/>
        </p:scale>
        <p:origin x="-642" y="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9D505-77A9-4F87-BF2E-8AC4F6912655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7C7B2-8B31-412E-BB03-25DDF7A4B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7C5EE-36A6-40B1-B7AE-27E316CD3CD6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3420B-A016-44AE-9373-E90B4F5AC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F1608-C2E1-433C-A3BE-A3E873A4D9FF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68813-8F26-46AF-A8EB-BB2F497CE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03238" y="530225"/>
            <a:ext cx="8183562" cy="41878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776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271D3-B176-402F-904E-EFA8C6E82DA0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48663" y="6111875"/>
            <a:ext cx="45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EC36F-0F60-4E0B-B3DC-63F0ED288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61A5-9146-4EE7-A2CB-5A3BF05DF0BB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AF5E7-2864-438F-B421-890FCEA52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748C9-B600-41F4-B757-F6BFFE95F69B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C0B27-659F-4AB7-B06D-B91CAD7DC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733C-A96A-4A98-8662-850F5C411BB3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C1A67-38BB-4845-B789-C92A1DCF6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B34DD-3B91-4CEA-8D23-20AF6C4B0DE8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B223-3DC1-4BAB-93D0-5FCCEE29F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F6282-BC8D-4F06-B631-F4D1B5C473A6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A599A-2D27-4989-BFA9-8D7446451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294F8-FBD2-4032-A66C-0980902CE1B1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C5237-C2AA-4DF4-9461-2E183F16E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75955-A44E-4D7B-8C35-13C56253DF3B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82C91-7467-4F05-8F3C-2A037184D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6A9A-3EDC-4326-B31D-8B59FEE89DE4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0C0F5-7CDA-4148-B646-915133721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66E43DD-BE0F-4C90-AFEE-A33FC1B65803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4E9AF392-AE0D-4634-A380-FDD681AB6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9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2;&#1086;&#1085;&#1092;&#1077;&#1088;&#1077;&#1085;&#1094;&#1080;&#1103;%20&#1043;&#1088;&#1072;&#1095;&#1077;&#1074;&#1072;%20&#1040;&#1085;&#1085;&#1072;1\&#1053;&#1055;&#1050;%20&#1087;&#1088;&#1077;&#1079;&#1077;&#1085;&#1090;&#1072;&#1094;&#1080;&#1103;\&#1040;&#1083;&#1100;&#1073;&#1080;&#1085;&#1086;&#1085;&#1080;%20-%20&#1040;&#1076;&#1072;&#1078;&#1080;&#1086;%20G-moll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86;&#1085;&#1092;&#1077;&#1088;&#1077;&#1085;&#1094;&#1080;&#1103;%20&#1043;&#1088;&#1072;&#1095;&#1077;&#1074;&#1072;%20&#1040;&#1085;&#1085;&#1072;1\&#1053;&#1055;&#1050;%20&#1087;&#1088;&#1077;&#1079;&#1077;&#1085;&#1090;&#1072;&#1094;&#1080;&#1103;\&#1040;&#1083;&#1100;&#1073;&#1080;&#1085;&#1086;&#1085;&#1080;%20-%20&#1040;&#1076;&#1072;&#1078;&#1080;&#1086;%20G-moll.mp3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86;&#1085;&#1092;&#1077;&#1088;&#1077;&#1085;&#1094;&#1080;&#1103;%20&#1043;&#1088;&#1072;&#1095;&#1077;&#1074;&#1072;%20&#1040;&#1085;&#1085;&#1072;1\&#1053;&#1055;&#1050;%20&#1087;&#1088;&#1077;&#1079;&#1077;&#1085;&#1090;&#1072;&#1094;&#1080;&#1103;\&#1056;&#1077;&#1082;&#1074;&#1080;&#1077;&#1084;.mp3" TargetMode="Externa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86;&#1085;&#1092;&#1077;&#1088;&#1077;&#1085;&#1094;&#1080;&#1103;%20&#1043;&#1088;&#1072;&#1095;&#1077;&#1074;&#1072;%20&#1040;&#1085;&#1085;&#1072;1\&#1053;&#1055;&#1050;%20&#1087;&#1088;&#1077;&#1079;&#1077;&#1085;&#1090;&#1072;&#1094;&#1080;&#1103;\&#1040;&#1083;&#1100;&#1073;&#1080;&#1085;&#1086;&#1085;&#1080;%20-%20&#1040;&#1076;&#1072;&#1078;&#1080;&#1086;%20G-moll.mp3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86;&#1085;&#1092;&#1077;&#1088;&#1077;&#1085;&#1094;&#1080;&#1103;%20&#1043;&#1088;&#1072;&#1095;&#1077;&#1074;&#1072;%20&#1040;&#1085;&#1085;&#1072;1\&#1053;&#1055;&#1050;%20&#1087;&#1088;&#1077;&#1079;&#1077;&#1085;&#1090;&#1072;&#1094;&#1080;&#1103;\&#1056;&#1077;&#1082;&#1074;&#1080;&#1077;&#1084;.mp3" TargetMode="External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3" y="188913"/>
            <a:ext cx="7632700" cy="316865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Внеклассное мероприятие</a:t>
            </a:r>
            <a:br>
              <a:rPr lang="ru-RU" dirty="0" smtClean="0"/>
            </a:br>
            <a:r>
              <a:rPr lang="ru-RU" dirty="0" smtClean="0"/>
              <a:t>«Гранитный город славы и беды»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2500" y="3886200"/>
            <a:ext cx="4751388" cy="2279650"/>
          </a:xfrm>
        </p:spPr>
        <p:txBody>
          <a:bodyPr/>
          <a:lstStyle/>
          <a:p>
            <a:pPr marL="36513" eaLnBrk="1" hangingPunct="1">
              <a:spcBef>
                <a:spcPct val="0"/>
              </a:spcBef>
            </a:pPr>
            <a:r>
              <a:rPr lang="ru-RU" b="1" dirty="0" smtClean="0">
                <a:solidFill>
                  <a:srgbClr val="898989"/>
                </a:solidFill>
                <a:latin typeface="Arial" charset="0"/>
              </a:rPr>
              <a:t>учитель ОБЖ Лебедева Людмила Николаевна</a:t>
            </a:r>
          </a:p>
        </p:txBody>
      </p:sp>
      <p:pic>
        <p:nvPicPr>
          <p:cNvPr id="4" name="Альбинони - Адажио G-mo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1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5373688"/>
            <a:ext cx="8183562" cy="1150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 память о трагических днях блокадного Ленинграда возведен архитектурно-художественный ансамбль «Дорога жизни».</a:t>
            </a:r>
          </a:p>
        </p:txBody>
      </p:sp>
      <p:pic>
        <p:nvPicPr>
          <p:cNvPr id="33795" name="Picture 2" descr="C:\Users\1\Desktop\ленинград\147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8569325" cy="4392613"/>
          </a:xfrm>
          <a:noFill/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611560" y="4797152"/>
            <a:ext cx="799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Calibri" pitchFamily="34" charset="0"/>
              </a:rPr>
              <a:t>Здесь начиналась «</a:t>
            </a:r>
            <a:r>
              <a:rPr lang="ru-RU" b="1" i="1" dirty="0">
                <a:latin typeface="Calibri" pitchFamily="34" charset="0"/>
              </a:rPr>
              <a:t>Дорога жизни</a:t>
            </a:r>
            <a:r>
              <a:rPr lang="ru-RU" b="1" dirty="0">
                <a:latin typeface="Calibri" pitchFamily="34" charset="0"/>
              </a:rPr>
              <a:t>» в период блокады Ленинграда.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00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0723" name="Picture 6" descr="http://www.molodguard.ru/monument87m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142852"/>
            <a:ext cx="8713787" cy="6480175"/>
          </a:xfrm>
          <a:noFill/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323528" y="5301208"/>
            <a:ext cx="8424863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1900" b="1" dirty="0">
                <a:latin typeface="Calibri" pitchFamily="34" charset="0"/>
              </a:rPr>
              <a:t>В центре композиции – наклонная лента с надписью: «</a:t>
            </a:r>
            <a:r>
              <a:rPr lang="ru-RU" sz="1900" b="1" i="1" dirty="0">
                <a:latin typeface="Calibri" pitchFamily="34" charset="0"/>
              </a:rPr>
              <a:t>Во имя жизни и против войны, детям – юным героям Ленинграда 1941-1944гг</a:t>
            </a:r>
            <a:r>
              <a:rPr lang="ru-RU" sz="1900" b="1" dirty="0">
                <a:latin typeface="Calibri" pitchFamily="34" charset="0"/>
              </a:rPr>
              <a:t>.». Белый каменный цветок на 10-метровом стебле. В лепестках цветка вырезаны слова: «</a:t>
            </a:r>
            <a:r>
              <a:rPr lang="ru-RU" sz="1900" b="1" i="1" dirty="0">
                <a:latin typeface="Calibri" pitchFamily="34" charset="0"/>
              </a:rPr>
              <a:t>Пусть всегда будет солнце</a:t>
            </a:r>
            <a:r>
              <a:rPr lang="ru-RU" sz="1900" b="1" dirty="0">
                <a:latin typeface="Calibri" pitchFamily="34" charset="0"/>
              </a:rPr>
              <a:t>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9699" name="Picture 2" descr="C:\Users\1\Desktop\ленинград\monument8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8642350" cy="6480175"/>
          </a:xfrm>
          <a:noFill/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395536" y="5589240"/>
            <a:ext cx="8353425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1900" b="1" dirty="0">
                <a:latin typeface="Calibri" pitchFamily="34" charset="0"/>
              </a:rPr>
              <a:t>Березовая «Аллея Дружбы» связывает «Цветок жизни» с насыпным холмом, где установлены листки дневника Тани Савичевой – ленинградской школьницы, пережившей все трудности блокадной зимы 1941-1942 годов.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68313" y="5445125"/>
            <a:ext cx="8183562" cy="10525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Твердо веря в конечное торжество справедливости, подошли ленинградцы к самому страшному испытанию, когда-либо выпавшему на их долю.</a:t>
            </a:r>
            <a:b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1800" dirty="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0243" name="Picture 2" descr="C:\Users\1\Desktop\ленинград\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476250"/>
            <a:ext cx="4398962" cy="4608513"/>
          </a:xfrm>
          <a:noFill/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292725" y="404664"/>
            <a:ext cx="3382963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>
              <a:defRPr/>
            </a:pPr>
            <a:endParaRPr lang="ru-RU" sz="1600" dirty="0">
              <a:latin typeface="Calibri" pitchFamily="34" charset="0"/>
            </a:endParaRP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На Ленинград обхватом с трех сторон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Шел Гитлер силой сорока дивизий.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Бомбил. Он артиллерию приблизил,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Но не поколебал ни на микрон,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Не приостановил ни на мгновенье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Он сердца ленинградского биенье.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И, видя это, разъяренный враг,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Предполагавший город взять с разбега,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Казалось бы, испытанных стратегов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Призвал на помощь он: Мороз и Мрак.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И те пришли, готовые к победам, 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А третий, Голод, шел за ними следом.</a:t>
            </a:r>
          </a:p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                         В. </a:t>
            </a:r>
            <a:r>
              <a:rPr lang="ru-RU" sz="1600" b="1" dirty="0" err="1">
                <a:latin typeface="Calibri" pitchFamily="34" charset="0"/>
              </a:rPr>
              <a:t>Инбер</a:t>
            </a:r>
            <a:endParaRPr lang="ru-RU" sz="1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5516563"/>
            <a:ext cx="8183562" cy="7350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900 дней </a:t>
            </a:r>
            <a:b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Ленинград жил и боролся во вражеском кольце.</a:t>
            </a:r>
            <a:b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400" dirty="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1267" name="Picture 2" descr="C:\Users\1\Desktop\ленинград\image_4d3eb82f944c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404813"/>
            <a:ext cx="8496300" cy="46085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Город превратился в военную крепость.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2291" name="Picture 2" descr="C:\Users\1\Desktop\ленинград\1dce695d51c58d70986a737873afc9a8_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908050"/>
            <a:ext cx="8208962" cy="4752975"/>
          </a:xfrm>
          <a:noFill/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395536" y="5733256"/>
            <a:ext cx="835292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Calibri" pitchFamily="34" charset="0"/>
              </a:rPr>
              <a:t>За время осады фашисты обрушили на город 102 520 зажигательных и 4653 фугасных авиабомб, выпустили около 150 000 снарядов. Были убиты 16747 и ранены 33 782 мирных жителя, разрушено свыше 3000 и повреждено свыше 7000 зданий.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724400"/>
            <a:ext cx="8183562" cy="11525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Из города вывели около 96 предприятий. Эвакуировались также музеи, театры, научно-исследовательские институты. Из города выехало 630 тысяч, и когда кольцо блокады сомкнулось, в нем осталось 2 млн. 544 тысячи человек гражданского населения, в том числе около 400 тысяч детей. </a:t>
            </a:r>
            <a:endParaRPr lang="ru-RU" sz="1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3315" name="Picture 2" descr="C:\Users\1\Desktop\ленинград\8084df1cae2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549275"/>
            <a:ext cx="7775575" cy="4006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39750" y="-171450"/>
            <a:ext cx="8229600" cy="27082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работали по 12-14 часов в сутки, нередко под дождем, артиллерийским огнем.</a:t>
            </a:r>
            <a:b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900 героических дней рабочие Ленинграда произвели для фронта более 2000 танков, 1500 самолетов, 150 тяжелых морских орудий, 12000 минометов,                                                       10 миллионов снарядов и мин.</a:t>
            </a:r>
            <a:r>
              <a:rPr lang="ru-RU" sz="1800" b="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0" dirty="0" smtClean="0"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Содержимое 3" descr="Дети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43200" y="2616200"/>
            <a:ext cx="3657600" cy="2676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157788"/>
            <a:ext cx="8183562" cy="1052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Поэтесса Ольга </a:t>
            </a:r>
            <a:r>
              <a:rPr lang="ru-RU" sz="2400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Берггольц</a:t>
            </a: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писала: «</a:t>
            </a:r>
            <a:r>
              <a:rPr lang="ru-RU" sz="24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Дыша одним дыханьем с Ленинградом, я не геройствовала, а жила</a:t>
            </a: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».</a:t>
            </a:r>
            <a:b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4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5363" name="Picture 2" descr="C:\Users\1\Desktop\ленинград\123_b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549275"/>
            <a:ext cx="7129463" cy="4187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1\Desktop\ленинград\ка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94480">
            <a:off x="5027613" y="2901950"/>
            <a:ext cx="335597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183562" cy="935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Блокада принесла ленинградцам и другие тяжелые испытания.</a:t>
            </a:r>
            <a:b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4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6388" name="Picture 2" descr="C:\Users\1\Desktop\ленинград\норм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 rot="21294696">
            <a:off x="671513" y="1319213"/>
            <a:ext cx="4527550" cy="3192462"/>
          </a:xfrm>
          <a:noFill/>
        </p:spPr>
      </p:pic>
      <p:sp>
        <p:nvSpPr>
          <p:cNvPr id="16389" name="TextBox 11"/>
          <p:cNvSpPr txBox="1">
            <a:spLocks noChangeArrowheads="1"/>
          </p:cNvSpPr>
          <p:nvPr/>
        </p:nvSpPr>
        <p:spPr bwMode="auto">
          <a:xfrm>
            <a:off x="395288" y="5084763"/>
            <a:ext cx="33829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Самые низкие нормы выдачи хлеба: рабочие - 250 г, старики и дети – 125</a:t>
            </a:r>
            <a:r>
              <a:rPr lang="ru-RU" b="1"/>
              <a:t>г</a:t>
            </a:r>
            <a:r>
              <a:rPr lang="ru-RU" b="1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20713"/>
            <a:ext cx="8229600" cy="10080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Цель: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503238" y="1268413"/>
            <a:ext cx="8183562" cy="3449637"/>
          </a:xfrm>
        </p:spPr>
        <p:txBody>
          <a:bodyPr/>
          <a:lstStyle/>
          <a:p>
            <a:pPr eaLnBrk="1" hangingPunct="1"/>
            <a:r>
              <a:rPr lang="ru-RU" dirty="0" smtClean="0"/>
              <a:t>Воспитание чувства  патриотизм</a:t>
            </a:r>
            <a:r>
              <a:rPr lang="ru-RU" dirty="0" smtClean="0">
                <a:latin typeface="Arial" charset="0"/>
              </a:rPr>
              <a:t>а</a:t>
            </a:r>
            <a:r>
              <a:rPr lang="ru-RU" dirty="0" smtClean="0"/>
              <a:t>, гордости к боевому прошлому страны, сопричастности к истории нашей Родины.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7411" name="Picture 2" descr="C:\Users\1\Desktop\ленинград\к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476250"/>
            <a:ext cx="8207375" cy="59769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03238" y="4581525"/>
            <a:ext cx="8183562" cy="12239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Город сковала лютая стужа. За водой для питья ходили на набережную Невы</a:t>
            </a:r>
          </a:p>
        </p:txBody>
      </p:sp>
      <p:pic>
        <p:nvPicPr>
          <p:cNvPr id="18435" name="Picture 2" descr="C:\Users\1\Desktop\ленинград\leningrad_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88913"/>
            <a:ext cx="8424862" cy="43926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68313" y="4941888"/>
            <a:ext cx="8183562" cy="9350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Остановилось движение трамваев и автобусов.</a:t>
            </a:r>
          </a:p>
        </p:txBody>
      </p:sp>
      <p:pic>
        <p:nvPicPr>
          <p:cNvPr id="19459" name="Picture 5" descr="C:\Users\1\Desktop\ленинград\imgB.as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620713"/>
            <a:ext cx="7343775" cy="4248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183563" cy="10080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Основным «транспортом» жителей города были детские саночки. </a:t>
            </a:r>
          </a:p>
        </p:txBody>
      </p:sp>
      <p:pic>
        <p:nvPicPr>
          <p:cNvPr id="20483" name="Picture 3" descr="C:\Users\1\Desktop\ленинград\0_3dea_a5fabbf8_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 rot="220917">
            <a:off x="712788" y="1117600"/>
            <a:ext cx="4378325" cy="3305175"/>
          </a:xfrm>
          <a:noFill/>
        </p:spPr>
      </p:pic>
      <p:pic>
        <p:nvPicPr>
          <p:cNvPr id="20484" name="Picture 4" descr="C:\Users\1\Desktop\ленинград\с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11928">
            <a:off x="5613400" y="1390650"/>
            <a:ext cx="2879725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611188" y="4581525"/>
            <a:ext cx="4105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900" b="1">
                <a:latin typeface="Calibri" pitchFamily="34" charset="0"/>
              </a:rPr>
              <a:t>На них везли скарб из разрушенных домов, мебель для отопления, тяжело больных и умерших, завернутых в простыни, дерева на гробы не было</a:t>
            </a:r>
            <a:r>
              <a:rPr lang="ru-RU" sz="1900">
                <a:latin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68313" y="4797425"/>
            <a:ext cx="8183562" cy="20605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Изнуренные люди умирали прямо на улицах</a:t>
            </a:r>
          </a:p>
        </p:txBody>
      </p:sp>
      <p:pic>
        <p:nvPicPr>
          <p:cNvPr id="21507" name="Picture 2" descr="C:\Users\1\Desktop\ленинград\e9083c6193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88913"/>
            <a:ext cx="8135938" cy="51847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229225"/>
            <a:ext cx="8183562" cy="10525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Все тяготы наравне со взрослыми переносили и дети.</a:t>
            </a:r>
            <a:br>
              <a:rPr lang="ru-RU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2531" name="Picture 2" descr="C:\Users\1\Desktop\ленинград\д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500063"/>
            <a:ext cx="5715000" cy="4286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03238" y="4868863"/>
            <a:ext cx="8183562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Изможденные, голодные подростки-рабочие по 12-14 часов не выходили из промерзших цехов</a:t>
            </a:r>
          </a:p>
        </p:txBody>
      </p:sp>
      <p:pic>
        <p:nvPicPr>
          <p:cNvPr id="23555" name="Picture 2" descr="C:\Users\1\Desktop\ленинград\д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549275"/>
            <a:ext cx="7704137" cy="4165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39750" y="-100013"/>
            <a:ext cx="8183563" cy="141287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 осажденном городе работали 39 школ.</a:t>
            </a:r>
          </a:p>
        </p:txBody>
      </p:sp>
      <p:pic>
        <p:nvPicPr>
          <p:cNvPr id="24579" name="Picture 2" descr="C:\Users\1\Desktop\ленинград\шк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341438"/>
            <a:ext cx="8064500" cy="4768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0"/>
            <a:ext cx="8183562" cy="198884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Многие из детей умирали дома, на улице по дороге в школу, иногда, прямо в классе.</a:t>
            </a:r>
            <a:br>
              <a:rPr lang="ru-RU" sz="22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2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5603" name="Picture 2" descr="C:\Users\1\Desktop\ленинград\п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268413"/>
            <a:ext cx="7632700" cy="50434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C:\Users\1\Desktop\ленинград\днев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84503">
            <a:off x="4386263" y="2928938"/>
            <a:ext cx="4135437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183562" cy="12239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Печальная история 11-летней ленинградской школьницы Тани Савичевой</a:t>
            </a:r>
          </a:p>
        </p:txBody>
      </p:sp>
      <p:pic>
        <p:nvPicPr>
          <p:cNvPr id="27652" name="Picture 2" descr="C:\Users\1\Desktop\ленинград\дневник тани сави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 rot="21206973">
            <a:off x="671513" y="1579563"/>
            <a:ext cx="4416425" cy="3835400"/>
          </a:xfrm>
          <a:noFill/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395288" y="5805488"/>
            <a:ext cx="3024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Савичевы умерли. Умерли все. Осталась одна Таня.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7171" name="Picture 2" descr="C:\Users\1\Desktop\ленинград\сл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1275" y="0"/>
            <a:ext cx="9102725" cy="6858000"/>
          </a:xfrm>
          <a:noFill/>
        </p:spPr>
      </p:pic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3841254" y="36240"/>
            <a:ext cx="5219700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u="sng" dirty="0">
                <a:solidFill>
                  <a:schemeClr val="bg1"/>
                </a:solidFill>
                <a:latin typeface="Calibri" pitchFamily="34" charset="0"/>
              </a:rPr>
              <a:t>Победы русского народа над врагами Отечества всегда отмечались в России, чтобы сохранить в памяти поколений ратные подвиги наших пр</a:t>
            </a:r>
            <a:r>
              <a:rPr lang="ru-RU" b="1" i="1" u="sng" dirty="0">
                <a:solidFill>
                  <a:schemeClr val="bg1"/>
                </a:solidFill>
              </a:rPr>
              <a:t>едков. </a:t>
            </a:r>
            <a:r>
              <a:rPr lang="ru-RU" b="1" i="1" u="sng" dirty="0">
                <a:solidFill>
                  <a:schemeClr val="bg1"/>
                </a:solidFill>
                <a:latin typeface="Calibri" pitchFamily="34" charset="0"/>
              </a:rPr>
              <a:t>Это дни, когда воздается дань воинскому подвигу, славе и доблести защитников.</a:t>
            </a:r>
          </a:p>
          <a:p>
            <a:pPr algn="ctr">
              <a:defRPr/>
            </a:pPr>
            <a:r>
              <a:rPr lang="ru-RU" b="1" i="1" u="sng" dirty="0">
                <a:solidFill>
                  <a:schemeClr val="bg1"/>
                </a:solidFill>
                <a:latin typeface="Calibri" pitchFamily="34" charset="0"/>
              </a:rPr>
              <a:t>10 февраля 1995 года Государственная Дума РФ приняла закон </a:t>
            </a:r>
          </a:p>
          <a:p>
            <a:pPr algn="ctr">
              <a:defRPr/>
            </a:pPr>
            <a:r>
              <a:rPr lang="ru-RU" b="1" i="1" u="sng" dirty="0">
                <a:solidFill>
                  <a:schemeClr val="bg1"/>
                </a:solidFill>
                <a:latin typeface="Calibri" pitchFamily="34" charset="0"/>
              </a:rPr>
              <a:t>«О днях воинской славы (победных днях) России», который был 13 марта того же года подписан Президентом РФ.</a:t>
            </a:r>
          </a:p>
        </p:txBody>
      </p:sp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0" y="5589240"/>
            <a:ext cx="91440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Такие дни включает и Великая Отечественная война. Один из таких дней воинской славы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27 января – День снятия блокады города Ленинграда</a:t>
            </a:r>
          </a:p>
        </p:txBody>
      </p:sp>
      <p:pic>
        <p:nvPicPr>
          <p:cNvPr id="6" name="Альбинони - Адажио G-mo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5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183562" cy="2781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Таню удалось спасти от голода. При первой же возможности её вывезли с детдомом в Горьковскую область. Но крайнее истощение, нервное потрясение и ужасы войны сломили девочку. Она вскоре умерла. 19 мая 1972 года на могиле Тани был открыт памятник.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8675" name="Picture 2" descr="C:\Users\1\Desktop\ленинград\1303476544_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16238" y="2133600"/>
            <a:ext cx="3140075" cy="4248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868863"/>
            <a:ext cx="8183562" cy="1052512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«Дорога жизни». Сколько человек спасла от неминуемой смерти эта легендарная ледовая трасса!</a:t>
            </a: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1747" name="Picture 2" descr="C:\Users\1\Desktop\ленинград\дорога жизни блокадного ленинград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8012113" cy="4610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15888"/>
            <a:ext cx="8183563" cy="1800225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По льду Ладожского озера было доставлено в Ленинград 361 109 тонн различных грузов. Почти 80% составляло продовольствие. По Ладожской ледовой трассе с 22 января по 15 апреля 1942 года были эвакуированы из Ленинграда 554 186человек – стариков, женщин, детей. </a:t>
            </a:r>
            <a:endParaRPr lang="ru-RU" sz="1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7892" name="Picture 3" descr="C:\Users\1\Desktop\ленинград\д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093" y="1613172"/>
            <a:ext cx="7598355" cy="5153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RelaxedModerately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76250"/>
            <a:ext cx="8183562" cy="2016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Во время осады и голода Ленинград жил напряженно-духовной жизнью. В осажденном Ленинграде удивительно много читали. Читали классиков, читали поэтов, читали в землянках и дотах, читали на батареях, в бесчисленных промерзлых квартирах.  </a:t>
            </a:r>
            <a:r>
              <a:rPr lang="ru-RU" sz="2000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светекоптилок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. И очень много писали стихов.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4819" name="Picture 2" descr="C:\Users\1\Desktop\ленинград\56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841500"/>
            <a:ext cx="8280400" cy="4540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183563" cy="16573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В осажденном городе говорили пушки, но музы не молчали. 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9 августа 1042 года состоялась ленинградская премьера Седьмой симфонии Дмитрия Шостаковича.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Симфония звучала не только как вызов врагу, но и как предвестник победы. 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5843" name="Picture 2" descr="C:\Users\1\Desktop\ленинград\ш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2276475"/>
            <a:ext cx="7632700" cy="4105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188913"/>
            <a:ext cx="8183562" cy="1871662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</a:t>
            </a:r>
            <a:r>
              <a:rPr lang="ru-RU" sz="20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Нашей борьбе с фашизмом, нашей грядущей победе, победе над врагом, моему родному городу Ленинграду я посвящаю свою Седьмую симфонию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», - писал Дмитрий Шостакович.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6867" name="Picture 3" descr="C:\Users\1\Desktop\ленинград\шеста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32138" y="1989138"/>
            <a:ext cx="2735262" cy="4079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80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7891" name="Picture 2" descr="C:\Users\1\Desktop\ленинград\27 янв. 1944 года была прорвана блокада ленинград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125538"/>
            <a:ext cx="8064500" cy="5040312"/>
          </a:xfrm>
          <a:noFill/>
        </p:spPr>
      </p:pic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395288" y="549275"/>
            <a:ext cx="8280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27 января 1944 года была прорвана блокада Ленинграда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8183563" cy="17287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Погибшим ленинградцам посвящены печальные и торжественные слова, начертанные на мемориальной стене Пискаревского кладбища: «</a:t>
            </a:r>
            <a:r>
              <a:rPr lang="ru-RU" sz="20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Их имен благородных мы здесь перечислить не можем, так их много под вечной охраной гранита. Но знай, внимающий этим камням, никто не забыт  и ничто не забыто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».</a:t>
            </a:r>
            <a: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1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39939" name="Picture 2" descr="C:\Users\1\Desktop\ленинград\f86d70ab9e5a4987b3129514d2f872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205038"/>
            <a:ext cx="3481387" cy="4310062"/>
          </a:xfrm>
          <a:noFill/>
        </p:spPr>
      </p:pic>
      <p:pic>
        <p:nvPicPr>
          <p:cNvPr id="39940" name="Picture 3" descr="C:\Users\1\Desktop\ленинград\к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420938"/>
            <a:ext cx="4814887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5128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За стойкость и героизм в период 900-дневной блокады Ленинград получил звание город-герой, а его защитники были награждены медалями «За оборону Ленинграда».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 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0963" name="Picture 2" descr="C:\Users\1\Desktop\ленинград\мед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700213"/>
            <a:ext cx="2374900" cy="4105275"/>
          </a:xfrm>
          <a:noFill/>
        </p:spPr>
      </p:pic>
      <p:pic>
        <p:nvPicPr>
          <p:cNvPr id="40964" name="Picture 3" descr="C:\Users\1\Desktop\ленинград\меда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773238"/>
            <a:ext cx="358298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1"/>
            <a:ext cx="8183562" cy="2420938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9 мая, в День Победы, ленинградцы придут на Пискаревское кладбище. Семьями и в одиночку, старые и молодые. Они положат на холмы братских могил цветы. А некоторые – конфеты, папиросы, хлеб. Маленький кусочек хлеба, в котором так нуждался каждый из похороненных там.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1987" name="Picture 2" descr="C:\Users\1\Desktop\ленинград\дань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2133600"/>
            <a:ext cx="7775575" cy="4248150"/>
          </a:xfrm>
          <a:noFill/>
        </p:spPr>
      </p:pic>
      <p:pic>
        <p:nvPicPr>
          <p:cNvPr id="45061" name="Реквием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14500" y="4429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numSld="44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8195" name="Picture 2" descr="C:\Users\1\Desktop\ленинград\2701201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" y="142875"/>
            <a:ext cx="8785225" cy="6480175"/>
          </a:xfrm>
          <a:noFill/>
        </p:spPr>
      </p:pic>
      <p:pic>
        <p:nvPicPr>
          <p:cNvPr id="6" name="Альбинони - Адажио G-mo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214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9">
                <p:cTn id="7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20018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9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На Иркутской земле не пылал огонь войны. Но она коснулась и жителей нашего города: здесь день и ночь работали военные заводы, в зданиях школ были размещены госпитали.</a:t>
            </a:r>
            <a:br>
              <a:rPr lang="ru-RU" sz="19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19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Мужество и героизм проявили наши земляки на фронтах Великой Отечественной войны. Могилы погибших на войне сибиряков – за тысячи километров от родной земли, но благодарные потомки идут к святому месту нашего города - Вечному огню Славы, прикасаясь к Памяти тех далеких лет, отдавая дань уважения не вернувшимся с полей сражений. </a:t>
            </a:r>
            <a: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14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3011" name="Picture 2" descr="C:\Users\1\Desktop\ленинград\ир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084763"/>
            <a:ext cx="8183562" cy="1052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Сибиряки доблестно сражались и под Ленинградом.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 подножию мемориального комплекса  была доставлена священная реликвия – капсула с землей из города – героя на Неве.</a:t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4035" name="Picture 2" descr="C:\Users\1\Desktop\ленинград\ирку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476250"/>
            <a:ext cx="5576887" cy="41163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Содержимое 2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3959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200" b="1" i="1" smtClean="0"/>
              <a:t>Мать приходит к живому огню – </a:t>
            </a:r>
          </a:p>
          <a:p>
            <a:pPr eaLnBrk="1" hangingPunct="1">
              <a:buFont typeface="Arial" charset="0"/>
              <a:buNone/>
            </a:pPr>
            <a:r>
              <a:rPr lang="ru-RU" sz="2200" b="1" i="1" smtClean="0"/>
              <a:t>И ее сыновья воскресают.</a:t>
            </a:r>
          </a:p>
          <a:p>
            <a:pPr eaLnBrk="1" hangingPunct="1">
              <a:buFont typeface="Arial" charset="0"/>
              <a:buNone/>
            </a:pPr>
            <a:r>
              <a:rPr lang="ru-RU" sz="2200" b="1" i="1" smtClean="0"/>
              <a:t>Их ни пуля, ни время – не тронь!</a:t>
            </a:r>
          </a:p>
          <a:p>
            <a:pPr eaLnBrk="1" hangingPunct="1">
              <a:buFont typeface="Arial" charset="0"/>
              <a:buNone/>
            </a:pPr>
            <a:r>
              <a:rPr lang="ru-RU" sz="2200" b="1" i="1" smtClean="0"/>
              <a:t>Сыновей, что убиты когда-то…</a:t>
            </a:r>
          </a:p>
          <a:p>
            <a:pPr eaLnBrk="1" hangingPunct="1">
              <a:buFont typeface="Arial" charset="0"/>
              <a:buNone/>
            </a:pPr>
            <a:r>
              <a:rPr lang="ru-RU" sz="2200" b="1" i="1" smtClean="0"/>
              <a:t>Зажигается вечный огонь, </a:t>
            </a:r>
          </a:p>
          <a:p>
            <a:pPr eaLnBrk="1" hangingPunct="1">
              <a:buFont typeface="Arial" charset="0"/>
              <a:buNone/>
            </a:pPr>
            <a:r>
              <a:rPr lang="ru-RU" sz="2200" b="1" i="1" smtClean="0"/>
              <a:t>Отмечается вечная дата.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/>
              <a:t>    </a:t>
            </a:r>
            <a:endParaRPr lang="ru-RU" sz="2400" b="1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400" b="1" smtClean="0"/>
              <a:t> Марк Сергеев</a:t>
            </a:r>
            <a:r>
              <a:rPr lang="en-US" sz="2400" b="1" smtClean="0"/>
              <a:t>.</a:t>
            </a:r>
            <a:endParaRPr lang="ru-RU" sz="2400" b="1" smtClean="0"/>
          </a:p>
        </p:txBody>
      </p:sp>
      <p:pic>
        <p:nvPicPr>
          <p:cNvPr id="45059" name="Picture 2" descr="C:\Users\1\Desktop\ленинград\6f460b34-9c2f-400d-a54d-d9e052362780_jpg_900x150_q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997200"/>
            <a:ext cx="4627563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екви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1\Desktop\ленинград\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Содержимое 2"/>
          <p:cNvSpPr>
            <a:spLocks noGrp="1"/>
          </p:cNvSpPr>
          <p:nvPr>
            <p:ph idx="1"/>
          </p:nvPr>
        </p:nvSpPr>
        <p:spPr>
          <a:xfrm>
            <a:off x="395288" y="765175"/>
            <a:ext cx="8183562" cy="44100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300" b="1" smtClean="0"/>
              <a:t>Литература: </a:t>
            </a:r>
            <a:endParaRPr lang="ru-RU" sz="1300" smtClean="0"/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«Венок славы». Антология художественных произведений о Великой Отечественной войне в двенадцати томах. Том 3. Подвиг Ленинграда. -  М.: «Современник», 1987. </a:t>
            </a:r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Говорят погибшие герои. -  М.: Издательство политической литературы, 1986. </a:t>
            </a:r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Победа. Поэты о подвиге Ленинграда в Великой Отечественной войне. – Л.:Лениздат, 1969.</a:t>
            </a:r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Павлов Д.В. Ленинград в блокаде. – Л.:Лениздат, 1985.</a:t>
            </a:r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Зубаков В.Е. Ленинград - город-герой. 2-е изд., доп. –М.:Воениздат, 1981. </a:t>
            </a:r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Таборко В.А. Летопись Великой Отечественной. 1941-1945: краткая иллюстрированная история для юношества. – М.: Молодая гвардия, 1985.</a:t>
            </a:r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Интернет ресурсы</a:t>
            </a:r>
            <a:r>
              <a:rPr lang="ru-RU" sz="1300" b="1" smtClean="0"/>
              <a:t>: </a:t>
            </a:r>
            <a:r>
              <a:rPr lang="ru-RU" sz="1300" u="sng" smtClean="0">
                <a:hlinkClick r:id="rId2"/>
              </a:rPr>
              <a:t>http://images.yandex.ru/</a:t>
            </a:r>
            <a:endParaRPr lang="ru-RU" sz="1300" smtClean="0"/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Видеофильм «Пост №1», Иркутск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300" smtClean="0"/>
          </a:p>
          <a:p>
            <a:pPr eaLnBrk="1" hangingPunct="1">
              <a:lnSpc>
                <a:spcPct val="90000"/>
              </a:lnSpc>
            </a:pPr>
            <a:r>
              <a:rPr lang="ru-RU" sz="1300" b="1" smtClean="0"/>
              <a:t>В сценарии использовались стихи</a:t>
            </a:r>
            <a:r>
              <a:rPr lang="ru-RU" sz="1300" smtClean="0"/>
              <a:t>   О. Берггольц, Ю. Воронова, И. Демьянова, Р. Рождественского.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300" smtClean="0"/>
          </a:p>
          <a:p>
            <a:pPr eaLnBrk="1" hangingPunct="1">
              <a:lnSpc>
                <a:spcPct val="90000"/>
              </a:lnSpc>
            </a:pPr>
            <a:r>
              <a:rPr lang="ru-RU" sz="1300" b="1" smtClean="0"/>
              <a:t>Музыкальное оформление сценария:</a:t>
            </a:r>
            <a:endParaRPr lang="ru-RU" sz="1300" smtClean="0"/>
          </a:p>
          <a:p>
            <a:pPr eaLnBrk="1" hangingPunct="1">
              <a:lnSpc>
                <a:spcPct val="90000"/>
              </a:lnSpc>
            </a:pPr>
            <a:r>
              <a:rPr lang="ru-RU" sz="1300" smtClean="0"/>
              <a:t>«Адажио» Альбинони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smtClean="0">
                <a:effectLst/>
              </a:rPr>
              <a:t>Знаем ли мы о блокадном Ленинграде?</a:t>
            </a: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547813" y="620713"/>
          <a:ext cx="609123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иаграмма" r:id="rId3" imgW="6096075" imgH="4067089" progId="MSGraph.Chart.8">
                  <p:embed followColorScheme="full"/>
                </p:oleObj>
              </mc:Choice>
              <mc:Fallback>
                <p:oleObj name="Диаграмма" r:id="rId3" imgW="6096075" imgH="4067089" progId="MSGraph.Chart.8">
                  <p:embed followColorScheme="full"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620713"/>
                        <a:ext cx="6091237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2247900" y="4240213"/>
            <a:ext cx="523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/>
              <a:t>11кл. </a:t>
            </a:r>
            <a:endParaRPr lang="ru-RU"/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2824163" y="4338638"/>
            <a:ext cx="558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 10 кл.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3471863" y="4195763"/>
            <a:ext cx="454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000"/>
          </a:p>
          <a:p>
            <a:r>
              <a:rPr lang="ru-RU" sz="1000"/>
              <a:t>9 кл.</a:t>
            </a:r>
          </a:p>
        </p:txBody>
      </p:sp>
      <p:sp>
        <p:nvSpPr>
          <p:cNvPr id="1031" name="Text Box 10"/>
          <p:cNvSpPr txBox="1">
            <a:spLocks noChangeArrowheads="1"/>
          </p:cNvSpPr>
          <p:nvPr/>
        </p:nvSpPr>
        <p:spPr bwMode="auto">
          <a:xfrm>
            <a:off x="4119563" y="4267200"/>
            <a:ext cx="454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8 кл.</a:t>
            </a:r>
          </a:p>
        </p:txBody>
      </p:sp>
      <p:sp>
        <p:nvSpPr>
          <p:cNvPr id="1032" name="Text Box 11"/>
          <p:cNvSpPr txBox="1">
            <a:spLocks noChangeArrowheads="1"/>
          </p:cNvSpPr>
          <p:nvPr/>
        </p:nvSpPr>
        <p:spPr bwMode="auto">
          <a:xfrm>
            <a:off x="4695825" y="4267200"/>
            <a:ext cx="454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7 кл.</a:t>
            </a:r>
          </a:p>
        </p:txBody>
      </p:sp>
      <p:sp>
        <p:nvSpPr>
          <p:cNvPr id="1033" name="Text Box 12"/>
          <p:cNvSpPr txBox="1">
            <a:spLocks noChangeArrowheads="1"/>
          </p:cNvSpPr>
          <p:nvPr/>
        </p:nvSpPr>
        <p:spPr bwMode="auto">
          <a:xfrm>
            <a:off x="5416550" y="4267200"/>
            <a:ext cx="454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6 кл.</a:t>
            </a:r>
          </a:p>
        </p:txBody>
      </p:sp>
      <p:sp>
        <p:nvSpPr>
          <p:cNvPr id="1034" name="Text Box 13"/>
          <p:cNvSpPr txBox="1">
            <a:spLocks noChangeArrowheads="1"/>
          </p:cNvSpPr>
          <p:nvPr/>
        </p:nvSpPr>
        <p:spPr bwMode="auto">
          <a:xfrm>
            <a:off x="1743075" y="4267200"/>
            <a:ext cx="6588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000"/>
          </a:p>
          <a:p>
            <a:r>
              <a:rPr lang="ru-RU" sz="1000"/>
              <a:t>Кол-во</a:t>
            </a:r>
          </a:p>
          <a:p>
            <a:r>
              <a:rPr lang="ru-RU" sz="1000"/>
              <a:t>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92919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+mn-lt"/>
              </a:rPr>
              <a:t>Мой прапрадедушка и мой прадедушка участвовали в боях за Ленинград.</a:t>
            </a:r>
            <a:endParaRPr lang="ru-RU" sz="2400" dirty="0">
              <a:latin typeface="+mn-lt"/>
            </a:endParaRPr>
          </a:p>
        </p:txBody>
      </p:sp>
      <p:pic>
        <p:nvPicPr>
          <p:cNvPr id="19458" name="Picture 2" descr="C:\Documents and Settings\user\Рабочий стол\фото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00042"/>
            <a:ext cx="2911475" cy="3571900"/>
          </a:xfrm>
          <a:prstGeom prst="rect">
            <a:avLst/>
          </a:prstGeom>
          <a:noFill/>
        </p:spPr>
      </p:pic>
      <p:pic>
        <p:nvPicPr>
          <p:cNvPr id="19459" name="Picture 3" descr="C:\Documents and Settings\user\Рабочий стол\фото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642918"/>
            <a:ext cx="2428892" cy="3249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50057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smtClean="0"/>
              <a:t>Моему  прадедушке </a:t>
            </a:r>
            <a:r>
              <a:rPr lang="ru-RU" sz="2400" dirty="0" smtClean="0"/>
              <a:t>было присвоено звание «Ветеран тыла»</a:t>
            </a:r>
            <a:endParaRPr lang="ru-RU" sz="2400" dirty="0"/>
          </a:p>
        </p:txBody>
      </p:sp>
      <p:pic>
        <p:nvPicPr>
          <p:cNvPr id="20482" name="Picture 2" descr="C:\Documents and Settings\user\Рабочий стол\фото\1_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3071834" cy="4071966"/>
          </a:xfrm>
          <a:prstGeom prst="rect">
            <a:avLst/>
          </a:prstGeom>
          <a:noFill/>
        </p:spPr>
      </p:pic>
      <p:pic>
        <p:nvPicPr>
          <p:cNvPr id="20483" name="Picture 3" descr="C:\Documents and Settings\user\Рабочий стол\фото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857232"/>
            <a:ext cx="385765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5229225"/>
            <a:ext cx="8183562" cy="10080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Из бед Петербург-Петроград-Ленинград выходил не сломленным, но заново прославленным стойкостью и мужеством своих граждан</a:t>
            </a:r>
            <a:endParaRPr lang="ru-RU" sz="2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9219" name="Picture 2" descr="C:\Users\1\Desktop\ленинград\прошлое и настояще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8642350" cy="5256212"/>
          </a:xfrm>
          <a:noFill/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971550" y="4508500"/>
            <a:ext cx="720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Прошлое и настоящее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1\Desktop\ленинград\aea3bbd771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8642350" cy="5305425"/>
          </a:xfrm>
          <a:noFill/>
        </p:spPr>
      </p:pic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251520" y="5589240"/>
            <a:ext cx="864096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900" b="1" dirty="0">
                <a:latin typeface="Calibri" pitchFamily="34" charset="0"/>
              </a:rPr>
              <a:t>Пискаревское мемориальное кладбище – место  массовых захоронений ленинградцев, погибших в годы блокады Ленинграда, и воинов Ленинградского фронта, погибших в  годы Великой Отечественной войны.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969</TotalTime>
  <Words>1016</Words>
  <Application>Microsoft Office PowerPoint</Application>
  <PresentationFormat>Экран (4:3)</PresentationFormat>
  <Paragraphs>98</Paragraphs>
  <Slides>44</Slides>
  <Notes>0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Апекс</vt:lpstr>
      <vt:lpstr>Диаграмма</vt:lpstr>
      <vt:lpstr>Внеклассное мероприятие «Гранитный город славы и беды»</vt:lpstr>
      <vt:lpstr>Цель: </vt:lpstr>
      <vt:lpstr>Презентация PowerPoint</vt:lpstr>
      <vt:lpstr>Презентация PowerPoint</vt:lpstr>
      <vt:lpstr>Знаем ли мы о блокадном Ленинграде?</vt:lpstr>
      <vt:lpstr>Мой прапрадедушка и мой прадедушка участвовали в боях за Ленинград.</vt:lpstr>
      <vt:lpstr>Моему  прадедушке было присвоено звание «Ветеран тыла»</vt:lpstr>
      <vt:lpstr> Из бед Петербург-Петроград-Ленинград выходил не сломленным, но заново прославленным стойкостью и мужеством своих граждан</vt:lpstr>
      <vt:lpstr>Презентация PowerPoint</vt:lpstr>
      <vt:lpstr>В память о трагических днях блокадного Ленинграда возведен архитектурно-художественный ансамбль «Дорога жизни».</vt:lpstr>
      <vt:lpstr>Презентация PowerPoint</vt:lpstr>
      <vt:lpstr>Презентация PowerPoint</vt:lpstr>
      <vt:lpstr> Твердо веря в конечное торжество справедливости, подошли ленинградцы к самому страшному испытанию, когда-либо выпавшему на их долю. </vt:lpstr>
      <vt:lpstr>900 дней  Ленинград жил и боролся во вражеском кольце. </vt:lpstr>
      <vt:lpstr>Город превратился в военную крепость. </vt:lpstr>
      <vt:lpstr> Из города вывели около 96 предприятий. Эвакуировались также музеи, театры, научно-исследовательские институты. Из города выехало 630 тысяч, и когда кольцо блокады сомкнулось, в нем осталось 2 млн. 544 тысячи человек гражданского населения, в том числе около 400 тысяч детей. </vt:lpstr>
      <vt:lpstr>Люди работали по 12-14 часов в сутки, нередко под дождем, артиллерийским огнем. За 900 героических дней рабочие Ленинграда произвели для фронта более 2000 танков, 1500 самолетов, 150 тяжелых морских орудий, 12000 минометов,                                                       10 миллионов снарядов и мин. </vt:lpstr>
      <vt:lpstr>Поэтесса Ольга Берггольц писала: «Дыша одним дыханьем с Ленинградом, я не геройствовала, а жила». </vt:lpstr>
      <vt:lpstr>Блокада принесла ленинградцам и другие тяжелые испытания. </vt:lpstr>
      <vt:lpstr>Презентация PowerPoint</vt:lpstr>
      <vt:lpstr>Город сковала лютая стужа. За водой для питья ходили на набережную Невы</vt:lpstr>
      <vt:lpstr>Остановилось движение трамваев и автобусов.</vt:lpstr>
      <vt:lpstr>Основным «транспортом» жителей города были детские саночки. </vt:lpstr>
      <vt:lpstr>Изнуренные люди умирали прямо на улицах</vt:lpstr>
      <vt:lpstr>Все тяготы наравне со взрослыми переносили и дети. </vt:lpstr>
      <vt:lpstr>Изможденные, голодные подростки-рабочие по 12-14 часов не выходили из промерзших цехов</vt:lpstr>
      <vt:lpstr>В осажденном городе работали 39 школ.</vt:lpstr>
      <vt:lpstr>Многие из детей умирали дома, на улице по дороге в школу, иногда, прямо в классе. </vt:lpstr>
      <vt:lpstr>Печальная история 11-летней ленинградской школьницы Тани Савичевой</vt:lpstr>
      <vt:lpstr>Таню удалось спасти от голода. При первой же возможности её вывезли с детдомом в Горьковскую область. Но крайнее истощение, нервное потрясение и ужасы войны сломили девочку. Она вскоре умерла. 19 мая 1972 года на могиле Тани был открыт памятник. </vt:lpstr>
      <vt:lpstr>«Дорога жизни». Сколько человек спасла от неминуемой смерти эта легендарная ледовая трасса!</vt:lpstr>
      <vt:lpstr>По льду Ладожского озера было доставлено в Ленинград 361 109 тонн различных грузов. Почти 80% составляло продовольствие. По Ладожской ледовой трассе с 22 января по 15 апреля 1942 года были эвакуированы из Ленинграда 554 186человек – стариков, женщин, детей. </vt:lpstr>
      <vt:lpstr> Во время осады и голода Ленинград жил напряженно-духовной жизнью. В осажденном Ленинграде удивительно много читали. Читали классиков, читали поэтов, читали в землянках и дотах, читали на батареях, в бесчисленных промерзлых квартирах.  светекоптилок. И очень много писали стихов. </vt:lpstr>
      <vt:lpstr> В осажденном городе говорили пушки, но музы не молчали.  9 августа 1042 года состоялась ленинградская премьера Седьмой симфонии Дмитрия Шостаковича.  Симфония звучала не только как вызов врагу, но и как предвестник победы.  </vt:lpstr>
      <vt:lpstr>«Нашей борьбе с фашизмом, нашей грядущей победе, победе над врагом, моему родному городу Ленинграду я посвящаю свою Седьмую симфонию», - писал Дмитрий Шостакович. </vt:lpstr>
      <vt:lpstr> </vt:lpstr>
      <vt:lpstr>Погибшим ленинградцам посвящены печальные и торжественные слова, начертанные на мемориальной стене Пискаревского кладбища: «Их имен благородных мы здесь перечислить не можем, так их много под вечной охраной гранита. Но знай, внимающий этим камням, никто не забыт  и ничто не забыто». </vt:lpstr>
      <vt:lpstr>За стойкость и героизм в период 900-дневной блокады Ленинград получил звание город-герой, а его защитники были награждены медалями «За оборону Ленинграда».    </vt:lpstr>
      <vt:lpstr> 9 мая, в День Победы, ленинградцы придут на Пискаревское кладбище. Семьями и в одиночку, старые и молодые. Они положат на холмы братских могил цветы. А некоторые – конфеты, папиросы, хлеб. Маленький кусочек хлеба, в котором так нуждался каждый из похороненных там. </vt:lpstr>
      <vt:lpstr>На Иркутской земле не пылал огонь войны. Но она коснулась и жителей нашего города: здесь день и ночь работали военные заводы, в зданиях школ были размещены госпитали. Мужество и героизм проявили наши земляки на фронтах Великой Отечественной войны. Могилы погибших на войне сибиряков – за тысячи километров от родной земли, но благодарные потомки идут к святому месту нашего города - Вечному огню Славы, прикасаясь к Памяти тех далеких лет, отдавая дань уважения не вернувшимся с полей сражений.  </vt:lpstr>
      <vt:lpstr>Сибиряки доблестно сражались и под Ленинградом. К подножию мемориального комплекса  была доставлена священная реликвия – капсула с землей из города – героя на Неве.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«Гранитный город славы и беды»</dc:title>
  <dc:creator>1</dc:creator>
  <cp:lastModifiedBy>Adm</cp:lastModifiedBy>
  <cp:revision>99</cp:revision>
  <dcterms:created xsi:type="dcterms:W3CDTF">2012-11-10T05:02:57Z</dcterms:created>
  <dcterms:modified xsi:type="dcterms:W3CDTF">2023-01-24T09:57:13Z</dcterms:modified>
</cp:coreProperties>
</file>