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60" r:id="rId4"/>
    <p:sldId id="261" r:id="rId5"/>
    <p:sldId id="264" r:id="rId6"/>
    <p:sldId id="262" r:id="rId7"/>
    <p:sldId id="267" r:id="rId8"/>
    <p:sldId id="266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8" r:id="rId18"/>
    <p:sldId id="279" r:id="rId19"/>
    <p:sldId id="265" r:id="rId20"/>
  </p:sldIdLst>
  <p:sldSz cx="9144000" cy="6858000" type="screen4x3"/>
  <p:notesSz cx="6858000" cy="9144000"/>
  <p:custDataLst>
    <p:tags r:id="rId22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36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698" autoAdjust="0"/>
  </p:normalViewPr>
  <p:slideViewPr>
    <p:cSldViewPr snapToGrid="0">
      <p:cViewPr>
        <p:scale>
          <a:sx n="92" d="100"/>
          <a:sy n="92" d="100"/>
        </p:scale>
        <p:origin x="-1344" y="2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D0A303-698B-4272-B0F0-C5E3B4EE8DF8}" type="datetimeFigureOut">
              <a:rPr lang="ru-RU" smtClean="0"/>
              <a:t>08.09.2019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35E152-20B0-4F2C-BAA2-C517F1640F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89587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35E152-20B0-4F2C-BAA2-C517F1640F0E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72940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35E152-20B0-4F2C-BAA2-C517F1640F0E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59101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AC5AE-52A9-46BF-834D-B8B56F372370}" type="datetime1">
              <a:rPr lang="ru-RU" smtClean="0"/>
              <a:t>08.09.2019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5CC11-3E3A-4267-AC5D-81FDB6F5D8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89211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F8F78-5937-4DCE-B74B-19F3BB783CD0}" type="datetime1">
              <a:rPr lang="ru-RU" smtClean="0"/>
              <a:t>08.09.2019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5CC11-3E3A-4267-AC5D-81FDB6F5D8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57108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786E6-A71F-42B8-A0E3-B7333A197C35}" type="datetime1">
              <a:rPr lang="ru-RU" smtClean="0"/>
              <a:t>08.09.2019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5CC11-3E3A-4267-AC5D-81FDB6F5D8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0006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C1F11-6236-4615-91E3-9638E8C2844F}" type="datetime1">
              <a:rPr lang="ru-RU" smtClean="0"/>
              <a:t>08.09.2019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5CC11-3E3A-4267-AC5D-81FDB6F5D8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41779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FDB7C-53FA-4C14-B591-2B03ECEAFA9A}" type="datetime1">
              <a:rPr lang="ru-RU" smtClean="0"/>
              <a:t>08.09.2019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5CC11-3E3A-4267-AC5D-81FDB6F5D8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1506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99284-0E31-4E19-946E-3CC97AEA27ED}" type="datetime1">
              <a:rPr lang="ru-RU" smtClean="0"/>
              <a:t>08.09.2019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5CC11-3E3A-4267-AC5D-81FDB6F5D8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34703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050B0-DF1C-401E-9F68-FBD99AD7B9FE}" type="datetime1">
              <a:rPr lang="ru-RU" smtClean="0"/>
              <a:t>08.09.2019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5CC11-3E3A-4267-AC5D-81FDB6F5D8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26046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05BB7-4586-4C25-84AF-6664EB7C806B}" type="datetime1">
              <a:rPr lang="ru-RU" smtClean="0"/>
              <a:t>08.09.2019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5CC11-3E3A-4267-AC5D-81FDB6F5D8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2753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DA880-427B-448E-AB09-7AA45CA5BD6F}" type="datetime1">
              <a:rPr lang="ru-RU" smtClean="0"/>
              <a:t>08.09.2019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5CC11-3E3A-4267-AC5D-81FDB6F5D8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41358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C4D2C-DD2E-4DAA-83B8-F6ED3AD29464}" type="datetime1">
              <a:rPr lang="ru-RU" smtClean="0"/>
              <a:t>08.09.2019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5CC11-3E3A-4267-AC5D-81FDB6F5D8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30259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C0DF3-945C-488C-BECD-0FF2644BFA7E}" type="datetime1">
              <a:rPr lang="ru-RU" smtClean="0"/>
              <a:t>08.09.2019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5CC11-3E3A-4267-AC5D-81FDB6F5D8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11163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068DB3-6925-47CB-A99B-740C644C9DDB}" type="datetime1">
              <a:rPr lang="ru-RU" smtClean="0"/>
              <a:t>08.09.2019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D5CC11-3E3A-4267-AC5D-81FDB6F5D8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52997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3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" t="-2000"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58343" y="832662"/>
            <a:ext cx="526745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Monotype Corsiva" panose="03010101010201010101" pitchFamily="66" charset="0"/>
              </a:rPr>
              <a:t>Проект </a:t>
            </a:r>
            <a:r>
              <a:rPr lang="ru-RU" sz="2800" dirty="0">
                <a:latin typeface="Monotype Corsiva" panose="03010101010201010101" pitchFamily="66" charset="0"/>
              </a:rPr>
              <a:t>по благоустройству территории дошкольной </a:t>
            </a:r>
            <a:r>
              <a:rPr lang="ru-RU" sz="2800" dirty="0" smtClean="0">
                <a:latin typeface="Monotype Corsiva" panose="03010101010201010101" pitchFamily="66" charset="0"/>
              </a:rPr>
              <a:t>группы.</a:t>
            </a:r>
          </a:p>
          <a:p>
            <a:endParaRPr lang="ru-RU" sz="2000" dirty="0">
              <a:latin typeface="Monotype Corsiva" panose="03010101010201010101" pitchFamily="66" charset="0"/>
            </a:endParaRPr>
          </a:p>
          <a:p>
            <a:pPr algn="ctr"/>
            <a:r>
              <a:rPr lang="ru-RU" sz="2000" dirty="0">
                <a:latin typeface="Monotype Corsiva" panose="03010101010201010101" pitchFamily="66" charset="0"/>
              </a:rPr>
              <a:t>«</a:t>
            </a:r>
            <a:r>
              <a:rPr lang="ru-RU" sz="2800" dirty="0">
                <a:latin typeface="Monotype Corsiva" panose="03010101010201010101" pitchFamily="66" charset="0"/>
              </a:rPr>
              <a:t>Территория группы - место для игры, отдыха, спорта</a:t>
            </a:r>
          </a:p>
          <a:p>
            <a:pPr algn="ctr"/>
            <a:r>
              <a:rPr lang="ru-RU" sz="2800" dirty="0">
                <a:latin typeface="Monotype Corsiva" panose="03010101010201010101" pitchFamily="66" charset="0"/>
              </a:rPr>
              <a:t>и познавательного развития детей</a:t>
            </a:r>
            <a:r>
              <a:rPr lang="ru-RU" sz="2800" dirty="0" smtClean="0">
                <a:latin typeface="Monotype Corsiva" panose="03010101010201010101" pitchFamily="66" charset="0"/>
              </a:rPr>
              <a:t>».</a:t>
            </a:r>
            <a:endParaRPr lang="ru-RU" sz="2800" i="1" dirty="0">
              <a:solidFill>
                <a:srgbClr val="99367F"/>
              </a:solidFill>
              <a:latin typeface="Monotype Corsiva" panose="03010101010201010101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51118" y="4219805"/>
            <a:ext cx="503959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Monotype Corsiva" panose="03010101010201010101" pitchFamily="66" charset="0"/>
              </a:rPr>
              <a:t>Муниципальное бюджетное </a:t>
            </a:r>
            <a:r>
              <a:rPr lang="ru-RU" sz="2400" dirty="0" smtClean="0">
                <a:latin typeface="Monotype Corsiva" panose="03010101010201010101" pitchFamily="66" charset="0"/>
              </a:rPr>
              <a:t>образовательное </a:t>
            </a:r>
            <a:r>
              <a:rPr lang="ru-RU" sz="2400" dirty="0">
                <a:latin typeface="Monotype Corsiva" panose="03010101010201010101" pitchFamily="66" charset="0"/>
              </a:rPr>
              <a:t>учреждение</a:t>
            </a:r>
          </a:p>
          <a:p>
            <a:r>
              <a:rPr lang="ru-RU" sz="2400" dirty="0">
                <a:latin typeface="Monotype Corsiva" panose="03010101010201010101" pitchFamily="66" charset="0"/>
              </a:rPr>
              <a:t>«Средняя </a:t>
            </a:r>
            <a:r>
              <a:rPr lang="ru-RU" sz="2400" dirty="0" smtClean="0">
                <a:latin typeface="Monotype Corsiva" panose="03010101010201010101" pitchFamily="66" charset="0"/>
              </a:rPr>
              <a:t>общеобразовательная</a:t>
            </a:r>
          </a:p>
          <a:p>
            <a:r>
              <a:rPr lang="ru-RU" sz="2400" dirty="0" smtClean="0">
                <a:latin typeface="Monotype Corsiva" panose="03010101010201010101" pitchFamily="66" charset="0"/>
              </a:rPr>
              <a:t> </a:t>
            </a:r>
            <a:r>
              <a:rPr lang="ru-RU" sz="2400" dirty="0">
                <a:latin typeface="Monotype Corsiva" panose="03010101010201010101" pitchFamily="66" charset="0"/>
              </a:rPr>
              <a:t>школа №31</a:t>
            </a:r>
            <a:r>
              <a:rPr lang="ru-RU" sz="2400" dirty="0" smtClean="0">
                <a:latin typeface="Monotype Corsiva" panose="03010101010201010101" pitchFamily="66" charset="0"/>
              </a:rPr>
              <a:t>»</a:t>
            </a:r>
          </a:p>
          <a:p>
            <a:r>
              <a:rPr lang="ru-RU" sz="2400" dirty="0" smtClean="0">
                <a:latin typeface="Monotype Corsiva" panose="03010101010201010101" pitchFamily="66" charset="0"/>
              </a:rPr>
              <a:t>(Разновозрастная (3 – 5 лет) группа)</a:t>
            </a:r>
            <a:endParaRPr lang="ru-RU" sz="2800" dirty="0">
              <a:solidFill>
                <a:srgbClr val="99367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5CC11-3E3A-4267-AC5D-81FDB6F5D861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5721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172" y="385909"/>
            <a:ext cx="7886700" cy="50771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dirty="0" smtClean="0">
                <a:solidFill>
                  <a:srgbClr val="00B050"/>
                </a:solidFill>
                <a:latin typeface="Monotype Corsiva" panose="03010101010201010101" pitchFamily="66" charset="0"/>
              </a:rPr>
              <a:t>Скотный дворик.</a:t>
            </a:r>
            <a:endParaRPr lang="ru-RU" sz="3200" dirty="0">
              <a:solidFill>
                <a:srgbClr val="00B05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5CC11-3E3A-4267-AC5D-81FDB6F5D861}" type="slidenum">
              <a:rPr lang="ru-RU" smtClean="0"/>
              <a:t>10</a:t>
            </a:fld>
            <a:endParaRPr lang="ru-RU"/>
          </a:p>
        </p:txBody>
      </p:sp>
      <p:pic>
        <p:nvPicPr>
          <p:cNvPr id="2050" name="Picture 2" descr="J:\Фото Дворик\_DSC129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0326" y="3743395"/>
            <a:ext cx="3530958" cy="2428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J:\Фото Дворик\_DSC129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473" y="804864"/>
            <a:ext cx="3139091" cy="1886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J:\Фото Дворик\_DSC129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259" y="2805545"/>
            <a:ext cx="3109542" cy="1855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J:\Фото Дворик\_DSC129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550" y="4771376"/>
            <a:ext cx="3304959" cy="1806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J:\Фото Дворик\_DSC129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8875" y="1049482"/>
            <a:ext cx="3873861" cy="2257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2271" y="187761"/>
            <a:ext cx="3824039" cy="2868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8417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642792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Клумба с цветами.</a:t>
            </a:r>
            <a:endParaRPr lang="ru-RU" sz="32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5CC11-3E3A-4267-AC5D-81FDB6F5D861}" type="slidenum">
              <a:rPr lang="ru-RU" smtClean="0"/>
              <a:t>11</a:t>
            </a:fld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7386" y="2722417"/>
            <a:ext cx="2773779" cy="3675929"/>
          </a:xfrm>
          <a:prstGeom prst="rect">
            <a:avLst/>
          </a:prstGeom>
        </p:spPr>
      </p:pic>
      <p:pic>
        <p:nvPicPr>
          <p:cNvPr id="3074" name="Picture 2" descr="J:\Фото Дворик\_DSC131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04066" y="1163781"/>
            <a:ext cx="2521528" cy="1766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J:\Фото Дворик\_DSC131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0143" y="1163782"/>
            <a:ext cx="2078182" cy="2254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J:\Фото Дворик\_DSC131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079" y="3215409"/>
            <a:ext cx="2735502" cy="2503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J:\Фото Дворик\_DSC1317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4228" y="3765549"/>
            <a:ext cx="2659302" cy="2774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782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59665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rgbClr val="00B050"/>
                </a:solidFill>
                <a:latin typeface="Monotype Corsiva" panose="03010101010201010101" pitchFamily="66" charset="0"/>
              </a:rPr>
              <a:t>Огород.</a:t>
            </a:r>
            <a:endParaRPr lang="ru-RU" sz="3200" dirty="0">
              <a:solidFill>
                <a:srgbClr val="00B05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5CC11-3E3A-4267-AC5D-81FDB6F5D861}" type="slidenum">
              <a:rPr lang="ru-RU" smtClean="0"/>
              <a:t>12</a:t>
            </a:fld>
            <a:endParaRPr lang="ru-RU"/>
          </a:p>
        </p:txBody>
      </p:sp>
      <p:pic>
        <p:nvPicPr>
          <p:cNvPr id="4098" name="Picture 2" descr="J:\Фото Дворик\_DSC130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252" y="813040"/>
            <a:ext cx="3745345" cy="2496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J:\Фото Дворик\_DSC130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9547" y="813040"/>
            <a:ext cx="4052454" cy="2701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J:\Фото Дворик\_DSC131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135" y="3514676"/>
            <a:ext cx="4057577" cy="2705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J:\Фото Дворик\_DSC131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9547" y="3611104"/>
            <a:ext cx="3815917" cy="2543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2867" y="2870704"/>
            <a:ext cx="1537929" cy="2427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8962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44536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dirty="0">
                <a:solidFill>
                  <a:srgbClr val="00B050"/>
                </a:solidFill>
                <a:latin typeface="Monotype Corsiva" panose="03010101010201010101" pitchFamily="66" charset="0"/>
              </a:rPr>
              <a:t>З</a:t>
            </a:r>
            <a:r>
              <a:rPr lang="ru-RU" sz="3200" dirty="0" smtClean="0">
                <a:solidFill>
                  <a:srgbClr val="00B050"/>
                </a:solidFill>
                <a:latin typeface="Monotype Corsiva" panose="03010101010201010101" pitchFamily="66" charset="0"/>
              </a:rPr>
              <a:t>она </a:t>
            </a:r>
            <a:r>
              <a:rPr lang="ru-RU" sz="3200" dirty="0">
                <a:solidFill>
                  <a:srgbClr val="00B050"/>
                </a:solidFill>
                <a:latin typeface="Monotype Corsiva" panose="03010101010201010101" pitchFamily="66" charset="0"/>
              </a:rPr>
              <a:t>для игры с песком и </a:t>
            </a:r>
            <a:r>
              <a:rPr lang="ru-RU" sz="3200" dirty="0" smtClean="0">
                <a:solidFill>
                  <a:srgbClr val="00B050"/>
                </a:solidFill>
                <a:latin typeface="Monotype Corsiva" panose="03010101010201010101" pitchFamily="66" charset="0"/>
              </a:rPr>
              <a:t>водой.</a:t>
            </a:r>
            <a:endParaRPr lang="ru-RU" sz="3200" dirty="0">
              <a:solidFill>
                <a:srgbClr val="00B05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5CC11-3E3A-4267-AC5D-81FDB6F5D861}" type="slidenum">
              <a:rPr lang="ru-RU" smtClean="0"/>
              <a:t>13</a:t>
            </a:fld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7607" y="488373"/>
            <a:ext cx="3096393" cy="3102192"/>
          </a:xfrm>
          <a:prstGeom prst="rect">
            <a:avLst/>
          </a:prstGeom>
        </p:spPr>
      </p:pic>
      <p:pic>
        <p:nvPicPr>
          <p:cNvPr id="5122" name="Picture 2" descr="J:\Фото Дворик\_DSC132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855" y="768927"/>
            <a:ext cx="4113644" cy="2742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J:\Фото Дворик\_DSC132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812" y="3688245"/>
            <a:ext cx="4139621" cy="2759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J:\Фото Дворик\_DSC133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033" y="3688245"/>
            <a:ext cx="3951794" cy="2634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228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091" y="491332"/>
            <a:ext cx="3819525" cy="381952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611619"/>
          </a:xfrm>
        </p:spPr>
        <p:txBody>
          <a:bodyPr/>
          <a:lstStyle/>
          <a:p>
            <a:pPr algn="ctr"/>
            <a:r>
              <a:rPr lang="ru-RU" sz="3600" dirty="0">
                <a:solidFill>
                  <a:srgbClr val="00B050"/>
                </a:solidFill>
                <a:latin typeface="Monotype Corsiva" panose="03010101010201010101" pitchFamily="66" charset="0"/>
              </a:rPr>
              <a:t>Заборчик.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5CC11-3E3A-4267-AC5D-81FDB6F5D861}" type="slidenum">
              <a:rPr lang="ru-RU" smtClean="0"/>
              <a:t>14</a:t>
            </a:fld>
            <a:endParaRPr lang="ru-RU"/>
          </a:p>
        </p:txBody>
      </p:sp>
      <p:pic>
        <p:nvPicPr>
          <p:cNvPr id="6146" name="Picture 2" descr="J:\Фото Дворик\_DSC130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0825" y="935180"/>
            <a:ext cx="3421856" cy="2281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J:\Фото Дворик\_DSC130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071" y="4310541"/>
            <a:ext cx="3282372" cy="2188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J:\Фото Дворик\_DSC130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7846" y="3717130"/>
            <a:ext cx="3947572" cy="2631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3811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50771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dirty="0" smtClean="0">
                <a:solidFill>
                  <a:srgbClr val="00B050"/>
                </a:solidFill>
                <a:latin typeface="Monotype Corsiva" panose="03010101010201010101" pitchFamily="66" charset="0"/>
              </a:rPr>
              <a:t>Брёвна </a:t>
            </a:r>
            <a:r>
              <a:rPr lang="ru-RU" sz="3200" dirty="0">
                <a:solidFill>
                  <a:srgbClr val="00B050"/>
                </a:solidFill>
                <a:latin typeface="Monotype Corsiva" panose="03010101010201010101" pitchFamily="66" charset="0"/>
              </a:rPr>
              <a:t>разные по величине и </a:t>
            </a:r>
            <a:r>
              <a:rPr lang="ru-RU" sz="3200" dirty="0" smtClean="0">
                <a:solidFill>
                  <a:srgbClr val="00B050"/>
                </a:solidFill>
                <a:latin typeface="Monotype Corsiva" panose="03010101010201010101" pitchFamily="66" charset="0"/>
              </a:rPr>
              <a:t>высоте.</a:t>
            </a:r>
            <a:endParaRPr lang="ru-RU" sz="3200" dirty="0">
              <a:solidFill>
                <a:srgbClr val="00B05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5CC11-3E3A-4267-AC5D-81FDB6F5D861}" type="slidenum">
              <a:rPr lang="ru-RU" smtClean="0"/>
              <a:t>15</a:t>
            </a:fld>
            <a:endParaRPr lang="ru-RU"/>
          </a:p>
        </p:txBody>
      </p:sp>
      <p:pic>
        <p:nvPicPr>
          <p:cNvPr id="7170" name="Picture 2" descr="J:\Фото Дворик\_DSC132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7764" y="904010"/>
            <a:ext cx="4986482" cy="3324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J:\Фото Дворик\_DSC132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2282" y="3408218"/>
            <a:ext cx="2590927" cy="3179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J:\Фото Дворик\_DSC131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7346" y="4314488"/>
            <a:ext cx="3136900" cy="2091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39449"/>
            <a:ext cx="3825025" cy="2868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444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549274"/>
          </a:xfrm>
        </p:spPr>
        <p:txBody>
          <a:bodyPr>
            <a:normAutofit/>
          </a:bodyPr>
          <a:lstStyle/>
          <a:p>
            <a:pPr algn="ctr"/>
            <a:r>
              <a:rPr lang="ru-RU" sz="3200" dirty="0">
                <a:solidFill>
                  <a:srgbClr val="00B05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К</a:t>
            </a:r>
            <a:r>
              <a:rPr lang="ru-RU" sz="3200" dirty="0" smtClean="0">
                <a:solidFill>
                  <a:srgbClr val="00B05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ачели </a:t>
            </a:r>
            <a:r>
              <a:rPr lang="ru-RU" sz="3200" dirty="0">
                <a:solidFill>
                  <a:srgbClr val="00B05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– </a:t>
            </a:r>
            <a:r>
              <a:rPr lang="ru-RU" sz="3200" dirty="0" smtClean="0">
                <a:solidFill>
                  <a:srgbClr val="00B05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балансир.</a:t>
            </a:r>
            <a:endParaRPr lang="ru-RU" sz="3200" dirty="0">
              <a:solidFill>
                <a:srgbClr val="00B050"/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5CC11-3E3A-4267-AC5D-81FDB6F5D861}" type="slidenum">
              <a:rPr lang="ru-RU" smtClean="0"/>
              <a:t>16</a:t>
            </a:fld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0193" y="4245096"/>
            <a:ext cx="2608020" cy="2612904"/>
          </a:xfrm>
          <a:prstGeom prst="rect">
            <a:avLst/>
          </a:prstGeom>
        </p:spPr>
      </p:pic>
      <p:pic>
        <p:nvPicPr>
          <p:cNvPr id="8194" name="Picture 2" descr="J:\Фото Дворик\_DSC132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117" y="893617"/>
            <a:ext cx="4824631" cy="3216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J:\Фото Дворик\_DSC132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0256" y="1743509"/>
            <a:ext cx="3155371" cy="4733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1716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5CC11-3E3A-4267-AC5D-81FDB6F5D861}" type="slidenum">
              <a:rPr lang="ru-RU" smtClean="0"/>
              <a:t>17</a:t>
            </a:fld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9009" y="685800"/>
            <a:ext cx="2387833" cy="5725391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810491" y="863056"/>
            <a:ext cx="5808518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Выводы </a:t>
            </a:r>
            <a:r>
              <a:rPr lang="ru-RU" sz="1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практическая значимость проекта.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Технология проектирования, которую мы стремимся положить в основу всего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воспитательно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образовательного процесса в разновозрастной (3 – 5 лет) группе, способствует внесению новых идей в разработку содержания и методов обучения и воспитания, позволяющих эффективно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гуманизировать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педагогический процесс.</a:t>
            </a:r>
          </a:p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работы данного проекта оказали как опосредованное, так и прямое влияние на качество, и уровень образования, на работу по обеспечению охраны жизни и здоровья детей. Создание единого пространства детей, педагогов способствовало формированию у детского и взрослого населения чувства ответственности, любви к малой родине и созидательного отношения к окружающему. Родители и педагоги, объединив усилия, создали для детей интересную среду, позволяющую играть, отдыхать, заниматься спортом, познавательной деятельностью.</a:t>
            </a:r>
          </a:p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Таким образом, проект благоустройства помог решить задачи эстетического, умственного, нравственного и физического воспитания детей через знакомство с окружающим растительным миром; создать комфортные условия для прогулок детей. А также позволил осуществить активизацию творческого потенциала педагогического коллектива по созданию благоприятных условий для пребывания детей в дошкольную группу, по формированию гражданской позиции воспитанников и обеспечения эстетики при благоустройстве территории.</a:t>
            </a:r>
          </a:p>
        </p:txBody>
      </p:sp>
    </p:spTree>
    <p:extLst>
      <p:ext uri="{BB962C8B-B14F-4D97-AF65-F5344CB8AC3E}">
        <p14:creationId xmlns:p14="http://schemas.microsoft.com/office/powerpoint/2010/main" val="2447690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5CC11-3E3A-4267-AC5D-81FDB6F5D861}" type="slidenum">
              <a:rPr lang="ru-RU" smtClean="0"/>
              <a:t>18</a:t>
            </a:fld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1807" y="225425"/>
            <a:ext cx="4343204" cy="435133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644236" y="1100803"/>
            <a:ext cx="520584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Перспективы на </a:t>
            </a:r>
            <a:r>
              <a:rPr lang="ru-RU" sz="24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будущее.</a:t>
            </a:r>
          </a:p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того чтобы территория группы соответствовала задуманному предстоит еще много сделать. В перспективах на будущее - создание экологической тропы,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метеолаборатории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сенсорного сада. Конечно это планы не на один год. Но старт дан и начало положено. В дальнейшем требуется воплощение идей в жизнь совместными усилиями педагогов и родителей. </a:t>
            </a:r>
          </a:p>
        </p:txBody>
      </p:sp>
    </p:spTree>
    <p:extLst>
      <p:ext uri="{BB962C8B-B14F-4D97-AF65-F5344CB8AC3E}">
        <p14:creationId xmlns:p14="http://schemas.microsoft.com/office/powerpoint/2010/main" val="2237399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8062" y="6177394"/>
            <a:ext cx="40954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99367F"/>
                </a:solidFill>
              </a:rPr>
              <a:t>Спасибо за внимание!</a:t>
            </a:r>
            <a:endParaRPr lang="ru-RU" sz="2800" dirty="0">
              <a:solidFill>
                <a:srgbClr val="99367F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5CC11-3E3A-4267-AC5D-81FDB6F5D861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2076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t="-5000" r="-4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5CC11-3E3A-4267-AC5D-81FDB6F5D861}" type="slidenum">
              <a:rPr lang="ru-RU" smtClean="0"/>
              <a:t>2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031673" y="813552"/>
            <a:ext cx="4655129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Название проекта «Территория группы - место для игры, отдыха, спорта и познавательного развития детей ».</a:t>
            </a:r>
          </a:p>
          <a:p>
            <a:pPr algn="just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Тип: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Практико-ориентированный.</a:t>
            </a:r>
          </a:p>
          <a:p>
            <a:pPr algn="just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Вид: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Творческий.</a:t>
            </a:r>
          </a:p>
          <a:p>
            <a:pPr algn="just"/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Основное направление: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гуманизация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среды дошкольной группы через создание интерьеров, фасадов, фрагментов участка, по характеру напоминающих жилую среду; благоустройство и декоративное оформление участка, игровых площадок, цветников, озеленение и оформление малыми архитектурными и игровыми формами территории, создание безопасных условий для жизнедеятельности детей;</a:t>
            </a:r>
          </a:p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Сроки реализации проекта апрель – июль 2016 г.</a:t>
            </a:r>
          </a:p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проекта: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Зыкова Любовь Ивановна.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 проекта: сотрудники дошкольной группы родители детей.</a:t>
            </a:r>
          </a:p>
          <a:p>
            <a:pPr algn="just"/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Основания для разработки проекта: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желание изменить уже сложившуюся среду территорию дошкольной группы, создать индивидуальный и стильный облик дошкольного учреждения, соответствующий общим законам организации пространства под открытым небом, интересный детям и родителям, позволяющий более интересно организовать свободную деятельность детей на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природе.</a:t>
            </a:r>
            <a:endParaRPr lang="ru-RU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8526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t="-4000" r="-5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5CC11-3E3A-4267-AC5D-81FDB6F5D861}" type="slidenum">
              <a:rPr lang="ru-RU" smtClean="0"/>
              <a:t>3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4634345" y="814104"/>
            <a:ext cx="4333009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создание эмоционально - благоприятных условий пребывания детей в дошкольном учреждении через благоустройство территории и организацию познавательной, творческой, оздоровительной деятельности детей во время пребывания на воздухе на участках детского сада в теплое время года.</a:t>
            </a:r>
          </a:p>
          <a:p>
            <a:pPr algn="just"/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Оборудовать участок группы в соответствии с современными, санитарно-эпидемиологическими требованиями и методическими рекомендациями по проведению летней оздоровительной работы с детьми.</a:t>
            </a:r>
          </a:p>
          <a:p>
            <a:pPr lvl="0"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Использовать дополнительные возможности для приобретения оборудования, вовлечь в процесс работы педагогов, родителей, детей.</a:t>
            </a:r>
          </a:p>
          <a:p>
            <a:pPr lvl="0"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Улучшить художественное оформление участка группы.</a:t>
            </a:r>
          </a:p>
          <a:p>
            <a:pPr lvl="0"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Воспитывать бережное отношение к природе и к окружающему миру.</a:t>
            </a:r>
          </a:p>
          <a:p>
            <a:pPr lvl="0"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Привлечь детей к опытно - исследовательской деятельности.</a:t>
            </a:r>
          </a:p>
          <a:p>
            <a:pPr lvl="0"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креативность у сотрудников образовательного учреждения, родителей и воспитанников.</a:t>
            </a:r>
          </a:p>
        </p:txBody>
      </p:sp>
    </p:spTree>
    <p:extLst>
      <p:ext uri="{BB962C8B-B14F-4D97-AF65-F5344CB8AC3E}">
        <p14:creationId xmlns:p14="http://schemas.microsoft.com/office/powerpoint/2010/main" val="3876839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t="-4000" r="-16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5CC11-3E3A-4267-AC5D-81FDB6F5D861}" type="slidenum">
              <a:rPr lang="ru-RU" smtClean="0"/>
              <a:t>4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93518" y="814657"/>
            <a:ext cx="4572000" cy="50783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Основным принципом создания соответствующей среды для детей является выделение ее развивающего начала. Среда детского учреждения должна содержать пространственные и предметные стимулы творческого и эмоционального развития ребенка и, кроме того, быть динамичной, не допуская привыкания к однообразию.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Окружающая среда призвана обеспечить детям возможность развиваться, для этого ее необходимо периодически изменять. Таким образом, благоустройство решает задачи эстетического, умственного, нравственного и физического воспитания детей через знакомство с окружающим растительным миром; комфортных условий для прогулок детей. Коллектив группы решил изменить уже сложившуюся среду, создать индивидуальный облик территории группы, соответствующий законам организации пространства под открытым небом.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данного проекта преследовала следующую цель: инновационная педагогическая деятельность по обновлению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образовательного процесса с учётом разнообразной детской деятельности через изменение среды участка группы.</a:t>
            </a:r>
          </a:p>
          <a:p>
            <a:pPr algn="just"/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Гипотеза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мы считаем, что методически грамотная организация развивающей среды не только внутри группы, но и на её территории, позволит содействовать развитию психических процессов детей дошкольного возраста, усвоению обязательных знаний, умений, норм, правил, приобщению детей к природе, формированию нравственных и эстетических начал, большей социализации.</a:t>
            </a:r>
          </a:p>
        </p:txBody>
      </p:sp>
    </p:spTree>
    <p:extLst>
      <p:ext uri="{BB962C8B-B14F-4D97-AF65-F5344CB8AC3E}">
        <p14:creationId xmlns:p14="http://schemas.microsoft.com/office/powerpoint/2010/main" val="1879782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49350"/>
            <a:ext cx="3442348" cy="3442348"/>
          </a:xfrm>
          <a:prstGeom prst="rect">
            <a:avLst/>
          </a:prstGeom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5CC11-3E3A-4267-AC5D-81FDB6F5D861}" type="slidenum">
              <a:rPr lang="ru-RU" smtClean="0"/>
              <a:t>5</a:t>
            </a:fld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667991" y="1306450"/>
            <a:ext cx="4572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Благоустроить территорию группы особенно важно, так как его посещают маленькие дети. Видя ежедневно ухоженные красивые, всегда цветущие клумбы, воспитанник не только получает положительные эмоции, но и учиться оберегать красоту, создавать её своими руками.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работы над проектом коллектив группы провел анализ исходного состояния участков и территории учреждения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Оформление территории группы делится на несколько зон: эстетическая,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физкультурно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спортивная зона, зона отдыха, детские игровые площадки, цветник, огород. Территория имеет ухоженный вид.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93033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5CC11-3E3A-4267-AC5D-81FDB6F5D861}" type="slidenum">
              <a:rPr lang="ru-RU" smtClean="0"/>
              <a:t>6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540327" y="509156"/>
            <a:ext cx="8260773" cy="5478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 реализации проекта.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4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этап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(апрель 2016 г.)</a:t>
            </a:r>
          </a:p>
          <a:p>
            <a:pPr lvl="0"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детальное обследование территории и выделение наиболее интересных объектов;</a:t>
            </a:r>
          </a:p>
          <a:p>
            <a:pPr lvl="0"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оформление экологического паспорта двора дошкольного учреждения (приложение №1);</a:t>
            </a:r>
          </a:p>
          <a:p>
            <a:pPr lvl="0"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составление карты - схемы создания участка (приложение №2);</a:t>
            </a:r>
          </a:p>
          <a:p>
            <a:pPr lvl="0"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разработка Положения о конкурсе по благоустройству территории дошкольных групп среди педагогов и родителей;</a:t>
            </a:r>
          </a:p>
          <a:p>
            <a:pPr lvl="0"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посадка рассады;</a:t>
            </a:r>
          </a:p>
          <a:p>
            <a:pPr lvl="0"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изготовление табличек с рисунками, надписями для огорода;</a:t>
            </a:r>
          </a:p>
          <a:p>
            <a:pPr lvl="0"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привлечение родителей к благоустройству территории.</a:t>
            </a:r>
          </a:p>
          <a:p>
            <a:pPr algn="just"/>
            <a:r>
              <a:rPr lang="ru-RU" sz="14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этап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(май – июнь 2016 г.)</a:t>
            </a:r>
          </a:p>
          <a:p>
            <a:pPr lvl="0"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реконструкция имеющегося оборудования и оформление участков в соответствии с задачами проекта и требованиями охраны жизни и здоровья детей:</a:t>
            </a:r>
          </a:p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разбивка клумб, создание игрового и спортивного оборудования в соответствии с проектом;</a:t>
            </a:r>
          </a:p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создание зон эмоциональной разгрузки для детей;</a:t>
            </a:r>
          </a:p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создание «Скотного двора» на территории дошкольной группы из плоскостных и объёмных фигур;</a:t>
            </a:r>
          </a:p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обновление дорожной разметки, ограждение территории.</a:t>
            </a:r>
          </a:p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создание зон для экспериментирования и проведения опытов с водой и песком;</a:t>
            </a:r>
          </a:p>
          <a:p>
            <a:pPr lvl="0"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Установка крышек на песочницу.</a:t>
            </a:r>
          </a:p>
          <a:p>
            <a:pPr algn="just"/>
            <a:r>
              <a:rPr lang="ru-RU" sz="14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этап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(июль 2016 г.)</a:t>
            </a:r>
          </a:p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 Проведение экологического праздника на участке детского сада и сюжетно-ролевых игр и драматизаций.</a:t>
            </a:r>
          </a:p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Проведение праздника по ПДД.</a:t>
            </a:r>
          </a:p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 Обеспечение сохранности территории.</a:t>
            </a:r>
          </a:p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4) Создание фотовыставки по итогам работы над проектом.</a:t>
            </a:r>
          </a:p>
        </p:txBody>
      </p:sp>
    </p:spTree>
    <p:extLst>
      <p:ext uri="{BB962C8B-B14F-4D97-AF65-F5344CB8AC3E}">
        <p14:creationId xmlns:p14="http://schemas.microsoft.com/office/powerpoint/2010/main" val="1945791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5CC11-3E3A-4267-AC5D-81FDB6F5D861}" type="slidenum">
              <a:rPr lang="ru-RU" smtClean="0"/>
              <a:t>7</a:t>
            </a:fld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38" y="990095"/>
            <a:ext cx="3819525" cy="3819525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27763" y="564583"/>
            <a:ext cx="4572000" cy="57554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16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Ожидаемые </a:t>
            </a:r>
            <a:r>
              <a:rPr lang="ru-RU" sz="16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Благоустройство территории в соответствии с приоритетными направлениями деятельности дошкольной группы;</a:t>
            </a:r>
          </a:p>
          <a:p>
            <a:pPr lvl="0"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условий для отдыха, занятий спортом, игры и экспериментирования детей;</a:t>
            </a:r>
          </a:p>
          <a:p>
            <a:pPr lvl="0"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условий для охраны и укрепления здоровья детей;</a:t>
            </a:r>
          </a:p>
          <a:p>
            <a:pPr lvl="0"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зон непрерывного озеленения и цветения при декорировании зданий, ограды, построек;</a:t>
            </a:r>
          </a:p>
          <a:p>
            <a:pPr lvl="0"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привлечение родителей к благоустройству территории;</a:t>
            </a:r>
          </a:p>
          <a:p>
            <a:pPr lvl="0"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удовлетворенность деятельностью дошкольного учреждения со стороны родителей, воспитанников;</a:t>
            </a:r>
          </a:p>
          <a:p>
            <a:pPr lvl="0"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своего «образа» территории дошкольной группы;</a:t>
            </a:r>
          </a:p>
          <a:p>
            <a:pPr lvl="0"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уровня экологической культуры педагогов, воспитанников и родителей;</a:t>
            </a:r>
          </a:p>
          <a:p>
            <a:pPr lvl="0"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гармоничное формирование разных видов отношения детей к природе (природоохранного, гуманного, эстетического, познавательного)</a:t>
            </a:r>
          </a:p>
        </p:txBody>
      </p:sp>
    </p:spTree>
    <p:extLst>
      <p:ext uri="{BB962C8B-B14F-4D97-AF65-F5344CB8AC3E}">
        <p14:creationId xmlns:p14="http://schemas.microsoft.com/office/powerpoint/2010/main" val="2939778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5CC11-3E3A-4267-AC5D-81FDB6F5D861}" type="slidenum">
              <a:rPr lang="ru-RU" smtClean="0"/>
              <a:t>8</a:t>
            </a:fld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2980" y="589107"/>
            <a:ext cx="4343204" cy="435133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50718" y="430054"/>
            <a:ext cx="5070764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Принципы</a:t>
            </a:r>
            <a:r>
              <a:rPr lang="ru-RU" sz="1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методы и формы работы над проектом.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Создавая проект, мы опирались на такие принципы, как правильность и удобство расположения различных функциональных зон на территории детского сада; внешняя красота; гармоничное включение имеющихся ценных насаждений.</a:t>
            </a:r>
          </a:p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Принципы, методы и формы работы:</a:t>
            </a:r>
          </a:p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в дошкольной группе условий для познавательного развития детей: развивающей среды, фонда методических, наглядно-иллюстративных материалов.</a:t>
            </a:r>
          </a:p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мини-огородов на подоконнике в помещении дошкольной группы: выращивание рассады цветов, лука. Подбор и размещение растений в уголках природы в соответствии с их биологическими особенностями.</a:t>
            </a:r>
          </a:p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условий для труда детей и взрослых в уголке природы в группе.</a:t>
            </a:r>
          </a:p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Разработка циклов наблюдений за сезонными явлениями, ростом и развитием растений в уголках природы, в огороде, цветнике.</a:t>
            </a:r>
          </a:p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Экологическое воспитание и познавательное развитие в непрерывной образовательной деятельности, во время экскурсий.</a:t>
            </a:r>
          </a:p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Различные мероприятия по ознакомлению детей с природой родного края.</a:t>
            </a:r>
          </a:p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Детские праздники познавательного и игрового содержания, разработка сценариев, проведение на участке.</a:t>
            </a:r>
          </a:p>
        </p:txBody>
      </p:sp>
    </p:spTree>
    <p:extLst>
      <p:ext uri="{BB962C8B-B14F-4D97-AF65-F5344CB8AC3E}">
        <p14:creationId xmlns:p14="http://schemas.microsoft.com/office/powerpoint/2010/main" val="1627529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41419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>
                <a:solidFill>
                  <a:srgbClr val="00B050"/>
                </a:solidFill>
                <a:latin typeface="Monotype Corsiva" panose="03010101010201010101" pitchFamily="66" charset="0"/>
              </a:rPr>
              <a:t>Тропа здоровья</a:t>
            </a:r>
            <a:endParaRPr lang="ru-RU" sz="3600" dirty="0">
              <a:solidFill>
                <a:srgbClr val="00B05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5CC11-3E3A-4267-AC5D-81FDB6F5D861}" type="slidenum">
              <a:rPr lang="ru-RU" smtClean="0"/>
              <a:t>9</a:t>
            </a:fld>
            <a:endParaRPr lang="ru-RU"/>
          </a:p>
        </p:txBody>
      </p:sp>
      <p:pic>
        <p:nvPicPr>
          <p:cNvPr id="1027" name="Picture 3" descr="J:\Фото Дворик\_DSC129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628" y="800099"/>
            <a:ext cx="3810218" cy="2540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J:\Фото Дворик\_DSC130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7233" y="3460173"/>
            <a:ext cx="3485350" cy="2838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J:\Фото Дворик\_DSC130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812" y="3678932"/>
            <a:ext cx="3709554" cy="2473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2583" y="4194446"/>
            <a:ext cx="1537200" cy="2427600"/>
          </a:xfrm>
          <a:prstGeom prst="rect">
            <a:avLst/>
          </a:prstGeom>
        </p:spPr>
      </p:pic>
      <p:pic>
        <p:nvPicPr>
          <p:cNvPr id="1030" name="Picture 6" descr="J:\Фото Дворик\_DSC1307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7233" y="799783"/>
            <a:ext cx="3585338" cy="2390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6459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42c974bf0eed8eba85fdaa112f6704b49f8fbc6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</TotalTime>
  <Words>1369</Words>
  <Application>Microsoft Office PowerPoint</Application>
  <PresentationFormat>Экран (4:3)</PresentationFormat>
  <Paragraphs>110</Paragraphs>
  <Slides>19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Тропа здоровья</vt:lpstr>
      <vt:lpstr>Скотный дворик.</vt:lpstr>
      <vt:lpstr>Клумба с цветами.</vt:lpstr>
      <vt:lpstr>Огород.</vt:lpstr>
      <vt:lpstr>Зона для игры с песком и водой.</vt:lpstr>
      <vt:lpstr>Заборчик.</vt:lpstr>
      <vt:lpstr>Брёвна разные по величине и высоте.</vt:lpstr>
      <vt:lpstr>Качели – балансир.</vt:lpstr>
      <vt:lpstr>Презентация PowerPoint</vt:lpstr>
      <vt:lpstr>Презентация PowerPoint</vt:lpstr>
      <vt:lpstr>Презентация PowerPoint</vt:lpstr>
    </vt:vector>
  </TitlesOfParts>
  <Company>DNS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Олег Грибан</dc:creator>
  <cp:lastModifiedBy>Денис</cp:lastModifiedBy>
  <cp:revision>31</cp:revision>
  <dcterms:created xsi:type="dcterms:W3CDTF">2015-07-03T14:09:28Z</dcterms:created>
  <dcterms:modified xsi:type="dcterms:W3CDTF">2019-09-08T11:33:01Z</dcterms:modified>
</cp:coreProperties>
</file>