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91" r:id="rId3"/>
    <p:sldId id="258" r:id="rId4"/>
    <p:sldId id="269" r:id="rId5"/>
    <p:sldId id="271" r:id="rId6"/>
    <p:sldId id="294" r:id="rId7"/>
    <p:sldId id="293" r:id="rId8"/>
    <p:sldId id="305" r:id="rId9"/>
    <p:sldId id="306" r:id="rId10"/>
    <p:sldId id="277" r:id="rId11"/>
    <p:sldId id="292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279" r:id="rId21"/>
    <p:sldId id="303" r:id="rId22"/>
    <p:sldId id="304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8D71D1-EBF5-4E1C-A810-E0185AED8269}" type="datetimeFigureOut">
              <a:rPr lang="ru-RU" smtClean="0"/>
              <a:t>09.12.2024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C8368-5E63-488C-89C4-35B3F77D5D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4246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8368-5E63-488C-89C4-35B3F77D5D1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1667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8368-5E63-488C-89C4-35B3F77D5D12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3191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8368-5E63-488C-89C4-35B3F77D5D12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421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8368-5E63-488C-89C4-35B3F77D5D12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93023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C8368-5E63-488C-89C4-35B3F77D5D12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5734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380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140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489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9261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7474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8373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47640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8372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573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321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558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80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61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1677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052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84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1296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B2CF1A21-1139-49CC-9996-BB49F7AFA1CC}" type="datetimeFigureOut">
              <a:rPr lang="ru-RU" smtClean="0"/>
              <a:pPr/>
              <a:t>09.12.2024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398EA378-E694-46AC-894A-FC5FFF54FCE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222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vk.com/wall-95283149_25406?ysclid=m42k8lbgjj51406053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058" y="0"/>
            <a:ext cx="9176057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9512" y="116632"/>
            <a:ext cx="8568952" cy="1169551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 </a:t>
            </a:r>
            <a:r>
              <a:rPr lang="ru-RU" sz="1400" dirty="0">
                <a:solidFill>
                  <a:schemeClr val="bg1"/>
                </a:solidFill>
              </a:rPr>
              <a:t>МУНИЦИПАЛЬНОЕ БЮДЖЕТНОЕ ОБРАЗОВАТЕЛЬНОЕ </a:t>
            </a:r>
            <a:r>
              <a:rPr lang="ru-RU" sz="1400" dirty="0" smtClean="0">
                <a:solidFill>
                  <a:schemeClr val="bg1"/>
                </a:solidFill>
              </a:rPr>
              <a:t>УЧРЕЖДЕНИЕ 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ДОПОЛНИТЕЛЬНОГО ОБРАЗОВАНИЯ ДЕТЕЙ </a:t>
            </a:r>
            <a:r>
              <a:rPr lang="en-US" sz="1400" dirty="0" smtClean="0">
                <a:solidFill>
                  <a:schemeClr val="bg1"/>
                </a:solidFill>
              </a:rPr>
              <a:t> </a:t>
            </a:r>
            <a:endParaRPr lang="ru-RU" sz="1400" dirty="0">
              <a:solidFill>
                <a:schemeClr val="bg1"/>
              </a:solidFill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georgia" panose="02040502050405020303" pitchFamily="18" charset="0"/>
              </a:rPr>
              <a:t>ЦЕНТР </a:t>
            </a:r>
            <a:r>
              <a:rPr lang="ru-RU" sz="1400" dirty="0">
                <a:solidFill>
                  <a:schemeClr val="bg1"/>
                </a:solidFill>
                <a:latin typeface="georgia" panose="02040502050405020303" pitchFamily="18" charset="0"/>
              </a:rPr>
              <a:t>ДЕТСКОГО И ЮНОШЕСКОГО ТВОРЧЕСТВА </a:t>
            </a:r>
            <a:endParaRPr lang="ru-RU" sz="1400" dirty="0">
              <a:solidFill>
                <a:schemeClr val="bg1"/>
              </a:solidFill>
            </a:endParaRPr>
          </a:p>
          <a:p>
            <a:pPr algn="ctr"/>
            <a:r>
              <a:rPr lang="ru-RU" sz="1400" dirty="0">
                <a:solidFill>
                  <a:schemeClr val="bg1"/>
                </a:solidFill>
                <a:latin typeface="georgia" panose="02040502050405020303" pitchFamily="18" charset="0"/>
              </a:rPr>
              <a:t>«РОВЕСНИК</a:t>
            </a:r>
            <a:r>
              <a:rPr lang="ru-RU" sz="1400" dirty="0" smtClean="0">
                <a:solidFill>
                  <a:schemeClr val="bg1"/>
                </a:solidFill>
                <a:latin typeface="georgia" panose="02040502050405020303" pitchFamily="18" charset="0"/>
              </a:rPr>
              <a:t>»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  <a:latin typeface="georgia" panose="02040502050405020303" pitchFamily="18" charset="0"/>
              </a:rPr>
              <a:t> г. Евпатории Республики Крым</a:t>
            </a:r>
            <a:endParaRPr lang="ru-RU" sz="1400" dirty="0">
              <a:solidFill>
                <a:schemeClr val="bg1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5644405"/>
            <a:ext cx="5256584" cy="923330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dirty="0" smtClean="0"/>
              <a:t>Презентация к мастер-классу </a:t>
            </a:r>
          </a:p>
          <a:p>
            <a:pPr algn="r"/>
            <a:r>
              <a:rPr lang="ru-RU" dirty="0" smtClean="0"/>
              <a:t>«Осенний пейзаж»</a:t>
            </a:r>
          </a:p>
          <a:p>
            <a:pPr algn="r"/>
            <a:r>
              <a:rPr lang="ru-RU" dirty="0" smtClean="0">
                <a:effectLst/>
              </a:rPr>
              <a:t>Педагог Белозерцева Елена Валерьевна</a:t>
            </a:r>
            <a:endParaRPr lang="ru-RU" dirty="0">
              <a:effectLst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207" y="1332222"/>
            <a:ext cx="3159688" cy="41935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75856" y="980728"/>
            <a:ext cx="273630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Ход работы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736" y="222602"/>
            <a:ext cx="4898525" cy="64127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23528" y="404664"/>
            <a:ext cx="1872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1. Набросок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522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736" y="152636"/>
            <a:ext cx="4898525" cy="648480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3528" y="4046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2.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109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7" t="1127" r="87"/>
          <a:stretch/>
        </p:blipFill>
        <p:spPr>
          <a:xfrm>
            <a:off x="2157628" y="199639"/>
            <a:ext cx="4828741" cy="645872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3528" y="4046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903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731" y="218778"/>
            <a:ext cx="4824536" cy="642044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4046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4.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688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629" y="199639"/>
            <a:ext cx="4828741" cy="64587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4046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5.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685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" t="1274" r="2035" b="1274"/>
          <a:stretch/>
        </p:blipFill>
        <p:spPr>
          <a:xfrm>
            <a:off x="2129374" y="152636"/>
            <a:ext cx="4885251" cy="65527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4046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6.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3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0" r="1670"/>
          <a:stretch/>
        </p:blipFill>
        <p:spPr>
          <a:xfrm>
            <a:off x="2123728" y="199639"/>
            <a:ext cx="4896544" cy="645872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4046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6.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427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297" y="165686"/>
            <a:ext cx="4955403" cy="65266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4046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7.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97" y="-297"/>
            <a:ext cx="9144793" cy="685859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"/>
          <a:stretch/>
        </p:blipFill>
        <p:spPr>
          <a:xfrm>
            <a:off x="2131883" y="206639"/>
            <a:ext cx="4880232" cy="644472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40466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8. 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327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43608" y="764704"/>
            <a:ext cx="7416824" cy="53553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/>
              <a:t>Мастер-класс «Осенний </a:t>
            </a:r>
            <a:r>
              <a:rPr lang="ru-RU" b="1" dirty="0" smtClean="0"/>
              <a:t>пейзаж»</a:t>
            </a:r>
            <a:endParaRPr lang="ru-RU" dirty="0"/>
          </a:p>
          <a:p>
            <a:r>
              <a:rPr lang="ru-RU" dirty="0"/>
              <a:t> </a:t>
            </a:r>
          </a:p>
          <a:p>
            <a:r>
              <a:rPr lang="ru-RU" b="1" dirty="0"/>
              <a:t>Участники:</a:t>
            </a:r>
            <a:r>
              <a:rPr lang="ru-RU" dirty="0"/>
              <a:t> педагоги </a:t>
            </a:r>
            <a:r>
              <a:rPr lang="ru-RU" dirty="0" smtClean="0"/>
              <a:t>дополнительного образования</a:t>
            </a:r>
          </a:p>
          <a:p>
            <a:r>
              <a:rPr lang="ru-RU" b="1" dirty="0" smtClean="0"/>
              <a:t>Цель</a:t>
            </a:r>
            <a:r>
              <a:rPr lang="ru-RU" b="1" dirty="0"/>
              <a:t>:</a:t>
            </a:r>
            <a:r>
              <a:rPr lang="ru-RU" dirty="0"/>
              <a:t> знакомство </a:t>
            </a:r>
            <a:r>
              <a:rPr lang="ru-RU" dirty="0">
                <a:solidFill>
                  <a:prstClr val="black"/>
                </a:solidFill>
              </a:rPr>
              <a:t>с возможностями  материала сухая пастель </a:t>
            </a:r>
            <a:r>
              <a:rPr lang="ru-RU" dirty="0" smtClean="0">
                <a:solidFill>
                  <a:prstClr val="black"/>
                </a:solidFill>
              </a:rPr>
              <a:t>для использования в </a:t>
            </a:r>
            <a:r>
              <a:rPr lang="ru-RU" dirty="0">
                <a:solidFill>
                  <a:prstClr val="black"/>
                </a:solidFill>
              </a:rPr>
              <a:t>обучении детей изобразительному </a:t>
            </a:r>
            <a:r>
              <a:rPr lang="ru-RU" dirty="0" smtClean="0">
                <a:solidFill>
                  <a:prstClr val="black"/>
                </a:solidFill>
              </a:rPr>
              <a:t>творчеству;</a:t>
            </a:r>
            <a:endParaRPr lang="ru-RU" dirty="0" smtClean="0"/>
          </a:p>
          <a:p>
            <a:r>
              <a:rPr lang="ru-RU" dirty="0" smtClean="0"/>
              <a:t> </a:t>
            </a:r>
          </a:p>
          <a:p>
            <a:r>
              <a:rPr lang="ru-RU" b="1" dirty="0" smtClean="0"/>
              <a:t>Задачи: </a:t>
            </a:r>
            <a:endParaRPr lang="ru-RU" dirty="0"/>
          </a:p>
          <a:p>
            <a:pPr lvl="0" fontAlgn="base"/>
            <a:r>
              <a:rPr lang="ru-RU" dirty="0" smtClean="0"/>
              <a:t>-ознакомить </a:t>
            </a:r>
            <a:r>
              <a:rPr lang="ru-RU" dirty="0"/>
              <a:t>с </a:t>
            </a:r>
            <a:r>
              <a:rPr lang="ru-RU" dirty="0" smtClean="0"/>
              <a:t>возможностями  материала </a:t>
            </a:r>
            <a:r>
              <a:rPr lang="ru-RU" dirty="0"/>
              <a:t>сухая </a:t>
            </a:r>
            <a:r>
              <a:rPr lang="ru-RU" dirty="0" smtClean="0"/>
              <a:t>пастель в обучении детей изобразительному творчеству; </a:t>
            </a:r>
            <a:endParaRPr lang="ru-RU" dirty="0"/>
          </a:p>
          <a:p>
            <a:pPr lvl="0" fontAlgn="base"/>
            <a:r>
              <a:rPr lang="ru-RU" dirty="0" smtClean="0"/>
              <a:t>-сформировать </a:t>
            </a:r>
            <a:r>
              <a:rPr lang="ru-RU" dirty="0"/>
              <a:t>знания и умения в работе сухой пастелью; </a:t>
            </a:r>
          </a:p>
          <a:p>
            <a:r>
              <a:rPr lang="ru-RU" dirty="0"/>
              <a:t> </a:t>
            </a:r>
          </a:p>
          <a:p>
            <a:r>
              <a:rPr lang="ru-RU" b="1" dirty="0"/>
              <a:t>Планируемый результат:  </a:t>
            </a:r>
            <a:endParaRPr lang="ru-RU" dirty="0"/>
          </a:p>
          <a:p>
            <a:pPr lvl="0" fontAlgn="base"/>
            <a:r>
              <a:rPr lang="ru-RU" dirty="0" smtClean="0"/>
              <a:t>-практическое </a:t>
            </a:r>
            <a:r>
              <a:rPr lang="ru-RU" dirty="0"/>
              <a:t>освоение участниками мастер-класса специальных знаний, умений, навыков и приемов в процессе работы; </a:t>
            </a:r>
          </a:p>
          <a:p>
            <a:pPr lvl="0" fontAlgn="base"/>
            <a:r>
              <a:rPr lang="ru-RU" dirty="0" smtClean="0"/>
              <a:t>-создание </a:t>
            </a:r>
            <a:r>
              <a:rPr lang="ru-RU" dirty="0"/>
              <a:t>работы «Осенний </a:t>
            </a:r>
            <a:r>
              <a:rPr lang="ru-RU" dirty="0" smtClean="0"/>
              <a:t>пейзаж</a:t>
            </a:r>
            <a:r>
              <a:rPr lang="ru-RU" dirty="0" smtClean="0"/>
              <a:t>»; </a:t>
            </a:r>
            <a:endParaRPr lang="ru-RU" dirty="0"/>
          </a:p>
          <a:p>
            <a:pPr lvl="0" fontAlgn="base"/>
            <a:r>
              <a:rPr lang="ru-RU" dirty="0" smtClean="0"/>
              <a:t>-проявление </a:t>
            </a:r>
            <a:r>
              <a:rPr lang="ru-RU" dirty="0"/>
              <a:t>творческой инициативы, фантазии, мышления. 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4765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1560" y="764704"/>
            <a:ext cx="828092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Подведение итогов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4" b="11633"/>
          <a:stretch/>
        </p:blipFill>
        <p:spPr>
          <a:xfrm>
            <a:off x="5004048" y="1700808"/>
            <a:ext cx="3080941" cy="462406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365"/>
          <a:stretch/>
        </p:blipFill>
        <p:spPr>
          <a:xfrm>
            <a:off x="1331640" y="1700808"/>
            <a:ext cx="3080941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1560" y="764704"/>
            <a:ext cx="828092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Подведение итогов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700808"/>
            <a:ext cx="819291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08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611560" y="764704"/>
            <a:ext cx="8280920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/>
              <a:t>Список литературы: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1772816"/>
            <a:ext cx="8280920" cy="372409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1. Ю.А</a:t>
            </a:r>
            <a:r>
              <a:rPr lang="ru-RU" sz="2000" dirty="0"/>
              <a:t>. </a:t>
            </a:r>
            <a:r>
              <a:rPr lang="ru-RU" sz="2000" dirty="0" err="1" smtClean="0"/>
              <a:t>Небукина</a:t>
            </a:r>
            <a:r>
              <a:rPr lang="ru-RU" sz="2000" dirty="0" smtClean="0"/>
              <a:t>. Пастель</a:t>
            </a:r>
            <a:r>
              <a:rPr lang="ru-RU" sz="2000" dirty="0"/>
              <a:t>. Подробный практический </a:t>
            </a:r>
            <a:r>
              <a:rPr lang="ru-RU" sz="2000" dirty="0" smtClean="0"/>
              <a:t>курс. </a:t>
            </a:r>
            <a:r>
              <a:rPr lang="ru-RU" sz="2000" dirty="0"/>
              <a:t>Пер. </a:t>
            </a:r>
            <a:r>
              <a:rPr lang="ru-RU" sz="2000" dirty="0" smtClean="0"/>
              <a:t>Н.А</a:t>
            </a:r>
            <a:r>
              <a:rPr lang="ru-RU" sz="2000" dirty="0"/>
              <a:t>. Огиенко – М.: </a:t>
            </a:r>
            <a:r>
              <a:rPr lang="ru-RU" sz="2000" dirty="0" smtClean="0"/>
              <a:t>ООО «ТД «Издательство Мир книги», 2006. </a:t>
            </a:r>
            <a:r>
              <a:rPr lang="ru-RU" sz="2000" dirty="0"/>
              <a:t>– </a:t>
            </a:r>
            <a:r>
              <a:rPr lang="ru-RU" sz="2000" dirty="0" smtClean="0"/>
              <a:t>96с</a:t>
            </a:r>
          </a:p>
          <a:p>
            <a:r>
              <a:rPr lang="ru-RU" sz="2000" dirty="0"/>
              <a:t>2. </a:t>
            </a:r>
            <a:r>
              <a:rPr lang="ru-RU" sz="2000" dirty="0" smtClean="0"/>
              <a:t>С. Г. </a:t>
            </a:r>
            <a:r>
              <a:rPr lang="ru-RU" sz="2000" dirty="0" err="1" smtClean="0"/>
              <a:t>Ольмедо</a:t>
            </a:r>
            <a:r>
              <a:rPr lang="ru-RU" sz="2000" dirty="0"/>
              <a:t>. Как писать пастелью. </a:t>
            </a:r>
            <a:r>
              <a:rPr lang="ru-RU" sz="2000" dirty="0" smtClean="0"/>
              <a:t>Пер. Н. Н. </a:t>
            </a:r>
            <a:r>
              <a:rPr lang="ru-RU" sz="2000" dirty="0" err="1" smtClean="0"/>
              <a:t>Мультатули</a:t>
            </a:r>
            <a:r>
              <a:rPr lang="ru-RU" sz="2000" dirty="0"/>
              <a:t> </a:t>
            </a:r>
            <a:r>
              <a:rPr lang="ru-RU" sz="2000" dirty="0" smtClean="0"/>
              <a:t>-</a:t>
            </a:r>
            <a:r>
              <a:rPr lang="ru-RU" sz="2000" dirty="0"/>
              <a:t> М.: </a:t>
            </a:r>
            <a:r>
              <a:rPr lang="ru-RU" sz="2000" dirty="0" smtClean="0"/>
              <a:t>«Арт-родник»2001. </a:t>
            </a:r>
            <a:r>
              <a:rPr lang="ru-RU" sz="2000" dirty="0"/>
              <a:t>– </a:t>
            </a:r>
            <a:r>
              <a:rPr lang="ru-RU" sz="2000" dirty="0" smtClean="0"/>
              <a:t>126с</a:t>
            </a:r>
          </a:p>
          <a:p>
            <a:r>
              <a:rPr lang="ru-RU" dirty="0"/>
              <a:t>3. </a:t>
            </a:r>
            <a:r>
              <a:rPr lang="ru-RU" u="sng" dirty="0">
                <a:hlinkClick r:id="rId2"/>
              </a:rPr>
              <a:t>https://vk.com/wall-95283149_25406?ysclid=m42k8lbgjj51406053</a:t>
            </a:r>
            <a:r>
              <a:rPr lang="ru-RU" dirty="0"/>
              <a:t> - статья «Особенности рисования сухой пастелью».</a:t>
            </a:r>
          </a:p>
          <a:p>
            <a:endParaRPr lang="ru-RU" sz="2000" dirty="0" smtClean="0"/>
          </a:p>
          <a:p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37919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260648"/>
            <a:ext cx="8352928" cy="59093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/>
              <a:t>Материалы и инструменты, используемые в работе: </a:t>
            </a:r>
            <a:endParaRPr lang="ru-RU" sz="2400" dirty="0"/>
          </a:p>
          <a:p>
            <a:pPr lvl="0" fontAlgn="base"/>
            <a:r>
              <a:rPr lang="ru-RU" sz="2400" dirty="0"/>
              <a:t>-</a:t>
            </a:r>
            <a:r>
              <a:rPr lang="ru-RU" sz="2400" dirty="0" smtClean="0"/>
              <a:t>сухая </a:t>
            </a:r>
            <a:r>
              <a:rPr lang="ru-RU" sz="2400" dirty="0"/>
              <a:t>пастель; </a:t>
            </a:r>
          </a:p>
          <a:p>
            <a:pPr lvl="0" fontAlgn="base"/>
            <a:r>
              <a:rPr lang="ru-RU" sz="2400" dirty="0" smtClean="0"/>
              <a:t>-мастихины </a:t>
            </a:r>
            <a:r>
              <a:rPr lang="ru-RU" sz="2400" dirty="0"/>
              <a:t>для растушёвки;  </a:t>
            </a:r>
          </a:p>
          <a:p>
            <a:pPr lvl="0" fontAlgn="base"/>
            <a:r>
              <a:rPr lang="ru-RU" sz="2400" dirty="0" smtClean="0"/>
              <a:t>-перчатки</a:t>
            </a:r>
            <a:r>
              <a:rPr lang="ru-RU" sz="2400" dirty="0"/>
              <a:t>; </a:t>
            </a:r>
          </a:p>
          <a:p>
            <a:pPr lvl="0" fontAlgn="base"/>
            <a:r>
              <a:rPr lang="ru-RU" sz="2400" dirty="0" smtClean="0"/>
              <a:t>-бумага </a:t>
            </a:r>
            <a:r>
              <a:rPr lang="ru-RU" sz="2400" dirty="0"/>
              <a:t>тонированная; </a:t>
            </a:r>
          </a:p>
          <a:p>
            <a:pPr lvl="0" fontAlgn="base"/>
            <a:r>
              <a:rPr lang="ru-RU" sz="2400" dirty="0" smtClean="0"/>
              <a:t>-влажные салфетки;</a:t>
            </a:r>
          </a:p>
          <a:p>
            <a:pPr lvl="0" fontAlgn="base"/>
            <a:r>
              <a:rPr lang="ru-RU" sz="2400" dirty="0" smtClean="0"/>
              <a:t>-лак; </a:t>
            </a:r>
            <a:endParaRPr lang="ru-RU" sz="2400" dirty="0"/>
          </a:p>
          <a:p>
            <a:r>
              <a:rPr lang="ru-RU" sz="2400" b="1" dirty="0"/>
              <a:t>Методическое оснащение занятия</a:t>
            </a:r>
            <a:r>
              <a:rPr lang="ru-RU" sz="2400" b="1" dirty="0" smtClean="0"/>
              <a:t>: </a:t>
            </a:r>
            <a:endParaRPr lang="ru-RU" sz="2400" dirty="0"/>
          </a:p>
          <a:p>
            <a:r>
              <a:rPr lang="ru-RU" sz="2400" b="1" dirty="0"/>
              <a:t>Методы:  </a:t>
            </a:r>
            <a:endParaRPr lang="ru-RU" sz="2400" dirty="0"/>
          </a:p>
          <a:p>
            <a:pPr lvl="0" fontAlgn="base"/>
            <a:r>
              <a:rPr lang="ru-RU" sz="2400" dirty="0" smtClean="0"/>
              <a:t>-интерактивный </a:t>
            </a:r>
            <a:r>
              <a:rPr lang="ru-RU" sz="2400" dirty="0"/>
              <a:t>(словесный, наглядный, практический);  </a:t>
            </a:r>
          </a:p>
          <a:p>
            <a:pPr lvl="0" fontAlgn="base"/>
            <a:r>
              <a:rPr lang="ru-RU" sz="2400" dirty="0" smtClean="0"/>
              <a:t>-исследовательский </a:t>
            </a:r>
            <a:r>
              <a:rPr lang="ru-RU" sz="2400" dirty="0"/>
              <a:t>(умение самостоятельно распределять деятельность работы, выбор действия и его способа, свобода творчества). </a:t>
            </a:r>
          </a:p>
          <a:p>
            <a:r>
              <a:rPr lang="ru-RU" b="1" dirty="0" smtClean="0"/>
              <a:t>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8640"/>
            <a:ext cx="8424936" cy="600164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Приемы:  </a:t>
            </a:r>
            <a:endParaRPr lang="ru-RU" sz="2400" dirty="0">
              <a:solidFill>
                <a:prstClr val="black"/>
              </a:solidFill>
            </a:endParaRPr>
          </a:p>
          <a:p>
            <a:pPr lvl="0" fontAlgn="base"/>
            <a:r>
              <a:rPr lang="ru-RU" sz="2400" dirty="0">
                <a:solidFill>
                  <a:prstClr val="black"/>
                </a:solidFill>
              </a:rPr>
              <a:t>-объяснение; </a:t>
            </a:r>
          </a:p>
          <a:p>
            <a:pPr lvl="0" fontAlgn="base"/>
            <a:r>
              <a:rPr lang="ru-RU" sz="2400" dirty="0">
                <a:solidFill>
                  <a:prstClr val="black"/>
                </a:solidFill>
              </a:rPr>
              <a:t>-консультация; </a:t>
            </a:r>
          </a:p>
          <a:p>
            <a:pPr lvl="0" fontAlgn="base"/>
            <a:r>
              <a:rPr lang="ru-RU" sz="2400" dirty="0">
                <a:solidFill>
                  <a:prstClr val="black"/>
                </a:solidFill>
              </a:rPr>
              <a:t>-рассказ; </a:t>
            </a:r>
          </a:p>
          <a:p>
            <a:pPr lvl="0" fontAlgn="base"/>
            <a:r>
              <a:rPr lang="ru-RU" sz="2400" dirty="0">
                <a:solidFill>
                  <a:prstClr val="black"/>
                </a:solidFill>
              </a:rPr>
              <a:t>-беседа с показом практических действий; </a:t>
            </a:r>
          </a:p>
          <a:p>
            <a:pPr lvl="0" fontAlgn="base"/>
            <a:r>
              <a:rPr lang="ru-RU" sz="2400" dirty="0">
                <a:solidFill>
                  <a:prstClr val="black"/>
                </a:solidFill>
              </a:rPr>
              <a:t>-создание изобразительных произведений. </a:t>
            </a:r>
          </a:p>
          <a:p>
            <a:pPr lvl="0"/>
            <a:r>
              <a:rPr lang="ru-RU" sz="2400" dirty="0">
                <a:solidFill>
                  <a:prstClr val="black"/>
                </a:solidFill>
              </a:rPr>
              <a:t>   </a:t>
            </a:r>
          </a:p>
          <a:p>
            <a:pPr lvl="0"/>
            <a:r>
              <a:rPr lang="ru-RU" sz="2400" b="1" dirty="0" smtClean="0">
                <a:solidFill>
                  <a:prstClr val="black"/>
                </a:solidFill>
              </a:rPr>
              <a:t>Использование </a:t>
            </a:r>
            <a:r>
              <a:rPr lang="ru-RU" sz="2400" b="1" dirty="0">
                <a:solidFill>
                  <a:prstClr val="black"/>
                </a:solidFill>
              </a:rPr>
              <a:t>наглядности: </a:t>
            </a:r>
            <a:endParaRPr lang="ru-RU" sz="2400" dirty="0">
              <a:solidFill>
                <a:prstClr val="black"/>
              </a:solidFill>
            </a:endParaRPr>
          </a:p>
          <a:p>
            <a:pPr lvl="0" fontAlgn="base"/>
            <a:r>
              <a:rPr lang="ru-RU" sz="2400" dirty="0" smtClean="0">
                <a:solidFill>
                  <a:prstClr val="black"/>
                </a:solidFill>
              </a:rPr>
              <a:t>-образцы </a:t>
            </a:r>
            <a:r>
              <a:rPr lang="ru-RU" sz="2400" dirty="0">
                <a:solidFill>
                  <a:prstClr val="black"/>
                </a:solidFill>
              </a:rPr>
              <a:t>готовых </a:t>
            </a:r>
            <a:r>
              <a:rPr lang="ru-RU" sz="2400" dirty="0" smtClean="0">
                <a:solidFill>
                  <a:prstClr val="black"/>
                </a:solidFill>
              </a:rPr>
              <a:t>работ </a:t>
            </a:r>
            <a:r>
              <a:rPr lang="ru-RU" sz="2400" dirty="0">
                <a:solidFill>
                  <a:prstClr val="black"/>
                </a:solidFill>
              </a:rPr>
              <a:t>выполненные </a:t>
            </a:r>
            <a:r>
              <a:rPr lang="ru-RU" sz="2400" dirty="0" smtClean="0">
                <a:solidFill>
                  <a:prstClr val="black"/>
                </a:solidFill>
              </a:rPr>
              <a:t>педагогом; </a:t>
            </a:r>
          </a:p>
          <a:p>
            <a:pPr lvl="0" fontAlgn="base"/>
            <a:r>
              <a:rPr lang="ru-RU" sz="2400" dirty="0" smtClean="0">
                <a:solidFill>
                  <a:prstClr val="black"/>
                </a:solidFill>
              </a:rPr>
              <a:t>-презентация по теме мастер-класса; </a:t>
            </a:r>
          </a:p>
          <a:p>
            <a:pPr lvl="0" fontAlgn="base"/>
            <a:endParaRPr lang="ru-RU" sz="2400" dirty="0">
              <a:solidFill>
                <a:prstClr val="black"/>
              </a:solidFill>
            </a:endParaRPr>
          </a:p>
          <a:p>
            <a:pPr lvl="0"/>
            <a:r>
              <a:rPr lang="ru-RU" sz="2400" b="1" dirty="0">
                <a:solidFill>
                  <a:prstClr val="black"/>
                </a:solidFill>
              </a:rPr>
              <a:t>Структура мастер-класса: </a:t>
            </a:r>
            <a:endParaRPr lang="ru-RU" sz="2400" dirty="0">
              <a:solidFill>
                <a:prstClr val="black"/>
              </a:solidFill>
            </a:endParaRPr>
          </a:p>
          <a:p>
            <a:pPr lvl="0" fontAlgn="base"/>
            <a:r>
              <a:rPr lang="ru-RU" sz="2400" dirty="0" smtClean="0">
                <a:solidFill>
                  <a:prstClr val="black"/>
                </a:solidFill>
              </a:rPr>
              <a:t>1.Вводная </a:t>
            </a:r>
            <a:r>
              <a:rPr lang="ru-RU" sz="2400" dirty="0">
                <a:solidFill>
                  <a:prstClr val="black"/>
                </a:solidFill>
              </a:rPr>
              <a:t>часть. Объяснение темы мастер-класса. </a:t>
            </a:r>
          </a:p>
          <a:p>
            <a:pPr lvl="0" fontAlgn="base"/>
            <a:r>
              <a:rPr lang="ru-RU" sz="2400" dirty="0" smtClean="0">
                <a:solidFill>
                  <a:prstClr val="black"/>
                </a:solidFill>
              </a:rPr>
              <a:t>2.Основная </a:t>
            </a:r>
            <a:r>
              <a:rPr lang="ru-RU" sz="2400" dirty="0">
                <a:solidFill>
                  <a:prstClr val="black"/>
                </a:solidFill>
              </a:rPr>
              <a:t>часть. Практическая работа. </a:t>
            </a:r>
          </a:p>
          <a:p>
            <a:pPr lvl="0" fontAlgn="base"/>
            <a:r>
              <a:rPr lang="ru-RU" sz="2400" dirty="0" smtClean="0">
                <a:solidFill>
                  <a:prstClr val="black"/>
                </a:solidFill>
              </a:rPr>
              <a:t>3.Заключительная </a:t>
            </a:r>
            <a:r>
              <a:rPr lang="ru-RU" sz="2400" dirty="0">
                <a:solidFill>
                  <a:prstClr val="black"/>
                </a:solidFill>
              </a:rPr>
              <a:t>часть: Рефлексия. Подведение итогов.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332656"/>
            <a:ext cx="7992888" cy="584775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700" dirty="0"/>
              <a:t>    Пастель — это художественный материал, а также особая техника рисования. </a:t>
            </a:r>
            <a:br>
              <a:rPr lang="ru-RU" sz="1700" dirty="0"/>
            </a:br>
            <a:r>
              <a:rPr lang="ru-RU" sz="1700" dirty="0"/>
              <a:t/>
            </a:r>
            <a:br>
              <a:rPr lang="ru-RU" sz="1700" dirty="0"/>
            </a:br>
            <a:r>
              <a:rPr lang="ru-RU" sz="1700" dirty="0" smtClean="0"/>
              <a:t>    Этот </a:t>
            </a:r>
            <a:r>
              <a:rPr lang="ru-RU" sz="1700" dirty="0"/>
              <a:t>термин возник в XVI веке. С итальянского он переводится как «тесто». Так называлась популярная в то время техника </a:t>
            </a:r>
            <a:r>
              <a:rPr lang="ru-RU" sz="1700" i="1" dirty="0"/>
              <a:t>а </a:t>
            </a:r>
            <a:r>
              <a:rPr lang="ru-RU" sz="1700" i="1" dirty="0" err="1"/>
              <a:t>раstello</a:t>
            </a:r>
            <a:r>
              <a:rPr lang="ru-RU" sz="1700" i="1" dirty="0"/>
              <a:t>,</a:t>
            </a:r>
            <a:r>
              <a:rPr lang="ru-RU" sz="1700" dirty="0"/>
              <a:t> или «техника трех карандашей». Одним из первых ее упомянул в своем трактате «Об искусстве живописи» итальянский художник Джованни Паоло. </a:t>
            </a:r>
            <a:br>
              <a:rPr lang="ru-RU" sz="1700" dirty="0"/>
            </a:br>
            <a:r>
              <a:rPr lang="ru-RU" sz="1700" dirty="0"/>
              <a:t/>
            </a:r>
            <a:br>
              <a:rPr lang="ru-RU" sz="1700" dirty="0"/>
            </a:br>
            <a:r>
              <a:rPr lang="ru-RU" sz="1700" dirty="0" smtClean="0"/>
              <a:t>    Такой </a:t>
            </a:r>
            <a:r>
              <a:rPr lang="ru-RU" sz="1700" dirty="0"/>
              <a:t>техникой часто пользовались художники для создания эскизов. Набросок делали сангиной — твердыми красными палочками из глины, — а также углем и белым мелом. В </a:t>
            </a:r>
            <a:r>
              <a:rPr lang="ru-RU" sz="1700" i="1" dirty="0"/>
              <a:t>а </a:t>
            </a:r>
            <a:r>
              <a:rPr lang="ru-RU" sz="1700" i="1" dirty="0" err="1"/>
              <a:t>раstello</a:t>
            </a:r>
            <a:r>
              <a:rPr lang="ru-RU" sz="1700" dirty="0"/>
              <a:t> были выполнены, например, наброски Леонардо да Винчи к «Тайной вечере». </a:t>
            </a:r>
            <a:br>
              <a:rPr lang="ru-RU" sz="1700" dirty="0"/>
            </a:br>
            <a:r>
              <a:rPr lang="ru-RU" sz="1700" dirty="0"/>
              <a:t/>
            </a:r>
            <a:br>
              <a:rPr lang="ru-RU" sz="1700" dirty="0"/>
            </a:br>
            <a:r>
              <a:rPr lang="ru-RU" sz="1700" dirty="0" smtClean="0"/>
              <a:t>    В </a:t>
            </a:r>
            <a:r>
              <a:rPr lang="ru-RU" sz="1700" dirty="0"/>
              <a:t>XVII веке французский художник Даниэль </a:t>
            </a:r>
            <a:r>
              <a:rPr lang="ru-RU" sz="1700" dirty="0" err="1"/>
              <a:t>дю</a:t>
            </a:r>
            <a:r>
              <a:rPr lang="ru-RU" sz="1700" dirty="0"/>
              <a:t> </a:t>
            </a:r>
            <a:r>
              <a:rPr lang="ru-RU" sz="1700" dirty="0" err="1"/>
              <a:t>Монтье</a:t>
            </a:r>
            <a:r>
              <a:rPr lang="ru-RU" sz="1700" dirty="0"/>
              <a:t> изобрел новый способ изготовления мелков. Он добавил в массу, из которой их делали, специальное связующее вещество. Так мелки стали прочнее. А еще их начали красить в разные цвета. Вскоре возникла новая техника рисования такими мелками, которую и назвали пастелью. Особенно популярной она стала в XVIII — начале XIX века во Франции. Пастелью писали </a:t>
            </a:r>
            <a:r>
              <a:rPr lang="ru-RU" sz="1700" dirty="0" err="1"/>
              <a:t>Эжен</a:t>
            </a:r>
            <a:r>
              <a:rPr lang="ru-RU" sz="1700" dirty="0"/>
              <a:t> Делакруа, Франсуа Буше, Жан-Батист Грез.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306739"/>
            <a:ext cx="7992888" cy="610936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700" dirty="0"/>
              <a:t>    В </a:t>
            </a:r>
            <a:r>
              <a:rPr lang="ru-RU" sz="1700" dirty="0" smtClean="0"/>
              <a:t>Россию </a:t>
            </a:r>
            <a:r>
              <a:rPr lang="ru-RU" sz="1700" dirty="0"/>
              <a:t>пастель завезли иностранные художники в конце XVIII века. Но популярной у российских художников она стала только в 1890-е годы благодаря </a:t>
            </a:r>
            <a:r>
              <a:rPr lang="ru-RU" sz="1700" dirty="0" err="1" smtClean="0"/>
              <a:t>Иссаку</a:t>
            </a:r>
            <a:r>
              <a:rPr lang="ru-RU" sz="1700" dirty="0" smtClean="0"/>
              <a:t> Левитану. </a:t>
            </a:r>
            <a:r>
              <a:rPr lang="ru-RU" sz="1700" dirty="0"/>
              <a:t>А в XX веке особенно часто использовали пастель члены объединения «Мир искусства», а также </a:t>
            </a:r>
            <a:r>
              <a:rPr lang="ru-RU" sz="1700" dirty="0" smtClean="0">
                <a:solidFill>
                  <a:schemeClr val="tx1"/>
                </a:solidFill>
              </a:rPr>
              <a:t>Зинаида Серебрякова </a:t>
            </a:r>
            <a:r>
              <a:rPr lang="ru-RU" sz="1700" dirty="0" smtClean="0"/>
              <a:t>и Леонид Пастернак. </a:t>
            </a:r>
            <a:r>
              <a:rPr lang="ru-RU" sz="1700" dirty="0"/>
              <a:t/>
            </a:r>
            <a:br>
              <a:rPr lang="ru-RU" sz="1700" dirty="0"/>
            </a:br>
            <a:r>
              <a:rPr lang="ru-RU" sz="1700" dirty="0"/>
              <a:t/>
            </a:r>
            <a:br>
              <a:rPr lang="ru-RU" sz="1700" dirty="0"/>
            </a:br>
            <a:r>
              <a:rPr lang="ru-RU" sz="1700" dirty="0" smtClean="0"/>
              <a:t>    Сегодня </a:t>
            </a:r>
            <a:r>
              <a:rPr lang="ru-RU" sz="1700" dirty="0"/>
              <a:t>существует три вида пастели — сухая, масляная и восковая. Эти художественные материалы производят из красящего пигмента. Когда изготавливают масляную пастель, в массу добавляют льняное масло. А чтобы сделать восковую — воск.</a:t>
            </a:r>
            <a:br>
              <a:rPr lang="ru-RU" sz="1700" dirty="0"/>
            </a:br>
            <a:r>
              <a:rPr lang="ru-RU" sz="1700" dirty="0"/>
              <a:t/>
            </a:r>
            <a:br>
              <a:rPr lang="ru-RU" sz="1700" dirty="0"/>
            </a:br>
            <a:r>
              <a:rPr lang="ru-RU" sz="1700" dirty="0" smtClean="0"/>
              <a:t>     Масляная </a:t>
            </a:r>
            <a:r>
              <a:rPr lang="ru-RU" sz="1700" dirty="0"/>
              <a:t>пастель считается учебной, поскольку она легко растушевывается. Ей рисуют в основном эскизы. А вот для полноценных работ используют уже сухую пастель. </a:t>
            </a:r>
            <a:br>
              <a:rPr lang="ru-RU" sz="1700" dirty="0"/>
            </a:br>
            <a:r>
              <a:rPr lang="ru-RU" sz="1700" dirty="0"/>
              <a:t/>
            </a:r>
            <a:br>
              <a:rPr lang="ru-RU" sz="1700" dirty="0"/>
            </a:br>
            <a:r>
              <a:rPr lang="ru-RU" sz="1700" dirty="0" smtClean="0"/>
              <a:t>     Обычная </a:t>
            </a:r>
            <a:r>
              <a:rPr lang="ru-RU" sz="1700" dirty="0"/>
              <a:t>бумага для такой техники не подходит. Она гладкая, без текстуры, поэтому на ней плохо держится пигмент. Художники рисуют пастелью на бархатной или наждачной бумаге. Используют они и специальные пастельные доски, которые изготавливают из пробок. </a:t>
            </a:r>
            <a:endParaRPr lang="ru-RU" sz="1700" dirty="0" smtClean="0"/>
          </a:p>
          <a:p>
            <a:r>
              <a:rPr lang="ru-RU" sz="1700" dirty="0"/>
              <a:t>Пастельные мелки хорошо передают цвет, а готовый рисунок получается бархатистым на ощупь. Но чтобы работа сохранилась надолго и не осыпалась, ее нужно покрыть специальным фиксатором или лаком. </a:t>
            </a:r>
          </a:p>
        </p:txBody>
      </p:sp>
    </p:spTree>
    <p:extLst>
      <p:ext uri="{BB962C8B-B14F-4D97-AF65-F5344CB8AC3E}">
        <p14:creationId xmlns:p14="http://schemas.microsoft.com/office/powerpoint/2010/main" val="139536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306739"/>
            <a:ext cx="7992888" cy="5940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   </a:t>
            </a:r>
            <a:r>
              <a:rPr lang="ru-RU" sz="2000" b="1" dirty="0" smtClean="0"/>
              <a:t>Пастель</a:t>
            </a:r>
            <a:r>
              <a:rPr lang="ru-RU" sz="2000" dirty="0" smtClean="0"/>
              <a:t> — один из самых лучших материалов </a:t>
            </a:r>
            <a:r>
              <a:rPr lang="ru-RU" sz="2000" dirty="0"/>
              <a:t>для </a:t>
            </a:r>
            <a:r>
              <a:rPr lang="ru-RU" sz="2000" dirty="0" smtClean="0"/>
              <a:t>обучения детей. Важную роль здесь играет разнообразие цветов </a:t>
            </a:r>
            <a:r>
              <a:rPr lang="ru-RU" sz="2000" dirty="0"/>
              <a:t>и удивительное количество </a:t>
            </a:r>
            <a:r>
              <a:rPr lang="ru-RU" sz="2000" dirty="0" smtClean="0"/>
              <a:t>эффектов, которых можно добиться растушёвывая и даже размывая пастель. Все </a:t>
            </a:r>
            <a:r>
              <a:rPr lang="ru-RU" sz="2000" dirty="0"/>
              <a:t>что вам нужно — лишь лист бумаги и пастель. </a:t>
            </a:r>
            <a:r>
              <a:rPr lang="ru-RU" sz="2000" dirty="0" smtClean="0"/>
              <a:t>Работать с ней можно и дома, и в классе и </a:t>
            </a:r>
            <a:r>
              <a:rPr lang="ru-RU" sz="2000" dirty="0"/>
              <a:t>на природе, вы можете быстро сделать зарисовку, и вам не придется ждать, пока рисунок высохнет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 smtClean="0"/>
              <a:t>     </a:t>
            </a:r>
            <a:r>
              <a:rPr lang="ru-RU" sz="2000" b="1" dirty="0" smtClean="0"/>
              <a:t>Работа </a:t>
            </a:r>
            <a:r>
              <a:rPr lang="ru-RU" sz="2000" b="1" dirty="0"/>
              <a:t>с пастелью имеет ряд </a:t>
            </a:r>
            <a:r>
              <a:rPr lang="ru-RU" sz="2000" b="1" dirty="0" smtClean="0"/>
              <a:t>преимуществ:</a:t>
            </a:r>
            <a:endParaRPr lang="ru-RU" sz="2000" b="1" dirty="0"/>
          </a:p>
          <a:p>
            <a:pPr lvl="0"/>
            <a:r>
              <a:rPr lang="ru-RU" sz="2000" dirty="0" smtClean="0"/>
              <a:t>-разнообразные </a:t>
            </a:r>
            <a:r>
              <a:rPr lang="ru-RU" sz="2000" dirty="0"/>
              <a:t>оттенки пастели и </a:t>
            </a:r>
            <a:r>
              <a:rPr lang="ru-RU" sz="2000" dirty="0" smtClean="0"/>
              <a:t>карандашей;</a:t>
            </a:r>
          </a:p>
          <a:p>
            <a:pPr lvl="0"/>
            <a:r>
              <a:rPr lang="ru-RU" sz="2000" dirty="0" smtClean="0"/>
              <a:t>-цвет </a:t>
            </a:r>
            <a:r>
              <a:rPr lang="ru-RU" sz="2000" dirty="0"/>
              <a:t>бумаги или картона, который </a:t>
            </a:r>
            <a:r>
              <a:rPr lang="ru-RU" sz="2000" dirty="0" smtClean="0"/>
              <a:t>можно выбрать </a:t>
            </a:r>
            <a:r>
              <a:rPr lang="ru-RU" sz="2000" dirty="0"/>
              <a:t>(должна </a:t>
            </a:r>
            <a:r>
              <a:rPr lang="ru-RU" sz="2000" dirty="0" smtClean="0"/>
              <a:t>бумага </a:t>
            </a:r>
            <a:r>
              <a:rPr lang="ru-RU" sz="2000" dirty="0"/>
              <a:t>просвечивать сквозь рисунок или нет, так же </a:t>
            </a:r>
            <a:r>
              <a:rPr lang="ru-RU" sz="2000" dirty="0" smtClean="0"/>
              <a:t>на </a:t>
            </a:r>
            <a:r>
              <a:rPr lang="ru-RU" sz="2000" dirty="0"/>
              <a:t>выбор</a:t>
            </a:r>
            <a:r>
              <a:rPr lang="ru-RU" sz="2000" dirty="0" smtClean="0"/>
              <a:t>);</a:t>
            </a:r>
            <a:endParaRPr lang="ru-RU" sz="2000" dirty="0"/>
          </a:p>
          <a:p>
            <a:pPr lvl="0"/>
            <a:r>
              <a:rPr lang="ru-RU" sz="2000" dirty="0" smtClean="0"/>
              <a:t>-нанесение </a:t>
            </a:r>
            <a:r>
              <a:rPr lang="ru-RU" sz="2000" dirty="0"/>
              <a:t>цветов слоями и эффект, которого можно этим </a:t>
            </a:r>
            <a:r>
              <a:rPr lang="ru-RU" sz="2000" dirty="0" smtClean="0"/>
              <a:t>добиться;</a:t>
            </a:r>
            <a:endParaRPr lang="ru-RU" sz="2000" dirty="0"/>
          </a:p>
          <a:p>
            <a:pPr lvl="0"/>
            <a:r>
              <a:rPr lang="ru-RU" sz="2000" dirty="0" smtClean="0"/>
              <a:t>-влияние </a:t>
            </a:r>
            <a:r>
              <a:rPr lang="ru-RU" sz="2000" dirty="0"/>
              <a:t>растушевки пальцами на </a:t>
            </a:r>
            <a:r>
              <a:rPr lang="ru-RU" sz="2000" dirty="0" smtClean="0"/>
              <a:t>рисунок;</a:t>
            </a:r>
            <a:endParaRPr lang="ru-RU" sz="2000" dirty="0"/>
          </a:p>
          <a:p>
            <a:pPr lvl="0"/>
            <a:r>
              <a:rPr lang="ru-RU" sz="2000" dirty="0" smtClean="0"/>
              <a:t>-возможность </a:t>
            </a:r>
            <a:r>
              <a:rPr lang="ru-RU" sz="2000" dirty="0"/>
              <a:t>выбора растушевать штрихи или оставить как </a:t>
            </a:r>
            <a:r>
              <a:rPr lang="ru-RU" sz="2000" dirty="0" smtClean="0"/>
              <a:t>есть.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6572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306739"/>
            <a:ext cx="7992888" cy="62478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/>
              <a:t>    </a:t>
            </a:r>
            <a:r>
              <a:rPr lang="ru-RU" sz="2000" dirty="0" smtClean="0"/>
              <a:t>Техника </a:t>
            </a:r>
            <a:r>
              <a:rPr lang="ru-RU" sz="2000" dirty="0"/>
              <a:t>работы сухой пастелью кажется начинающим не очень сложной. Но на деле она требует опыта и последовательности в работе. Пастель позволяет пользоваться разнообразными приёмами работы. В то же время нет готовых универсальных рецептов, как нужно работать пастелью. Пастель допускает большое разнообразие в технике. Каждый художник, работая пастелью, вырабатывает собственные приёмы работы, которые соответствуют его творческим задачам и темпераменту.</a:t>
            </a:r>
            <a:br>
              <a:rPr lang="ru-RU" sz="20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Предварительный </a:t>
            </a:r>
            <a:r>
              <a:rPr lang="ru-RU" sz="2000" dirty="0"/>
              <a:t>рисунок для работы сухой пастелью следует намечать легонько любым мелком пастели, не сильно отличающимся от тона бумаги, например, серого цвета или угольком, который легко смахивается тряпочкой. </a:t>
            </a:r>
            <a:endParaRPr lang="ru-RU" sz="2000" dirty="0" smtClean="0"/>
          </a:p>
          <a:p>
            <a:r>
              <a:rPr lang="ru-RU" sz="2000" dirty="0"/>
              <a:t> </a:t>
            </a:r>
            <a:r>
              <a:rPr lang="ru-RU" sz="2000" dirty="0" smtClean="0"/>
              <a:t> 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В </a:t>
            </a:r>
            <a:r>
              <a:rPr lang="ru-RU" sz="2000" dirty="0"/>
              <a:t>работах начинающих самая распространённая ошибка — неумение соблюдать тональные отношения. Помимо лепки объёмной формы, нужно помнить о том, что каждый предмет имеет свой собственный тон. </a:t>
            </a:r>
          </a:p>
        </p:txBody>
      </p:sp>
    </p:spTree>
    <p:extLst>
      <p:ext uri="{BB962C8B-B14F-4D97-AF65-F5344CB8AC3E}">
        <p14:creationId xmlns:p14="http://schemas.microsoft.com/office/powerpoint/2010/main" val="2449849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3568" y="306739"/>
            <a:ext cx="7992888" cy="594008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dirty="0" smtClean="0"/>
              <a:t>    Для </a:t>
            </a:r>
            <a:r>
              <a:rPr lang="ru-RU" sz="2000" dirty="0"/>
              <a:t>правильной передачи тональных отношений следует определить, что самое тёмное, что светлее, что самое светлое</a:t>
            </a:r>
            <a:r>
              <a:rPr lang="ru-RU" sz="2000" dirty="0" smtClean="0"/>
              <a:t>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    </a:t>
            </a:r>
          </a:p>
          <a:p>
            <a:r>
              <a:rPr lang="ru-RU" sz="2000" dirty="0" smtClean="0"/>
              <a:t>     Особенностью </a:t>
            </a:r>
            <a:r>
              <a:rPr lang="ru-RU" sz="2000" dirty="0"/>
              <a:t>сухой пастели является то, что все мелки содержат обыкновенный белый мел. Из-за этого сухая пастель не позволяет получить насыщенных по цвету теней. В тенях следует отдать предпочтение правильному тону. </a:t>
            </a:r>
            <a:r>
              <a:rPr lang="ru-RU" sz="2000" dirty="0" smtClean="0"/>
              <a:t>Можно использовать </a:t>
            </a:r>
            <a:r>
              <a:rPr lang="ru-RU" sz="2000" dirty="0"/>
              <a:t>такой приём: темные участки прокрашиваются черным, тёмно-серым, затем поверх вводится цвет, как штриховкой, так и методом растушёвки. </a:t>
            </a:r>
            <a:r>
              <a:rPr lang="ru-RU" sz="2000" dirty="0" smtClean="0"/>
              <a:t>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</a:t>
            </a:r>
          </a:p>
          <a:p>
            <a:r>
              <a:rPr lang="ru-RU" sz="2000" dirty="0" smtClean="0"/>
              <a:t>     После </a:t>
            </a:r>
            <a:r>
              <a:rPr lang="ru-RU" sz="2000" dirty="0"/>
              <a:t>того, как проработаны все части рисунка, следует снова посмотреть на рисунок в целом. На этом этапе идёт работа над выделением главного в рисунке. </a:t>
            </a:r>
            <a:r>
              <a:rPr lang="ru-RU" sz="2000" dirty="0" smtClean="0"/>
              <a:t>   </a:t>
            </a:r>
          </a:p>
          <a:p>
            <a:r>
              <a:rPr lang="ru-RU" sz="2000" dirty="0"/>
              <a:t> </a:t>
            </a:r>
            <a:r>
              <a:rPr lang="ru-RU" sz="2000" dirty="0" smtClean="0"/>
              <a:t>    Второстепенные</a:t>
            </a:r>
            <a:r>
              <a:rPr lang="ru-RU" sz="2000" dirty="0"/>
              <a:t>, излишне контрастные детали в пастели легко смягчаются растушёвкой. То, что нужно подчеркнуть, выделяется за счёт объёма, лучшей проработки деталей.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20121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500</TotalTime>
  <Words>539</Words>
  <Application>Microsoft Office PowerPoint</Application>
  <PresentationFormat>Экран (4:3)</PresentationFormat>
  <Paragraphs>90</Paragraphs>
  <Slides>22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Совет директоров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Diakov</cp:lastModifiedBy>
  <cp:revision>61</cp:revision>
  <dcterms:created xsi:type="dcterms:W3CDTF">2014-04-03T12:28:57Z</dcterms:created>
  <dcterms:modified xsi:type="dcterms:W3CDTF">2024-12-09T07:58:17Z</dcterms:modified>
</cp:coreProperties>
</file>