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C6B6720-10FF-47CF-891F-534AD1EB46F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6F0951A-5890-40D0-8464-1B38C5C664B0}" type="datetimeFigureOut">
              <a:rPr lang="ru-RU" smtClean="0"/>
              <a:t>06.10.2018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543800" cy="1368153"/>
          </a:xfrm>
        </p:spPr>
        <p:txBody>
          <a:bodyPr/>
          <a:lstStyle/>
          <a:p>
            <a:pPr algn="ctr"/>
            <a:r>
              <a:rPr lang="ru-RU" sz="4000" dirty="0" smtClean="0"/>
              <a:t>Тема:</a:t>
            </a:r>
            <a:br>
              <a:rPr lang="ru-RU" sz="4000" dirty="0" smtClean="0"/>
            </a:br>
            <a:r>
              <a:rPr lang="ru-RU" sz="4000" dirty="0" smtClean="0"/>
              <a:t>Однокоренные слова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229200"/>
            <a:ext cx="6461760" cy="144016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+mj-lt"/>
              </a:rPr>
              <a:t>Русский язык 3 класс</a:t>
            </a:r>
          </a:p>
          <a:p>
            <a:pPr algn="ctr"/>
            <a:r>
              <a:rPr lang="ru-RU" sz="2400" dirty="0" smtClean="0">
                <a:latin typeface="+mj-lt"/>
              </a:rPr>
              <a:t>УМК «Школа России»</a:t>
            </a:r>
          </a:p>
          <a:p>
            <a:pPr algn="ctr"/>
            <a:r>
              <a:rPr lang="ru-RU" sz="2400" dirty="0" smtClean="0">
                <a:latin typeface="+mj-lt"/>
              </a:rPr>
              <a:t>Учитель: Клепинина Н.Р.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704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ru-RU" sz="2800" dirty="0" smtClean="0"/>
              <a:t>Работа по развитию речи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41277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</a:rPr>
              <a:t>Какие </a:t>
            </a:r>
            <a:r>
              <a:rPr lang="ru-RU" sz="2400" dirty="0">
                <a:latin typeface="+mj-lt"/>
              </a:rPr>
              <a:t>это слова?  Докажите.</a:t>
            </a:r>
          </a:p>
          <a:p>
            <a:r>
              <a:rPr lang="ru-RU" sz="2400" dirty="0">
                <a:latin typeface="+mj-lt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4742" y="2205224"/>
            <a:ext cx="70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prstClr val="white"/>
                </a:solidFill>
                <a:latin typeface="Cambria"/>
              </a:rPr>
              <a:t>Задание: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white"/>
                </a:solidFill>
                <a:latin typeface="Cambria"/>
              </a:rPr>
              <a:t>Составьте и запишите предложение </a:t>
            </a:r>
            <a:r>
              <a:rPr lang="ru-RU" sz="2400" dirty="0">
                <a:solidFill>
                  <a:prstClr val="white"/>
                </a:solidFill>
                <a:latin typeface="Cambria"/>
              </a:rPr>
              <a:t>со словом </a:t>
            </a:r>
            <a:r>
              <a:rPr lang="ru-RU" sz="2400" i="1" dirty="0">
                <a:solidFill>
                  <a:prstClr val="white"/>
                </a:solidFill>
                <a:latin typeface="Cambria"/>
              </a:rPr>
              <a:t>варенье.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7487" y="3636385"/>
            <a:ext cx="761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white"/>
                </a:solidFill>
                <a:latin typeface="Cambria"/>
              </a:rPr>
              <a:t>Найдите грамматическую основу предложения.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742" y="5517231"/>
            <a:ext cx="5891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Проверка:</a:t>
            </a:r>
          </a:p>
          <a:p>
            <a:r>
              <a:rPr lang="ru-RU" sz="2400" b="1" dirty="0" smtClean="0">
                <a:latin typeface="+mj-lt"/>
              </a:rPr>
              <a:t> устно  </a:t>
            </a:r>
            <a:r>
              <a:rPr lang="ru-RU" sz="2400" b="1" dirty="0" err="1" smtClean="0">
                <a:latin typeface="+mj-lt"/>
              </a:rPr>
              <a:t>светофорики</a:t>
            </a:r>
            <a:endParaRPr lang="ru-RU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665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964" y="404664"/>
            <a:ext cx="7620000" cy="1143000"/>
          </a:xfrm>
        </p:spPr>
        <p:txBody>
          <a:bodyPr/>
          <a:lstStyle/>
          <a:p>
            <a:pPr algn="ctr"/>
            <a:r>
              <a:rPr lang="ru-RU" b="1" dirty="0"/>
              <a:t> </a:t>
            </a:r>
            <a:r>
              <a:rPr lang="ru-RU" dirty="0"/>
              <a:t>И</a:t>
            </a:r>
            <a:r>
              <a:rPr lang="ru-RU" dirty="0" smtClean="0"/>
              <a:t>гра  </a:t>
            </a:r>
            <a:r>
              <a:rPr lang="ru-RU" dirty="0"/>
              <a:t>«Да. Нет»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err="1" smtClean="0"/>
              <a:t>светофорики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224346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5</a:t>
            </a:r>
            <a:r>
              <a:rPr lang="ru-RU" sz="2400" dirty="0">
                <a:latin typeface="+mj-lt"/>
              </a:rPr>
              <a:t>. Слова быстрый – скорый однокоренные?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7444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white"/>
                </a:solidFill>
                <a:latin typeface="Cambria"/>
              </a:rPr>
              <a:t>1. Общая часть родственных слов называется корнем?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84309" y="2223863"/>
            <a:ext cx="740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white"/>
                </a:solidFill>
                <a:latin typeface="Cambria"/>
              </a:rPr>
              <a:t>(да)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721940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white"/>
                </a:solidFill>
                <a:latin typeface="Cambria"/>
              </a:rPr>
              <a:t>2. Слова зима - зимушка- однокоренные?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86906" y="2721941"/>
            <a:ext cx="740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white"/>
                </a:solidFill>
                <a:latin typeface="Cambria"/>
              </a:rPr>
              <a:t>(да)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7" y="3429000"/>
            <a:ext cx="6264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white"/>
                </a:solidFill>
                <a:latin typeface="Cambria"/>
              </a:rPr>
              <a:t>3. Слова брат и сестра –однокоренные?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20193" y="3412236"/>
            <a:ext cx="907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white"/>
                </a:solidFill>
                <a:latin typeface="Cambria"/>
              </a:rPr>
              <a:t>(нет)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91743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white"/>
                </a:solidFill>
                <a:latin typeface="Cambria"/>
              </a:rPr>
              <a:t>4. Слова школа и школе </a:t>
            </a:r>
            <a:r>
              <a:rPr lang="ru-RU" sz="2400" dirty="0" smtClean="0">
                <a:solidFill>
                  <a:prstClr val="white"/>
                </a:solidFill>
                <a:latin typeface="Cambria"/>
              </a:rPr>
              <a:t>однокоренные?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44320" y="4577643"/>
            <a:ext cx="4147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white"/>
                </a:solidFill>
                <a:latin typeface="Cambria"/>
              </a:rPr>
              <a:t>(</a:t>
            </a:r>
            <a:r>
              <a:rPr lang="ru-RU" sz="2400" dirty="0" smtClean="0">
                <a:solidFill>
                  <a:prstClr val="white"/>
                </a:solidFill>
                <a:latin typeface="Cambria"/>
              </a:rPr>
              <a:t>нет, это одно и то же слово)</a:t>
            </a:r>
            <a:endParaRPr lang="ru-RU" sz="2400" dirty="0">
              <a:solidFill>
                <a:prstClr val="white"/>
              </a:solidFill>
              <a:latin typeface="Cambri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54467" y="6017380"/>
            <a:ext cx="94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j-lt"/>
              </a:rPr>
              <a:t>(нет)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550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Итог урока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149080"/>
            <a:ext cx="808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+mj-lt"/>
              </a:rPr>
              <a:t>Домашнее задание. 	</a:t>
            </a:r>
          </a:p>
          <a:p>
            <a:r>
              <a:rPr lang="ru-RU" sz="3600" dirty="0" err="1">
                <a:latin typeface="+mj-lt"/>
              </a:rPr>
              <a:t>стр</a:t>
            </a:r>
            <a:r>
              <a:rPr lang="ru-RU" sz="3600" dirty="0">
                <a:latin typeface="+mj-lt"/>
              </a:rPr>
              <a:t> 62 упр. 111, правило учить.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556792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+mj-lt"/>
              </a:rPr>
              <a:t>Над какой темой мы работали?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</a:rPr>
              <a:t>Какие </a:t>
            </a:r>
            <a:r>
              <a:rPr lang="ru-RU" sz="2400" dirty="0">
                <a:latin typeface="+mj-lt"/>
              </a:rPr>
              <a:t>слова называются однокоренными? </a:t>
            </a:r>
          </a:p>
        </p:txBody>
      </p:sp>
    </p:spTree>
    <p:extLst>
      <p:ext uri="{BB962C8B-B14F-4D97-AF65-F5344CB8AC3E}">
        <p14:creationId xmlns:p14="http://schemas.microsoft.com/office/powerpoint/2010/main" val="386282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Оцените свою работу</a:t>
            </a:r>
            <a:endParaRPr lang="ru-RU" dirty="0"/>
          </a:p>
        </p:txBody>
      </p:sp>
      <p:pic>
        <p:nvPicPr>
          <p:cNvPr id="2058" name="Picture 10" descr="https://png.pngtree.com/element_origin_min_pic/16/08/13/1357aeae8fc1ba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5"/>
            <a:ext cx="4346022" cy="528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80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Знания – это наши плоды.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Пусть </a:t>
            </a:r>
            <a:r>
              <a:rPr lang="ru-RU" sz="2800" dirty="0"/>
              <a:t>наш урок будет плодотворным!</a:t>
            </a:r>
          </a:p>
        </p:txBody>
      </p:sp>
      <p:pic>
        <p:nvPicPr>
          <p:cNvPr id="5" name="Picture 10" descr="https://png.pngtree.com/element_origin_min_pic/16/08/13/1357aeae8fc1bac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5"/>
            <a:ext cx="4346022" cy="528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9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Минутка чистописания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820688"/>
          </a:xfrm>
        </p:spPr>
        <p:txBody>
          <a:bodyPr>
            <a:normAutofit/>
          </a:bodyPr>
          <a:lstStyle/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оло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оло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ель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ща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62944" y="2856487"/>
            <a:ext cx="5703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 (карточки)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573016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 пропущенные буквы.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4088" y="4992756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Проверка: сигнальные карточки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20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Самоопределение </a:t>
            </a:r>
            <a:r>
              <a:rPr lang="ru-RU" sz="3600" b="1" dirty="0"/>
              <a:t>к деятельности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956" y="1412776"/>
            <a:ext cx="7620000" cy="110872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к какой части речи можно отнести эти слова?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9435" y="4336673"/>
            <a:ext cx="6210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Определите тему  урока?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407215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одним словом можно назвать эти предметы?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5208" y="3633785"/>
            <a:ext cx="6207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самое главное у всех растений?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55892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и у кустов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корень слова есть у слов!</a:t>
            </a:r>
          </a:p>
        </p:txBody>
      </p:sp>
    </p:spTree>
    <p:extLst>
      <p:ext uri="{BB962C8B-B14F-4D97-AF65-F5344CB8AC3E}">
        <p14:creationId xmlns:p14="http://schemas.microsoft.com/office/powerpoint/2010/main" val="18248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620000" cy="1143000"/>
          </a:xfrm>
        </p:spPr>
        <p:txBody>
          <a:bodyPr/>
          <a:lstStyle/>
          <a:p>
            <a:pPr algn="ctr"/>
            <a:r>
              <a:rPr lang="ru-RU" dirty="0" smtClean="0"/>
              <a:t>Однокоренные слова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5047" y="2456858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формировать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определять………………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развивать ………………………………….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1412776"/>
            <a:ext cx="2279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</a:p>
        </p:txBody>
      </p:sp>
    </p:spTree>
    <p:extLst>
      <p:ext uri="{BB962C8B-B14F-4D97-AF65-F5344CB8AC3E}">
        <p14:creationId xmlns:p14="http://schemas.microsoft.com/office/powerpoint/2010/main" val="48563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620000" cy="1143000"/>
          </a:xfrm>
        </p:spPr>
        <p:txBody>
          <a:bodyPr/>
          <a:lstStyle/>
          <a:p>
            <a:pPr algn="ctr"/>
            <a:r>
              <a:rPr lang="ru-RU" sz="3600" b="1" dirty="0"/>
              <a:t>Работа </a:t>
            </a:r>
            <a:r>
              <a:rPr lang="ru-RU" sz="3600" b="1" dirty="0" smtClean="0"/>
              <a:t> по  учебнику  </a:t>
            </a:r>
            <a:r>
              <a:rPr lang="ru-RU" sz="3600" b="1" dirty="0" err="1" smtClean="0"/>
              <a:t>стр</a:t>
            </a:r>
            <a:r>
              <a:rPr lang="ru-RU" sz="3600" b="1" dirty="0" smtClean="0"/>
              <a:t>  61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7620000" cy="676672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+mj-lt"/>
              </a:rPr>
              <a:t>Упражнение 107</a:t>
            </a:r>
            <a:endParaRPr lang="ru-RU" dirty="0">
              <a:latin typeface="+mj-lt"/>
            </a:endParaRPr>
          </a:p>
        </p:txBody>
      </p:sp>
      <p:pic>
        <p:nvPicPr>
          <p:cNvPr id="1026" name="Picture 2" descr="http://www.playcast.ru/uploads/2017/03/19/220512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30862"/>
            <a:ext cx="2851820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7568459" cy="1910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0770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+mj-lt"/>
              </a:rPr>
              <a:t>Запишем однокоренные слова </a:t>
            </a:r>
            <a:endParaRPr lang="ru-RU" sz="2400" dirty="0" smtClean="0">
              <a:latin typeface="+mj-lt"/>
            </a:endParaRPr>
          </a:p>
          <a:p>
            <a:endParaRPr lang="ru-RU" sz="2400" dirty="0">
              <a:latin typeface="+mj-lt"/>
            </a:endParaRPr>
          </a:p>
          <a:p>
            <a:r>
              <a:rPr lang="ru-RU" sz="2400" dirty="0">
                <a:latin typeface="+mj-lt"/>
              </a:rPr>
              <a:t>с</a:t>
            </a:r>
            <a:r>
              <a:rPr lang="ru-RU" sz="2400" dirty="0" smtClean="0">
                <a:latin typeface="+mj-lt"/>
              </a:rPr>
              <a:t> корнем  берёз </a:t>
            </a:r>
            <a:endParaRPr lang="ru-RU" sz="2400" dirty="0">
              <a:latin typeface="+mj-lt"/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2153054" y="4797152"/>
            <a:ext cx="720080" cy="296182"/>
          </a:xfrm>
          <a:prstGeom prst="blockArc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072" y="5589240"/>
            <a:ext cx="5583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+mj-lt"/>
              </a:rPr>
              <a:t>Б</a:t>
            </a:r>
            <a:r>
              <a:rPr lang="ru-RU" sz="2400" dirty="0" smtClean="0">
                <a:latin typeface="+mj-lt"/>
              </a:rPr>
              <a:t>ерёза</a:t>
            </a:r>
            <a:r>
              <a:rPr lang="ru-RU" sz="2400" dirty="0">
                <a:latin typeface="+mj-lt"/>
              </a:rPr>
              <a:t>, </a:t>
            </a:r>
            <a:r>
              <a:rPr lang="ru-RU" sz="2400" dirty="0" smtClean="0">
                <a:latin typeface="+mj-lt"/>
              </a:rPr>
              <a:t>берёзонька, берёзка</a:t>
            </a:r>
            <a:r>
              <a:rPr lang="ru-RU" sz="2400" dirty="0">
                <a:latin typeface="+mj-lt"/>
              </a:rPr>
              <a:t>, </a:t>
            </a:r>
            <a:r>
              <a:rPr lang="ru-RU" sz="2400" dirty="0" smtClean="0">
                <a:latin typeface="+mj-lt"/>
              </a:rPr>
              <a:t>березняк,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подберёзовик</a:t>
            </a:r>
          </a:p>
        </p:txBody>
      </p:sp>
    </p:spTree>
    <p:extLst>
      <p:ext uri="{BB962C8B-B14F-4D97-AF65-F5344CB8AC3E}">
        <p14:creationId xmlns:p14="http://schemas.microsoft.com/office/powerpoint/2010/main" val="362511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620000" cy="796950"/>
          </a:xfrm>
        </p:spPr>
        <p:txBody>
          <a:bodyPr/>
          <a:lstStyle/>
          <a:p>
            <a:pPr algn="ctr"/>
            <a:r>
              <a:rPr lang="ru-RU" sz="4800" b="1" dirty="0"/>
              <a:t>Физкультминутка </a:t>
            </a:r>
            <a:r>
              <a:rPr lang="ru-RU" sz="4800" dirty="0"/>
              <a:t/>
            </a:r>
            <a:br>
              <a:rPr lang="ru-RU" sz="4800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558924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</a:rPr>
              <a:t>Игра </a:t>
            </a:r>
            <a:r>
              <a:rPr lang="ru-RU" sz="3200" b="1" dirty="0">
                <a:solidFill>
                  <a:schemeClr val="tx2"/>
                </a:solidFill>
                <a:latin typeface="+mj-lt"/>
              </a:rPr>
              <a:t>«День. Ночь»</a:t>
            </a:r>
            <a:endParaRPr lang="ru-RU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AutoShape 2" descr="http://lifepublic.ru/wp-content/uploads/2018/03/11-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nakachelyah.ru/wp-content/uploads/2017/08/nochnoe-kormlenie-dvojni-neponyatny-den-i-no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77400"/>
            <a:ext cx="688876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15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102" y="17113"/>
            <a:ext cx="7620000" cy="1143000"/>
          </a:xfrm>
        </p:spPr>
        <p:txBody>
          <a:bodyPr/>
          <a:lstStyle/>
          <a:p>
            <a:pPr algn="ctr"/>
            <a:r>
              <a:rPr lang="ru-RU" sz="3600" dirty="0"/>
              <a:t>Р</a:t>
            </a:r>
            <a:r>
              <a:rPr lang="ru-RU" sz="3600" dirty="0" smtClean="0"/>
              <a:t>абота </a:t>
            </a:r>
            <a:r>
              <a:rPr lang="ru-RU" sz="3600" dirty="0"/>
              <a:t>в группах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(карточки устно)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132" y="1221388"/>
            <a:ext cx="7620000" cy="551428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+mj-lt"/>
              </a:rPr>
              <a:t>Вспомним правила работы в </a:t>
            </a:r>
            <a:r>
              <a:rPr lang="ru-RU" sz="2400" dirty="0" smtClean="0">
                <a:latin typeface="+mj-lt"/>
              </a:rPr>
              <a:t>группах</a:t>
            </a:r>
            <a:endParaRPr lang="ru-RU" sz="24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628800"/>
            <a:ext cx="3456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j-lt"/>
              </a:rPr>
              <a:t>1 </a:t>
            </a:r>
            <a:r>
              <a:rPr lang="ru-RU" sz="2400" dirty="0" smtClean="0">
                <a:latin typeface="+mj-lt"/>
              </a:rPr>
              <a:t>ряд – 1группа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2 </a:t>
            </a:r>
            <a:r>
              <a:rPr lang="ru-RU" sz="2400" dirty="0" smtClean="0">
                <a:latin typeface="+mj-lt"/>
              </a:rPr>
              <a:t>ряд – 2 группа</a:t>
            </a:r>
          </a:p>
          <a:p>
            <a:r>
              <a:rPr lang="ru-RU" sz="2400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3 </a:t>
            </a:r>
            <a:r>
              <a:rPr lang="ru-RU" sz="2400" dirty="0" smtClean="0">
                <a:latin typeface="+mj-lt"/>
              </a:rPr>
              <a:t>ряд – 3 группа.</a:t>
            </a:r>
            <a:endParaRPr lang="ru-RU" sz="2400" dirty="0">
              <a:latin typeface="+mj-lt"/>
            </a:endParaRPr>
          </a:p>
          <a:p>
            <a:endParaRPr lang="ru-RU" sz="2400" dirty="0">
              <a:latin typeface="+mj-lt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7944" y="3198460"/>
            <a:ext cx="7620000" cy="518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None/>
            </a:pPr>
            <a:r>
              <a:rPr lang="ru-RU" sz="2400" dirty="0" smtClean="0">
                <a:latin typeface="+mj-lt"/>
              </a:rPr>
              <a:t>Задание: разделить слова в группы</a:t>
            </a:r>
            <a:endParaRPr lang="ru-RU" sz="2400" dirty="0">
              <a:latin typeface="+mj-lt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33848" y="3716816"/>
            <a:ext cx="7620000" cy="1036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None/>
            </a:pPr>
            <a:r>
              <a:rPr lang="ru-RU" sz="2400" dirty="0" smtClean="0">
                <a:latin typeface="+mj-lt"/>
              </a:rPr>
              <a:t>Проверка:</a:t>
            </a:r>
          </a:p>
          <a:p>
            <a:pPr marL="114300" indent="0" algn="ctr">
              <a:buNone/>
            </a:pPr>
            <a:r>
              <a:rPr lang="ru-RU" sz="2400" dirty="0" smtClean="0">
                <a:latin typeface="+mj-lt"/>
              </a:rPr>
              <a:t>1 учащийся от группы выходит к доске</a:t>
            </a:r>
            <a:endParaRPr lang="ru-RU" sz="2400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944" y="4791038"/>
            <a:ext cx="7795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</a:rPr>
              <a:t>Запишем </a:t>
            </a:r>
            <a:r>
              <a:rPr lang="ru-RU" sz="2400" dirty="0">
                <a:latin typeface="+mj-lt"/>
              </a:rPr>
              <a:t>слова из первой   группы.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+mj-lt"/>
              </a:rPr>
              <a:t>Выделите </a:t>
            </a:r>
            <a:r>
              <a:rPr lang="ru-RU" sz="2400" dirty="0">
                <a:latin typeface="+mj-lt"/>
              </a:rPr>
              <a:t>корень. Над каждым словом укажите, какой частью речи оно является?</a:t>
            </a:r>
          </a:p>
        </p:txBody>
      </p:sp>
    </p:spTree>
    <p:extLst>
      <p:ext uri="{BB962C8B-B14F-4D97-AF65-F5344CB8AC3E}">
        <p14:creationId xmlns:p14="http://schemas.microsoft.com/office/powerpoint/2010/main" val="228713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c93/0005d8f2-034eac3c/hello_html_16c4548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2160" y="44624"/>
            <a:ext cx="276123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760" y="692696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  <a:latin typeface="+mj-lt"/>
              </a:rPr>
              <a:t>Для чего необходимо уметь подбирать однокоренные слова?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4331" y="4077072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+mj-lt"/>
              </a:rPr>
              <a:t>Прочитайте </a:t>
            </a:r>
            <a:r>
              <a:rPr lang="ru-RU" sz="2400" dirty="0">
                <a:latin typeface="+mj-lt"/>
              </a:rPr>
              <a:t>задание, выполните</a:t>
            </a:r>
            <a:r>
              <a:rPr lang="ru-RU" sz="2400" dirty="0" smtClean="0">
                <a:latin typeface="+mj-lt"/>
              </a:rPr>
              <a:t>.</a:t>
            </a:r>
            <a:endParaRPr lang="ru-RU" sz="24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1314" y="3284984"/>
            <a:ext cx="6372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tx2"/>
                </a:solidFill>
                <a:latin typeface="Cambria"/>
              </a:rPr>
              <a:t>Работа в парах (карточки)</a:t>
            </a:r>
            <a:endParaRPr lang="ru-RU" sz="3200" dirty="0">
              <a:solidFill>
                <a:schemeClr val="tx2"/>
              </a:solidFill>
              <a:latin typeface="Cambri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941168"/>
            <a:ext cx="54496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+mj-lt"/>
              </a:rPr>
              <a:t>Электронный учебник</a:t>
            </a:r>
          </a:p>
          <a:p>
            <a:r>
              <a:rPr lang="ru-RU" sz="2400" dirty="0" smtClean="0">
                <a:latin typeface="+mj-lt"/>
              </a:rPr>
              <a:t>Проверка </a:t>
            </a:r>
            <a:r>
              <a:rPr lang="ru-RU" sz="2400" dirty="0">
                <a:latin typeface="+mj-lt"/>
              </a:rPr>
              <a:t>с помощью </a:t>
            </a:r>
            <a:r>
              <a:rPr lang="ru-RU" sz="2400" dirty="0" smtClean="0">
                <a:latin typeface="+mj-lt"/>
              </a:rPr>
              <a:t>карточек- букв. 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167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146</TotalTime>
  <Words>348</Words>
  <Application>Microsoft Office PowerPoint</Application>
  <PresentationFormat>Экран (4:3)</PresentationFormat>
  <Paragraphs>73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Соседство</vt:lpstr>
      <vt:lpstr>Тема: Однокоренные слова</vt:lpstr>
      <vt:lpstr>Знания – это наши плоды.  Пусть наш урок будет плодотворным!</vt:lpstr>
      <vt:lpstr>Минутка чистописания</vt:lpstr>
      <vt:lpstr>Самоопределение к деятельности</vt:lpstr>
      <vt:lpstr>Однокоренные слова</vt:lpstr>
      <vt:lpstr>Работа  по  учебнику  стр  61 </vt:lpstr>
      <vt:lpstr>Физкультминутка  </vt:lpstr>
      <vt:lpstr>Работа в группах   (карточки устно)</vt:lpstr>
      <vt:lpstr>Презентация PowerPoint</vt:lpstr>
      <vt:lpstr>Работа по развитию речи</vt:lpstr>
      <vt:lpstr> Игра  «Да. Нет»  светофорики</vt:lpstr>
      <vt:lpstr>Итог урока</vt:lpstr>
      <vt:lpstr>Оцените свою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Однокоренные слова</dc:title>
  <dc:creator>user</dc:creator>
  <cp:lastModifiedBy>user</cp:lastModifiedBy>
  <cp:revision>12</cp:revision>
  <dcterms:created xsi:type="dcterms:W3CDTF">2018-10-06T13:24:21Z</dcterms:created>
  <dcterms:modified xsi:type="dcterms:W3CDTF">2018-10-06T16:12:46Z</dcterms:modified>
</cp:coreProperties>
</file>