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9"/>
  </p:notesMasterIdLst>
  <p:sldIdLst>
    <p:sldId id="275" r:id="rId2"/>
    <p:sldId id="257" r:id="rId3"/>
    <p:sldId id="258" r:id="rId4"/>
    <p:sldId id="298" r:id="rId5"/>
    <p:sldId id="283" r:id="rId6"/>
    <p:sldId id="284" r:id="rId7"/>
    <p:sldId id="285" r:id="rId8"/>
    <p:sldId id="286" r:id="rId9"/>
    <p:sldId id="276" r:id="rId10"/>
    <p:sldId id="297" r:id="rId11"/>
    <p:sldId id="277" r:id="rId12"/>
    <p:sldId id="278" r:id="rId13"/>
    <p:sldId id="279" r:id="rId14"/>
    <p:sldId id="280" r:id="rId15"/>
    <p:sldId id="281" r:id="rId16"/>
    <p:sldId id="282" r:id="rId17"/>
    <p:sldId id="264" r:id="rId18"/>
    <p:sldId id="287" r:id="rId19"/>
    <p:sldId id="271" r:id="rId20"/>
    <p:sldId id="272" r:id="rId21"/>
    <p:sldId id="273" r:id="rId22"/>
    <p:sldId id="266" r:id="rId23"/>
    <p:sldId id="294" r:id="rId24"/>
    <p:sldId id="295" r:id="rId25"/>
    <p:sldId id="296" r:id="rId26"/>
    <p:sldId id="274" r:id="rId27"/>
    <p:sldId id="293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C5D95E2-AC0E-4AC3-8DA0-0D6E9221CF01}">
          <p14:sldIdLst>
            <p14:sldId id="275"/>
            <p14:sldId id="257"/>
            <p14:sldId id="258"/>
            <p14:sldId id="298"/>
            <p14:sldId id="283"/>
            <p14:sldId id="284"/>
            <p14:sldId id="285"/>
            <p14:sldId id="286"/>
            <p14:sldId id="276"/>
            <p14:sldId id="297"/>
            <p14:sldId id="277"/>
            <p14:sldId id="278"/>
            <p14:sldId id="279"/>
            <p14:sldId id="280"/>
            <p14:sldId id="281"/>
            <p14:sldId id="282"/>
            <p14:sldId id="264"/>
            <p14:sldId id="287"/>
            <p14:sldId id="271"/>
            <p14:sldId id="272"/>
            <p14:sldId id="273"/>
            <p14:sldId id="266"/>
            <p14:sldId id="294"/>
            <p14:sldId id="295"/>
            <p14:sldId id="296"/>
            <p14:sldId id="274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E6E"/>
    <a:srgbClr val="00007A"/>
    <a:srgbClr val="97F5FF"/>
    <a:srgbClr val="F39E15"/>
    <a:srgbClr val="4A03E7"/>
    <a:srgbClr val="0BFD28"/>
    <a:srgbClr val="A96D0B"/>
    <a:srgbClr val="278D64"/>
    <a:srgbClr val="5FD3A4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919F5-90C4-4CE0-8896-8D9D19B3FC47}" type="datetimeFigureOut">
              <a:rPr lang="ru-RU" smtClean="0"/>
              <a:t>07.03.2026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B8FFD-5055-4F4F-9C72-B38A538C4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084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49239D-87A1-4A97-BD09-61D23AF9762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531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6C4A020D-4C3B-431F-BD93-DD4C61A24C76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98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A3A67-E30E-41DD-BC58-1D67F2356E52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72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56544-9C18-4C6C-96A5-E5D7955B596F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339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D2076-2BDD-4523-93F3-2D9C4AFAECFD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65312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2AFF5-CB3E-4FEE-964C-020A6FFE0346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817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18EDA-2171-4453-8B95-4B88C9F7CEEE}" type="datetime1">
              <a:rPr lang="ru-RU" smtClean="0"/>
              <a:t>07.03.2026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2891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A994C-2A2B-4789-A489-CB91076BEE02}" type="datetime1">
              <a:rPr lang="ru-RU" smtClean="0"/>
              <a:t>07.03.2026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29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C6E67-26EF-4F20-9A53-03CD0F29CD3E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382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AEF45-4976-45EE-BB2C-6CF13FDB0762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66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4850-CDE7-48AA-9003-2EF147FFBA73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781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2EE4E-C4C5-4288-B6AA-3B9BFC2F39DF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9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014DD-BA20-4D71-9F58-DB5E368FD22E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28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B1C84-7B4D-4B3F-B2DB-90CE82E7DA24}" type="datetime1">
              <a:rPr lang="ru-RU" smtClean="0"/>
              <a:t>07.03.2026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355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040B2-9F14-4C67-90DD-8F7BAF9F8AD6}" type="datetime1">
              <a:rPr lang="ru-RU" smtClean="0"/>
              <a:t>07.03.2026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12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9D887-A144-4AEE-9DE4-42C1DA1602DC}" type="datetime1">
              <a:rPr lang="ru-RU" smtClean="0"/>
              <a:t>07.03.2026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985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8A3A2-C8FD-4E6F-A00F-85C266EC8604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990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CBEA-2B82-4A6D-A78D-18F9F5134D4B}" type="datetime1">
              <a:rPr lang="ru-RU" smtClean="0"/>
              <a:t>07.03.2026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24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BD125-6785-4A52-8477-54142DFB6EDC}" type="datetime1">
              <a:rPr lang="ru-RU" smtClean="0"/>
              <a:t>07.03.2026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FA150-6DB4-4767-8E03-17EEC7D8E3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3741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ependency_need" TargetMode="External"/><Relationship Id="rId2" Type="http://schemas.openxmlformats.org/officeDocument/2006/relationships/hyperlink" Target="https://www.psychol-ok.ru/lib/ferenczi/tipp/tipp_02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zbyka.ru/zdorovie/gadzhetomanija-gadzhet-zavisimos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lorencewilliams.com/the-nature-fix/" TargetMode="External"/><Relationship Id="rId2" Type="http://schemas.openxmlformats.org/officeDocument/2006/relationships/hyperlink" Target="https://iz.ru/1773172/2024-10-13/psiholog-nazvala-posledstvia-crezmernogo-ispolzovania-gadzet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npearls.ru/2034579" TargetMode="External"/><Relationship Id="rId4" Type="http://schemas.openxmlformats.org/officeDocument/2006/relationships/hyperlink" Target="https://ru.wikipedia.org/wiki/&#1062;&#1080;&#1092;&#1088;&#1086;&#1074;&#1086;&#1081;_&#1076;&#1077;&#1090;&#1086;&#1082;&#1089;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EA998B-007E-4B9D-BC1A-B1BB19166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9DAB7-4F6A-43CF-89C1-072A76196D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32894"/>
            <a:ext cx="12192000" cy="223882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800" b="1" cap="none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br>
              <a:rPr lang="ru-RU" sz="40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cap="none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Гаджеты: зависимость или необходимость в современном мире? </a:t>
            </a:r>
            <a:br>
              <a:rPr lang="ru-RU" sz="4000" b="1" cap="none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none" dirty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обществознанию</a:t>
            </a:r>
            <a:endParaRPr lang="ru-RU" sz="27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C5896B-407D-43AA-A2A3-0B23C17CE6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5978927"/>
            <a:ext cx="12192000" cy="879073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582AA93-0EB7-4473-99EF-1A891F91B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77B5C-6E90-4197-80EC-5915DD8C5AC3}" type="slidenum">
              <a:rPr lang="ru-RU" smtClean="0"/>
              <a:t>1</a:t>
            </a:fld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547E08-15A9-4762-BCEE-E81C0C094CAC}"/>
              </a:ext>
            </a:extLst>
          </p:cNvPr>
          <p:cNvSpPr txBox="1"/>
          <p:nvPr/>
        </p:nvSpPr>
        <p:spPr>
          <a:xfrm>
            <a:off x="629920" y="59483"/>
            <a:ext cx="1097802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ГБОУ гимназия №405 Красногвардейского района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B0BF2A-5BDB-4BC4-815F-13A9307BBD46}"/>
              </a:ext>
            </a:extLst>
          </p:cNvPr>
          <p:cNvSpPr txBox="1"/>
          <p:nvPr/>
        </p:nvSpPr>
        <p:spPr>
          <a:xfrm flipH="1">
            <a:off x="6319519" y="3521160"/>
            <a:ext cx="5288427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24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Ученик 9 «а» класса</a:t>
            </a:r>
          </a:p>
          <a:p>
            <a:pPr algn="r"/>
            <a:r>
              <a:rPr lang="ru-RU" sz="2400" b="1" cap="none" dirty="0" err="1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Удовин</a:t>
            </a:r>
            <a:r>
              <a:rPr lang="ru-RU" sz="24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Никита Сергеевич</a:t>
            </a:r>
          </a:p>
          <a:p>
            <a:pPr algn="r"/>
            <a:r>
              <a:rPr lang="ru-RU" sz="24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Куля Алёна Валерьевна</a:t>
            </a:r>
          </a:p>
          <a:p>
            <a:pPr algn="r"/>
            <a:r>
              <a:rPr lang="ru-RU" sz="2400" b="1" cap="none" dirty="0">
                <a:solidFill>
                  <a:schemeClr val="tx1"/>
                </a:solidFill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обществознания ГБОУ гимназия №405 </a:t>
            </a:r>
          </a:p>
        </p:txBody>
      </p:sp>
    </p:spTree>
    <p:extLst>
      <p:ext uri="{BB962C8B-B14F-4D97-AF65-F5344CB8AC3E}">
        <p14:creationId xmlns:p14="http://schemas.microsoft.com/office/powerpoint/2010/main" val="1108271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0F896-13C3-449C-9F7C-05FC80E45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9091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 темы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A50B83-1CCE-4786-AC28-32BD92237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720" y="719091"/>
            <a:ext cx="10383520" cy="1272269"/>
          </a:xfrm>
          <a:solidFill>
            <a:srgbClr val="00007A"/>
          </a:solidFill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cap="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от гаджетов: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проводился в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августе 2024 года.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опросе сервиса по поиску высокооплачиваемой работы  приняли участие 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 активных 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округов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CC514ED-67C9-461C-AFC8-3BEE70A81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10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0780F6-14F2-437D-908C-FBCF52093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5244" y="2106170"/>
            <a:ext cx="7221511" cy="427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64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B45FA8C-965D-4F2F-B99C-B53F60966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1281" y="1333870"/>
            <a:ext cx="9794240" cy="4190260"/>
          </a:xfrm>
          <a:solidFill>
            <a:srgbClr val="00007A"/>
          </a:solidFill>
          <a:ln>
            <a:noFill/>
          </a:ln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данных диаграмм можно увидеть: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курение: по данным Росстата на 2023 год, в России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15% имели зависимость от курения.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от гаджетов: по данным опроса SuperJob на июнь 2024 года,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47%</a:t>
            </a:r>
            <a:r>
              <a:rPr lang="ru-RU" sz="2800" b="1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 в той или иной мере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зависимы от гаджетов и интернета.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6E6CB6B-1784-4D56-BF20-56E9A723D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44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3EB565-54FF-4079-B6CC-6A2E80F98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75921"/>
            <a:ext cx="11353800" cy="895350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Социальный опрос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990F1E-339A-4C1A-9486-5535252C36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1440" y="1645732"/>
            <a:ext cx="9469120" cy="3863080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В опросе участвовало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93 ученика,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узнать, насколько сильно навязанные потребности влияют на их жизнь. Социологический опрос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 анонимным.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 опрашиваемых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учитывался,</a:t>
            </a:r>
            <a:r>
              <a:rPr lang="ru-RU" sz="2800" b="1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 возраст охватывал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8-9 классов.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Опрос состоял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трех вопросов.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84D994-5913-4579-B843-6FE209F39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69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277B8-2642-4ACA-B062-B5302E2DB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4265" y="-390525"/>
            <a:ext cx="12192000" cy="3810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F49E50-24A5-409D-9B53-A86C6C528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544" y="0"/>
            <a:ext cx="10351866" cy="1483360"/>
          </a:xfrm>
          <a:solidFill>
            <a:srgbClr val="00007A"/>
          </a:solidFill>
        </p:spPr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вопрос</a:t>
            </a:r>
          </a:p>
          <a:p>
            <a:pPr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sz="28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33F949F-CC3E-43B7-8943-848358110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264" y="1226058"/>
            <a:ext cx="7187522" cy="50223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9A3738-C4FB-4AB2-A186-85454A0D4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983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8F7E4-6655-4C8D-ACB4-AB3D017B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1162050"/>
            <a:ext cx="10515600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D11327-0180-4DB4-8D4B-F798F9E35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8787" y="0"/>
            <a:ext cx="9818703" cy="6858000"/>
          </a:xfrm>
          <a:solidFill>
            <a:srgbClr val="00007A"/>
          </a:solidFill>
        </p:spPr>
        <p:txBody>
          <a:bodyPr/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вопрос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995554-18C7-4D89-BF95-C08085FD69D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42840" y="974398"/>
            <a:ext cx="7306321" cy="5274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8CA9D14-3333-469B-93F1-60BA50BA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7115" y="6065836"/>
            <a:ext cx="771089" cy="365125"/>
          </a:xfrm>
        </p:spPr>
        <p:txBody>
          <a:bodyPr/>
          <a:lstStyle/>
          <a:p>
            <a:fld id="{6E2FA150-6DB4-4767-8E03-17EEC7D8E38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875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2279950-0FF4-4677-B162-6D7D12684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320" y="0"/>
            <a:ext cx="9747682" cy="6858000"/>
          </a:xfrm>
          <a:solidFill>
            <a:srgbClr val="00007A"/>
          </a:solidFill>
        </p:spPr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вопрос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599C8D-CF80-4532-A6E2-830A0776AA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96780" y="973676"/>
            <a:ext cx="8598441" cy="527472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CA1F3A3-47CC-4461-A792-F80E7F4E7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758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FCD3B-F812-4692-AF83-2AA28033A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838200" y="-790574"/>
            <a:ext cx="10515600" cy="7905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E32D76-F196-4160-B7E9-19AB0F8C7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6000"/>
            <a:ext cx="9961880" cy="4663439"/>
          </a:xfrm>
          <a:solidFill>
            <a:srgbClr val="00007A"/>
          </a:solidFill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опрос и статистические данные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SuperJob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населения нашей страны (в том числе и у учащихся гимназии)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ярко выражены навязанные потребности в гаджетах.</a:t>
            </a:r>
          </a:p>
          <a:p>
            <a:pPr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Данная статистика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показала актуальность поднятой мной проблемы.</a:t>
            </a:r>
            <a:r>
              <a:rPr lang="ru-RU" sz="2800" b="1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направила мое исследование на узкое рассмотрение темы, а именно -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от гаджетов.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FD34F36-C979-4581-A1D6-9A96EAF95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16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ADBDD55-C66E-4965-972B-6BF5357B00DA}"/>
              </a:ext>
            </a:extLst>
          </p:cNvPr>
          <p:cNvSpPr txBox="1">
            <a:spLocks/>
          </p:cNvSpPr>
          <p:nvPr/>
        </p:nvSpPr>
        <p:spPr>
          <a:xfrm>
            <a:off x="419100" y="375921"/>
            <a:ext cx="11353800" cy="895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200"/>
            <a:r>
              <a:rPr lang="ru-RU" sz="4400" b="1" u="sng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Итоги социального опроса</a:t>
            </a:r>
          </a:p>
        </p:txBody>
      </p:sp>
    </p:spTree>
    <p:extLst>
      <p:ext uri="{BB962C8B-B14F-4D97-AF65-F5344CB8AC3E}">
        <p14:creationId xmlns:p14="http://schemas.microsoft.com/office/powerpoint/2010/main" val="2811553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25D949-C70E-414E-9EE7-B7ABB4A22E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62" r="8382"/>
          <a:stretch/>
        </p:blipFill>
        <p:spPr>
          <a:xfrm>
            <a:off x="-15736" y="5357137"/>
            <a:ext cx="2226770" cy="15008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47A3325-9B1A-4F03-900E-7323570DEF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859" t="17377" r="23564" b="14549"/>
          <a:stretch/>
        </p:blipFill>
        <p:spPr>
          <a:xfrm>
            <a:off x="10789920" y="4938550"/>
            <a:ext cx="1231384" cy="19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FF15F2-DEE2-4F2D-AA9A-661C4AA9BB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34" r="2769"/>
          <a:stretch/>
        </p:blipFill>
        <p:spPr>
          <a:xfrm>
            <a:off x="8031384" y="4946609"/>
            <a:ext cx="2634051" cy="18306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1D05B7B-3911-47F0-966C-D1129001C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7189" y="5171706"/>
            <a:ext cx="2348598" cy="16862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DBB5B-89DB-458A-B6CF-B4131DBEF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736" y="-1"/>
            <a:ext cx="12192000" cy="1506281"/>
          </a:xfrm>
        </p:spPr>
        <p:txBody>
          <a:bodyPr>
            <a:noAutofit/>
          </a:bodyPr>
          <a:lstStyle/>
          <a:p>
            <a:pPr algn="ctr" defTabSz="457200"/>
            <a:r>
              <a:rPr lang="ru-RU" sz="40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 естественных и навязанных потребностей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334F48-6814-41ED-87C9-F83DCFB637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70696" y="788166"/>
            <a:ext cx="12192000" cy="1600760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1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1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2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id="{7835434A-0CD4-4E15-A1CE-E5722A5DD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93981" y="6391878"/>
            <a:ext cx="2743200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17</a:t>
            </a:fld>
            <a:endParaRPr lang="ru-RU"/>
          </a:p>
        </p:txBody>
      </p:sp>
      <p:sp>
        <p:nvSpPr>
          <p:cNvPr id="4" name="Стрелка: влево 3">
            <a:extLst>
              <a:ext uri="{FF2B5EF4-FFF2-40B4-BE49-F238E27FC236}">
                <a16:creationId xmlns:a16="http://schemas.microsoft.com/office/drawing/2014/main" id="{11872F95-2A90-4C42-81A8-C9E490B0F00D}"/>
              </a:ext>
            </a:extLst>
          </p:cNvPr>
          <p:cNvSpPr/>
          <p:nvPr/>
        </p:nvSpPr>
        <p:spPr>
          <a:xfrm rot="20314997" flipV="1">
            <a:off x="3551661" y="1959034"/>
            <a:ext cx="1217913" cy="22449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8BAF2E-E442-428A-983F-61133A95CB39}"/>
              </a:ext>
            </a:extLst>
          </p:cNvPr>
          <p:cNvSpPr txBox="1"/>
          <p:nvPr/>
        </p:nvSpPr>
        <p:spPr>
          <a:xfrm>
            <a:off x="474942" y="2492152"/>
            <a:ext cx="4949558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Естественные</a:t>
            </a:r>
          </a:p>
          <a:p>
            <a:pPr algn="just"/>
            <a:r>
              <a:rPr lang="ru-RU" sz="2800" b="1" dirty="0">
                <a:solidFill>
                  <a:srgbClr val="0BFD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в условиях существования</a:t>
            </a:r>
            <a:r>
              <a:rPr lang="ru-RU" sz="2800" b="1" i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необходимых для жизни,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и духовного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ru-RU" sz="2800" b="1" i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C17AC6-48EF-4072-B1B5-3E41D63682CC}"/>
              </a:ext>
            </a:extLst>
          </p:cNvPr>
          <p:cNvSpPr txBox="1"/>
          <p:nvPr/>
        </p:nvSpPr>
        <p:spPr>
          <a:xfrm>
            <a:off x="5780842" y="2416224"/>
            <a:ext cx="6091614" cy="2677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Навязанные</a:t>
            </a:r>
          </a:p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Искусственно созданные потребности</a:t>
            </a:r>
            <a:r>
              <a:rPr lang="ru-RU" sz="2800" b="1" i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которых человек может спокойно обойтись и которые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 приносить вред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бюджету и здоровью человека</a:t>
            </a:r>
            <a:r>
              <a:rPr lang="ru-RU" sz="2800" dirty="0"/>
              <a:t>. 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371916-E759-43A1-9C2B-D44F3C30DE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0113" y="4966563"/>
            <a:ext cx="751451" cy="1850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F3965E-36BF-46AB-812D-A70E3CFF7B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3215" y="5171707"/>
            <a:ext cx="1913013" cy="1443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трелка: влево 15">
            <a:extLst>
              <a:ext uri="{FF2B5EF4-FFF2-40B4-BE49-F238E27FC236}">
                <a16:creationId xmlns:a16="http://schemas.microsoft.com/office/drawing/2014/main" id="{F7CE8F85-0F2D-47E5-8ECB-95C167E80451}"/>
              </a:ext>
            </a:extLst>
          </p:cNvPr>
          <p:cNvSpPr/>
          <p:nvPr/>
        </p:nvSpPr>
        <p:spPr>
          <a:xfrm rot="12063683" flipV="1">
            <a:off x="7149136" y="1902567"/>
            <a:ext cx="1217913" cy="22449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BA1AE2-0A81-4342-89FC-22935951D9F5}"/>
              </a:ext>
            </a:extLst>
          </p:cNvPr>
          <p:cNvSpPr txBox="1"/>
          <p:nvPr/>
        </p:nvSpPr>
        <p:spPr>
          <a:xfrm>
            <a:off x="2818884" y="1353164"/>
            <a:ext cx="6212840" cy="579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</a:t>
            </a:r>
          </a:p>
        </p:txBody>
      </p:sp>
    </p:spTree>
    <p:extLst>
      <p:ext uri="{BB962C8B-B14F-4D97-AF65-F5344CB8AC3E}">
        <p14:creationId xmlns:p14="http://schemas.microsoft.com/office/powerpoint/2010/main" val="1789160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866A3-6480-40E0-BDB1-D01EB0AE3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878"/>
            <a:ext cx="12192000" cy="1873188"/>
          </a:xfrm>
        </p:spPr>
        <p:txBody>
          <a:bodyPr>
            <a:noAutofit/>
          </a:bodyPr>
          <a:lstStyle/>
          <a:p>
            <a:pPr algn="ctr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Возникновение зависимости от гаджетов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5F708C-E7CC-4ED8-9E73-8EF104E4E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9397" y="1864310"/>
            <a:ext cx="9233406" cy="1873188"/>
          </a:xfrm>
          <a:noFill/>
          <a:ln>
            <a:noFill/>
          </a:ln>
        </p:spPr>
        <p:txBody>
          <a:bodyPr>
            <a:noAutofit/>
          </a:bodyPr>
          <a:lstStyle/>
          <a:p>
            <a:pPr indent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Гаджетомания, или гаджет-зависимость 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болезненная зависимость от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наличия и использования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гаджетов.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BB42D8-D973-4A35-A7AA-D89DCD6C7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721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79D28D-5476-4EB4-AB1C-C98B1AB79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232" y="4740677"/>
            <a:ext cx="2057593" cy="2052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DC5495E-ED94-4880-9454-722C4BC4BF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76"/>
          <a:stretch/>
        </p:blipFill>
        <p:spPr>
          <a:xfrm>
            <a:off x="8286993" y="4797982"/>
            <a:ext cx="1642100" cy="19900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1135B4-DFF9-4675-B989-EBB478F6D5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989" y="4797982"/>
            <a:ext cx="2052790" cy="20527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09865-630B-4A6B-8878-27336D486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438636"/>
          </a:xfrm>
        </p:spPr>
        <p:txBody>
          <a:bodyPr>
            <a:noAutofit/>
          </a:bodyPr>
          <a:lstStyle/>
          <a:p>
            <a:pPr algn="ctr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Возникновение зависимости от гаджетов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7F03F3-08D6-443E-950F-BB18F5737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99404"/>
            <a:ext cx="12111318" cy="4159444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D80410D4-1E4A-4623-9260-4C84DCE2F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08521" y="6581101"/>
            <a:ext cx="2743200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19</a:t>
            </a:fld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79D87F-AF8A-4457-A39A-4AE54749FE85}"/>
              </a:ext>
            </a:extLst>
          </p:cNvPr>
          <p:cNvSpPr txBox="1"/>
          <p:nvPr/>
        </p:nvSpPr>
        <p:spPr>
          <a:xfrm>
            <a:off x="80682" y="2264262"/>
            <a:ext cx="5481654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Внешние</a:t>
            </a:r>
          </a:p>
          <a:p>
            <a:pPr algn="just"/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привычка решать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любую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проблему с использованием гаджета; навязанные способы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E210DC-DE32-48C8-92AE-A44A158B38B1}"/>
              </a:ext>
            </a:extLst>
          </p:cNvPr>
          <p:cNvSpPr txBox="1"/>
          <p:nvPr/>
        </p:nvSpPr>
        <p:spPr>
          <a:xfrm>
            <a:off x="6176500" y="2331418"/>
            <a:ext cx="5934818" cy="2246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Внутриличностные</a:t>
            </a:r>
          </a:p>
          <a:p>
            <a:pPr algn="just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связаны со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стремлением уйти от реальности,</a:t>
            </a:r>
            <a:r>
              <a:rPr lang="ru-RU" sz="2800" b="1" i="1" dirty="0">
                <a:solidFill>
                  <a:srgbClr val="0BFD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их основе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удовлетворенность условиями</a:t>
            </a:r>
            <a:r>
              <a:rPr lang="ru-RU" sz="2800" b="1" i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реальной жизни.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9ED4AC-02B7-4441-B205-14ACF19D6D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860768"/>
            <a:ext cx="2999825" cy="1952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D9ACB313-5644-4B6F-8BFE-AA08621B7729}"/>
              </a:ext>
            </a:extLst>
          </p:cNvPr>
          <p:cNvSpPr/>
          <p:nvPr/>
        </p:nvSpPr>
        <p:spPr>
          <a:xfrm rot="3438381">
            <a:off x="4189711" y="1342152"/>
            <a:ext cx="362633" cy="940784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6DAD1F1-BAB9-40A6-A658-EF27628D6C9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945832" y="4738364"/>
            <a:ext cx="2304630" cy="2304630"/>
          </a:xfrm>
          <a:prstGeom prst="rect">
            <a:avLst/>
          </a:prstGeom>
        </p:spPr>
      </p:pic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1425BABF-15EA-4107-9CD9-4ED751F32C1A}"/>
              </a:ext>
            </a:extLst>
          </p:cNvPr>
          <p:cNvSpPr/>
          <p:nvPr/>
        </p:nvSpPr>
        <p:spPr>
          <a:xfrm rot="18329873">
            <a:off x="7340164" y="1402214"/>
            <a:ext cx="336778" cy="88619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701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C5896B-407D-43AA-A2A3-0B23C17CE6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192" y="1350644"/>
            <a:ext cx="11682125" cy="5142229"/>
          </a:xfrm>
          <a:solidFill>
            <a:srgbClr val="00007A"/>
          </a:solidFill>
        </p:spPr>
        <p:txBody>
          <a:bodyPr>
            <a:noAutofit/>
          </a:bodyPr>
          <a:lstStyle/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……………………………………………………………..…. 3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Основная часть ……………………………………………………… 16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 Понятия естественных и навязанных потребностей ………..... 16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 Возникновение зависимости от гаджетов………………....……..17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 Вред и польза зависимости от   гаджетов…………………...……20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2.4. Цифровой детокс как пример снижения негативного влияния от гаджетов……………………………………………………….………….20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Заключение…………………………………………….……………....21</a:t>
            </a:r>
          </a:p>
          <a:p>
            <a:pPr marL="457200" algn="just">
              <a:lnSpc>
                <a:spcPct val="100000"/>
              </a:lnSpc>
              <a:spcBef>
                <a:spcPts val="0"/>
              </a:spcBef>
            </a:pPr>
            <a:r>
              <a:rPr lang="ru-RU" sz="28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Источники……………………………………………………………..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4F214E-D6FB-4E66-B928-6126CCE1C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6316" y="6492875"/>
            <a:ext cx="771089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9DAB7-4F6A-43CF-89C1-072A76196D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95911"/>
            <a:ext cx="12192000" cy="674703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A2AE052-11F7-69C3-48F0-AEFF6D6E3E90}"/>
              </a:ext>
            </a:extLst>
          </p:cNvPr>
          <p:cNvCxnSpPr>
            <a:cxnSpLocks/>
          </p:cNvCxnSpPr>
          <p:nvPr/>
        </p:nvCxnSpPr>
        <p:spPr>
          <a:xfrm>
            <a:off x="1463375" y="295911"/>
            <a:ext cx="900176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423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EE9DE10-615A-4BB8-B327-3E94E789C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8428"/>
            <a:ext cx="12192000" cy="1200330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4000" u="sng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  <a:r>
              <a:rPr lang="ru-RU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зависимости от гаджетов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602AAE-E9AA-4D74-A7E6-81F2D20AA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77657" y="6431018"/>
            <a:ext cx="771089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20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5A0B11-FBB9-4FDA-8FE7-32306DAFC23C}"/>
              </a:ext>
            </a:extLst>
          </p:cNvPr>
          <p:cNvSpPr txBox="1"/>
          <p:nvPr/>
        </p:nvSpPr>
        <p:spPr>
          <a:xfrm>
            <a:off x="4268515" y="2973972"/>
            <a:ext cx="3300867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2800" dirty="0">
                <a:solidFill>
                  <a:srgbClr val="FFFF00"/>
                </a:solidFill>
              </a:rPr>
              <a:t>Признаки человека, зависящего от гаджетов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A24608-F9F3-4671-9FBF-0E7D409CE3AB}"/>
              </a:ext>
            </a:extLst>
          </p:cNvPr>
          <p:cNvSpPr txBox="1"/>
          <p:nvPr/>
        </p:nvSpPr>
        <p:spPr>
          <a:xfrm>
            <a:off x="62183" y="4533031"/>
            <a:ext cx="3266188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Человек </a:t>
            </a:r>
            <a:r>
              <a:rPr lang="ru-RU" dirty="0">
                <a:solidFill>
                  <a:srgbClr val="FFFF00"/>
                </a:solidFill>
              </a:rPr>
              <a:t>не в состоянии контролировать время</a:t>
            </a:r>
            <a:r>
              <a:rPr lang="ru-RU" dirty="0"/>
              <a:t>, проведенное за гаджетом.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51EBE1-9B16-49CB-BB17-82A7B73F9ED3}"/>
              </a:ext>
            </a:extLst>
          </p:cNvPr>
          <p:cNvSpPr txBox="1"/>
          <p:nvPr/>
        </p:nvSpPr>
        <p:spPr>
          <a:xfrm>
            <a:off x="93607" y="1389809"/>
            <a:ext cx="3300868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Попытки ограничения использования гаджета 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 к раздражению, агрессии</a:t>
            </a:r>
            <a:r>
              <a:rPr lang="ru-RU" sz="2400" b="1" i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694D57-A6F2-4841-9CC2-B1A4B56D20C6}"/>
              </a:ext>
            </a:extLst>
          </p:cNvPr>
          <p:cNvSpPr txBox="1"/>
          <p:nvPr/>
        </p:nvSpPr>
        <p:spPr>
          <a:xfrm>
            <a:off x="9325069" y="1381433"/>
            <a:ext cx="2918549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Физическая активность </a:t>
            </a:r>
            <a:r>
              <a:rPr lang="ru-RU" dirty="0">
                <a:solidFill>
                  <a:srgbClr val="FFFF00"/>
                </a:solidFill>
              </a:rPr>
              <a:t>снижена</a:t>
            </a:r>
            <a:r>
              <a:rPr lang="ru-RU" dirty="0"/>
              <a:t>, количество прогулок и активных занятий на воздухе </a:t>
            </a:r>
            <a:r>
              <a:rPr lang="ru-RU" dirty="0">
                <a:solidFill>
                  <a:srgbClr val="FFFF00"/>
                </a:solidFill>
              </a:rPr>
              <a:t>очень мало.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200DDE-4204-46EA-A37A-168E4D681C7D}"/>
              </a:ext>
            </a:extLst>
          </p:cNvPr>
          <p:cNvSpPr txBox="1"/>
          <p:nvPr/>
        </p:nvSpPr>
        <p:spPr>
          <a:xfrm>
            <a:off x="9325069" y="4931272"/>
            <a:ext cx="286693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Успеваемость и продуктивность </a:t>
            </a:r>
            <a:r>
              <a:rPr lang="ru-RU" dirty="0">
                <a:solidFill>
                  <a:srgbClr val="FFFF00"/>
                </a:solidFill>
              </a:rPr>
              <a:t>ухудшаются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4A30B4-E6C2-43B4-8BF3-0E77B2B1E392}"/>
              </a:ext>
            </a:extLst>
          </p:cNvPr>
          <p:cNvSpPr txBox="1"/>
          <p:nvPr/>
        </p:nvSpPr>
        <p:spPr>
          <a:xfrm>
            <a:off x="3942409" y="1389809"/>
            <a:ext cx="461349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человека 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сокращается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реальное </a:t>
            </a: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 друзьями.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C3C0D7-951F-4FD7-9AE8-5BDCE1180227}"/>
              </a:ext>
            </a:extLst>
          </p:cNvPr>
          <p:cNvSpPr txBox="1"/>
          <p:nvPr/>
        </p:nvSpPr>
        <p:spPr>
          <a:xfrm>
            <a:off x="3952809" y="5259417"/>
            <a:ext cx="387729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У человека </a:t>
            </a:r>
            <a:r>
              <a:rPr lang="ru-RU" dirty="0">
                <a:solidFill>
                  <a:srgbClr val="FFFF00"/>
                </a:solidFill>
              </a:rPr>
              <a:t>нарушается режим сна </a:t>
            </a:r>
            <a:r>
              <a:rPr lang="ru-RU" dirty="0"/>
              <a:t>и </a:t>
            </a:r>
            <a:r>
              <a:rPr lang="ru-RU" dirty="0">
                <a:solidFill>
                  <a:srgbClr val="FFFF00"/>
                </a:solidFill>
              </a:rPr>
              <a:t>бодрствования.</a:t>
            </a:r>
            <a:r>
              <a:rPr lang="ru-RU" dirty="0"/>
              <a:t> </a:t>
            </a: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5C969AB7-EC1A-4EE6-A0AA-5D56956BB2E7}"/>
              </a:ext>
            </a:extLst>
          </p:cNvPr>
          <p:cNvSpPr/>
          <p:nvPr/>
        </p:nvSpPr>
        <p:spPr>
          <a:xfrm rot="3828448">
            <a:off x="3629582" y="4021597"/>
            <a:ext cx="484632" cy="97763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лево 13">
            <a:extLst>
              <a:ext uri="{FF2B5EF4-FFF2-40B4-BE49-F238E27FC236}">
                <a16:creationId xmlns:a16="http://schemas.microsoft.com/office/drawing/2014/main" id="{3A0A2643-F154-4965-BACF-F42F15166DC4}"/>
              </a:ext>
            </a:extLst>
          </p:cNvPr>
          <p:cNvSpPr/>
          <p:nvPr/>
        </p:nvSpPr>
        <p:spPr>
          <a:xfrm rot="1341855">
            <a:off x="3452448" y="2979726"/>
            <a:ext cx="910095" cy="484632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верх 14">
            <a:extLst>
              <a:ext uri="{FF2B5EF4-FFF2-40B4-BE49-F238E27FC236}">
                <a16:creationId xmlns:a16="http://schemas.microsoft.com/office/drawing/2014/main" id="{A3D2CC53-1BFF-49BD-8C6B-604AFEA30731}"/>
              </a:ext>
            </a:extLst>
          </p:cNvPr>
          <p:cNvSpPr/>
          <p:nvPr/>
        </p:nvSpPr>
        <p:spPr>
          <a:xfrm>
            <a:off x="5691571" y="2308672"/>
            <a:ext cx="484632" cy="510895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771C9A0E-527B-4B30-8384-CB03AFA96409}"/>
              </a:ext>
            </a:extLst>
          </p:cNvPr>
          <p:cNvSpPr/>
          <p:nvPr/>
        </p:nvSpPr>
        <p:spPr>
          <a:xfrm>
            <a:off x="5658323" y="4839344"/>
            <a:ext cx="484632" cy="426841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лево 16">
            <a:extLst>
              <a:ext uri="{FF2B5EF4-FFF2-40B4-BE49-F238E27FC236}">
                <a16:creationId xmlns:a16="http://schemas.microsoft.com/office/drawing/2014/main" id="{D48EC04A-AAF1-4C8B-9E75-3FA039B5E55E}"/>
              </a:ext>
            </a:extLst>
          </p:cNvPr>
          <p:cNvSpPr/>
          <p:nvPr/>
        </p:nvSpPr>
        <p:spPr>
          <a:xfrm rot="9607699">
            <a:off x="7376119" y="2735049"/>
            <a:ext cx="1737043" cy="484632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лево 18">
            <a:extLst>
              <a:ext uri="{FF2B5EF4-FFF2-40B4-BE49-F238E27FC236}">
                <a16:creationId xmlns:a16="http://schemas.microsoft.com/office/drawing/2014/main" id="{650132BB-C4FF-49D8-B695-DD5A4ADA5DA0}"/>
              </a:ext>
            </a:extLst>
          </p:cNvPr>
          <p:cNvSpPr/>
          <p:nvPr/>
        </p:nvSpPr>
        <p:spPr>
          <a:xfrm rot="12400686">
            <a:off x="7543998" y="4763077"/>
            <a:ext cx="1170089" cy="484632"/>
          </a:xfrm>
          <a:prstGeom prst="lef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5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CD77CD-9536-494E-A873-C190F73DC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1403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Польза и вред зависимости от гаджетов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1E7593B-B359-4C3B-B343-3A61EABB51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5627949"/>
              </p:ext>
            </p:extLst>
          </p:nvPr>
        </p:nvGraphicFramePr>
        <p:xfrm>
          <a:off x="375920" y="514032"/>
          <a:ext cx="11633864" cy="61938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5788528">
                  <a:extLst>
                    <a:ext uri="{9D8B030D-6E8A-4147-A177-3AD203B41FA5}">
                      <a16:colId xmlns:a16="http://schemas.microsoft.com/office/drawing/2014/main" val="2648134086"/>
                    </a:ext>
                  </a:extLst>
                </a:gridCol>
                <a:gridCol w="5845336">
                  <a:extLst>
                    <a:ext uri="{9D8B030D-6E8A-4147-A177-3AD203B41FA5}">
                      <a16:colId xmlns:a16="http://schemas.microsoft.com/office/drawing/2014/main" val="1070555438"/>
                    </a:ext>
                  </a:extLst>
                </a:gridCol>
              </a:tblGrid>
              <a:tr h="4511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0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Польза зависимости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i="0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Вред зависимости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288462"/>
                  </a:ext>
                </a:extLst>
              </a:tr>
              <a:tr h="1138932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Облегчение повседневных задач. 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Гаджеты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помогают решать </a:t>
                      </a: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повседневные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задачи.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Болезни зрительной системы. 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Несоблюдение расстояния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ускоряет срок развития близорукости </a:t>
                      </a: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 людей.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538951"/>
                  </a:ext>
                </a:extLst>
              </a:tr>
              <a:tr h="1138932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Возможность общаться. 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Гаджеты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помогают поддерживать дружбу или компенсировать </a:t>
                      </a: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её недостаток.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Ухудшение иммунитета.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Увлеченность гаджетами обычно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связана с сокращением время на свежем воздухе.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579161"/>
                  </a:ext>
                </a:extLst>
              </a:tr>
              <a:tr h="1138932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Развитие мелкой моторики. 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на устройствах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позволяет тренировать мелкую моторику.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Нарушения опорно-двигательной системы: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Неправильное положение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провоцирует нарушение осанки.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834588"/>
                  </a:ext>
                </a:extLst>
              </a:tr>
              <a:tr h="1138932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Доступ к большому количеству информации.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Интернете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можно найти почти всё, что угодно.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Нарушения сна и биоритмов.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контроля за временем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вызывает уменьшение количества сна.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000129"/>
                  </a:ext>
                </a:extLst>
              </a:tr>
              <a:tr h="854199"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Нарушение дыхания.</a:t>
                      </a:r>
                    </a:p>
                    <a:p>
                      <a:pPr marL="0" indent="0" algn="just" defTabSz="914400" rtl="0" eaLnBrk="1" latinLnBrk="0" hangingPunct="1">
                        <a:lnSpc>
                          <a:spcPts val="2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2400" b="1" kern="1200" cap="none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Постоянное напряжение </a:t>
                      </a:r>
                      <a:r>
                        <a:rPr lang="ru-RU" sz="2400" b="1" kern="1200" cap="none" baseline="0" dirty="0">
                          <a:solidFill>
                            <a:srgbClr val="F7FE6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вызывает сбивчивое дыхание.</a:t>
                      </a:r>
                    </a:p>
                  </a:txBody>
                  <a:tcPr marL="52202" marR="522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169639"/>
                  </a:ext>
                </a:extLst>
              </a:tr>
            </a:tbl>
          </a:graphicData>
        </a:graphic>
      </p:graphicFrame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9553CC0-31B4-4995-A9F8-57CCAB609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66584" y="6542570"/>
            <a:ext cx="2743200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085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89D9F-F548-430D-B6AC-1CEDF7C9B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94" y="26633"/>
            <a:ext cx="12089906" cy="1154539"/>
          </a:xfrm>
        </p:spPr>
        <p:txBody>
          <a:bodyPr>
            <a:noAutofit/>
          </a:bodyPr>
          <a:lstStyle/>
          <a:p>
            <a:pPr algn="ctr">
              <a:lnSpc>
                <a:spcPct val="125000"/>
              </a:lnSpc>
            </a:pPr>
            <a:r>
              <a:rPr lang="ru-RU" sz="32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Цифровой детокс как пример снижения негативного влияния от гаджетов.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BE2B42-A2DA-4F66-9B92-4CC920BB8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275" y="1442720"/>
            <a:ext cx="11403405" cy="5486742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детокс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(от англ. Digital detox)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осознанный,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добровольный отказ человека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определённое время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полного или частичного использования</a:t>
            </a:r>
            <a:r>
              <a:rPr lang="ru-RU" b="1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гаджетов и других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цифровых устройств.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бывает как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беспрерывным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так и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частичным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отказ от определённых приложений на время).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Такой отказ помогает человеку: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концентрацию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 и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сон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снизить уровень стресса;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социальные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связи;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качество жизни.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Идеальные условия для детокса —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природе без доступа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интернету, так как там нет соблазна выйти в сеть.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D83599-A4AB-4270-99C9-74BE294B8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6636" y="6380424"/>
            <a:ext cx="771089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22</a:t>
            </a:fld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982DBA-0591-40FA-B238-EC4D4D5D7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6693" y="2911420"/>
            <a:ext cx="2225487" cy="22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404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70E7F-7BAD-4C4E-A2CE-8B2CF76F7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24683"/>
            <a:ext cx="12191999" cy="958787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3601F1-CE95-4CA9-8913-F3ED8FD0B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083470"/>
            <a:ext cx="10678159" cy="5575178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Мною было подготовлен и проанализирован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опрос.</a:t>
            </a:r>
          </a:p>
          <a:p>
            <a:pPr marL="457200" indent="-4572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Изучил источники,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понятием навязанных потребностей. Основным источником моего проекта была статья Ярасовой Натальи Николаевной «Гаджетомания (гаджет-зависимость)».</a:t>
            </a:r>
          </a:p>
          <a:p>
            <a:pPr marL="457200" indent="-4572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Узнал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понятия, </a:t>
            </a:r>
          </a:p>
          <a:p>
            <a:pPr marL="457200" indent="-4572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Исследовал, как возникает </a:t>
            </a: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от гаджетов и выявил её вред и пользу. </a:t>
            </a:r>
          </a:p>
          <a:p>
            <a:pPr marL="457200" indent="-4572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продукт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презентация для урока учащихся 8-9 классов с целью повышения уровня осознанности вреда зависимости от гаджетов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AC10A6-DF91-488C-B563-93DA5E215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0086" y="6191605"/>
            <a:ext cx="771089" cy="365125"/>
          </a:xfrm>
        </p:spPr>
        <p:txBody>
          <a:bodyPr/>
          <a:lstStyle/>
          <a:p>
            <a:fld id="{6E2FA150-6DB4-4767-8E03-17EEC7D8E388}" type="slidenum">
              <a:rPr lang="ru-RU" smtClean="0"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078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6102B-F568-4ED7-9C2A-5B35D8A2D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59607"/>
            <a:ext cx="9905998" cy="1478570"/>
          </a:xfrm>
        </p:spPr>
        <p:txBody>
          <a:bodyPr/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DF185B-911A-4602-A72F-A8592F3CA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59931" y="1458326"/>
            <a:ext cx="4290736" cy="5017341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cap="all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моего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 прошло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учащимися 9 а класса.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довольно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высоко оценили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мою проделанную работу и защиту продукта, чему я очень доволен.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F8822D-C96D-4508-92BE-6D34810C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856" y="6197481"/>
            <a:ext cx="771089" cy="365125"/>
          </a:xfrm>
        </p:spPr>
        <p:txBody>
          <a:bodyPr/>
          <a:lstStyle/>
          <a:p>
            <a:fld id="{6E2FA150-6DB4-4767-8E03-17EEC7D8E388}" type="slidenum">
              <a:rPr lang="ru-RU" smtClean="0"/>
              <a:t>24</a:t>
            </a:fld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47C25C2-D253-4AE9-8CBF-D4277B1F8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5" y="1458327"/>
            <a:ext cx="7244948" cy="50173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4245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BA7E56-F769-49C0-899C-B550A7D2B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4638" y="5734896"/>
            <a:ext cx="4651552" cy="722886"/>
          </a:xfrm>
          <a:solidFill>
            <a:srgbClr val="00007A"/>
          </a:solidFill>
          <a:ln>
            <a:solidFill>
              <a:srgbClr val="00007A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b="1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Ссылка на продукт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120C65-426B-4E83-9BBF-00D569FFF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6130" y="6096339"/>
            <a:ext cx="771089" cy="365125"/>
          </a:xfrm>
        </p:spPr>
        <p:txBody>
          <a:bodyPr/>
          <a:lstStyle/>
          <a:p>
            <a:fld id="{6E2FA150-6DB4-4767-8E03-17EEC7D8E388}" type="slidenum">
              <a:rPr lang="ru-RU" smtClean="0"/>
              <a:t>25</a:t>
            </a:fld>
            <a:endParaRPr lang="ru-RU" dirty="0"/>
          </a:p>
        </p:txBody>
      </p:sp>
      <p:pic>
        <p:nvPicPr>
          <p:cNvPr id="6" name="Объект 5" descr="Изображение выглядит как шаблон, шов, монохромн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4BB3955-EA3A-469C-A60A-AE62DBCA5A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38" y="488950"/>
            <a:ext cx="5061796" cy="5061796"/>
          </a:xfrm>
        </p:spPr>
      </p:pic>
    </p:spTree>
    <p:extLst>
      <p:ext uri="{BB962C8B-B14F-4D97-AF65-F5344CB8AC3E}">
        <p14:creationId xmlns:p14="http://schemas.microsoft.com/office/powerpoint/2010/main" val="16643189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AD966-4AA5-40C3-B0D4-695D8E11C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929"/>
            <a:ext cx="12192000" cy="582705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E280E-BD47-40FE-8FE3-18B7D607E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4775"/>
            <a:ext cx="12192000" cy="6293225"/>
          </a:xfrm>
          <a:solidFill>
            <a:srgbClr val="00007A"/>
          </a:solidFill>
        </p:spPr>
        <p:txBody>
          <a:bodyPr>
            <a:normAutofit fontScale="85000" lnSpcReduction="10000"/>
          </a:bodyPr>
          <a:lstStyle/>
          <a:p>
            <a:pPr marL="342900" lvl="0" indent="-3429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1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https://www.psychol-ok.ru/lib/ferenczi/tipp/tipp_02.html</a:t>
            </a:r>
            <a:r>
              <a:rPr lang="ru-RU" sz="28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Психол-ок. Книга «Теория и практика психоанализа» часть 1 глава 2 «К определению интроекции» (1912) Автор: Шандор Ференци</a:t>
            </a:r>
          </a:p>
          <a:p>
            <a:pPr marL="342900" indent="-3429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31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https://en.wikipedia.org/wiki/Dependency_need</a:t>
            </a:r>
            <a:r>
              <a:rPr lang="ru-RU" sz="31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Википедия. Свободная энциклопедия. Статья «Потребность в зависимости». Авторы: Фредерик П. Миллер, Агнес Ф. Вандом и Джон МакБрюстер.</a:t>
            </a:r>
          </a:p>
          <a:p>
            <a:pPr marL="342900" lvl="0" indent="-34290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1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31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https://azbyka.ru/zdorovie/gadzhetomanija-gadzhet-zavisimost</a:t>
            </a:r>
            <a:r>
              <a:rPr lang="ru-RU" sz="3100" b="1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«Азбука здоровья». Статья «Гаджетомания (гаджет-зависимость)» Автор: Ярасова Наталья Николаевна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0C6581-8428-4A0B-9D96-84652811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77B5C-6E90-4197-80EC-5915DD8C5AC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16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AD966-4AA5-40C3-B0D4-695D8E11C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928"/>
            <a:ext cx="12192000" cy="479568"/>
          </a:xfrm>
        </p:spPr>
        <p:txBody>
          <a:bodyPr>
            <a:noAutofit/>
          </a:bodyPr>
          <a:lstStyle/>
          <a:p>
            <a:pPr algn="ctr"/>
            <a:r>
              <a:rPr lang="ru-RU" sz="40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Источники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E280E-BD47-40FE-8FE3-18B7D607E6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61640"/>
            <a:ext cx="12192000" cy="6542841"/>
          </a:xfrm>
          <a:solidFill>
            <a:srgbClr val="00007A"/>
          </a:solidFill>
        </p:spPr>
        <p:txBody>
          <a:bodyPr>
            <a:normAutofit fontScale="77500" lnSpcReduction="20000"/>
          </a:bodyPr>
          <a:lstStyle/>
          <a:p>
            <a:pPr marL="0" lv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3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4.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https://iz.ru/1773172/2024-10-13/psiholog-nazvala-posledstvia-crezmernogo-ispolzovania-gadzetov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Известия. Статья «Психолог назвала последствия чрезмерного использования гаджетов». Автор: Лидия Кутузова </a:t>
            </a:r>
          </a:p>
          <a:p>
            <a:pPr marL="0" lv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florencewilliams</a:t>
            </a:r>
            <a:r>
              <a:rPr lang="ru-RU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</a:t>
            </a:r>
            <a:r>
              <a:rPr lang="ru-RU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</a:t>
            </a:r>
            <a:r>
              <a:rPr lang="ru-RU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nature</a:t>
            </a:r>
            <a:r>
              <a:rPr lang="ru-RU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en-US" sz="3300" b="1" u="sng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fix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Флоренс Уильямс. Книга</a:t>
            </a:r>
            <a:r>
              <a:rPr 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«The Nature Fix: Why Nature Makes Us Happier, Healthier and More Creative». 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Флоренс Уильямс</a:t>
            </a:r>
            <a:r>
              <a:rPr 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70000"/>
              </a:lnSpc>
              <a:spcBef>
                <a:spcPts val="0"/>
              </a:spcBef>
              <a:buNone/>
            </a:pPr>
            <a:r>
              <a:rPr lang="ru-RU" sz="33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6. </a:t>
            </a:r>
            <a:r>
              <a:rPr lang="en-US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://</a:t>
            </a:r>
            <a:r>
              <a:rPr lang="en-US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wikipedia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</a:t>
            </a:r>
            <a:r>
              <a:rPr lang="en-US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/Цифровой_детокс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Википедия. Свободная энциклопедия. Статья «Цифровой детокс». Автор: Дмитрий Соловьёв.</a:t>
            </a:r>
          </a:p>
          <a:p>
            <a:pPr marL="0" lvl="0" indent="0" algn="just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7. 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https://www.inpearls.ru/2034579</a:t>
            </a:r>
            <a:r>
              <a:rPr lang="ru-RU" sz="33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Сайт Жемчужины мысли. Стихотворение «Технологии идут вперёд». Автор: Кузнецова Инна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0C6581-8428-4A0B-9D96-846528111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865" y="6346963"/>
            <a:ext cx="771089" cy="365125"/>
          </a:xfrm>
        </p:spPr>
        <p:txBody>
          <a:bodyPr/>
          <a:lstStyle/>
          <a:p>
            <a:fld id="{2CF77B5C-6E90-4197-80EC-5915DD8C5AC3}" type="slidenum">
              <a:rPr lang="ru-RU" smtClean="0"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972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AD7FF-3EED-4883-A5B7-38AB5B09E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840" y="1535952"/>
            <a:ext cx="10535920" cy="4101367"/>
          </a:xfrm>
          <a:solidFill>
            <a:srgbClr val="00007A"/>
          </a:solidFill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этом году я решил </a:t>
            </a:r>
            <a:r>
              <a:rPr lang="ru-RU" sz="2700" b="1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заняться исследовательской деятельностью</a:t>
            </a:r>
            <a:r>
              <a:rPr lang="ru-RU" sz="2700" b="1" cap="none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sz="2700" b="1" cap="none" dirty="0">
                <a:solidFill>
                  <a:srgbClr val="C5191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 выбрал тему </a:t>
            </a:r>
            <a:r>
              <a:rPr lang="ru-RU" sz="2700" b="1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«Гаджеты: зависимость или необходимость в современном мире?»</a:t>
            </a:r>
            <a:b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	Эта проблема меня беспокоит, так как большинство населения не понимают вред пагубных привычек, которыми пользуются в своей</a:t>
            </a:r>
            <a:b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жизнедеятельности.</a:t>
            </a:r>
            <a:br>
              <a:rPr lang="ru-RU" sz="27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7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E0C96FFE-C71E-480D-BFAC-CA5B88DD6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795247"/>
            <a:ext cx="12192000" cy="62752"/>
          </a:xfrm>
        </p:spPr>
        <p:txBody>
          <a:bodyPr>
            <a:normAutofit fontScale="25000" lnSpcReduction="20000"/>
          </a:bodyPr>
          <a:lstStyle/>
          <a:p>
            <a:pPr marL="0" indent="0" algn="r">
              <a:buNone/>
            </a:pPr>
            <a:r>
              <a:rPr lang="ru-RU" sz="18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7E2FD65-296B-4D5D-B28B-35F9BCD00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77B5C-6E90-4197-80EC-5915DD8C5AC3}" type="slidenum">
              <a:rPr lang="ru-RU" smtClean="0"/>
              <a:t>3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6C52C2-1EA1-491B-9544-0192ABDB4C1C}"/>
              </a:ext>
            </a:extLst>
          </p:cNvPr>
          <p:cNvSpPr txBox="1"/>
          <p:nvPr/>
        </p:nvSpPr>
        <p:spPr>
          <a:xfrm>
            <a:off x="-1" y="498744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</a:p>
        </p:txBody>
      </p:sp>
    </p:spTree>
    <p:extLst>
      <p:ext uri="{BB962C8B-B14F-4D97-AF65-F5344CB8AC3E}">
        <p14:creationId xmlns:p14="http://schemas.microsoft.com/office/powerpoint/2010/main" val="1049784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46884EC-2EFA-4F52-B23E-CE12A5F18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4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95F510-AE9E-4FE3-859E-32CA8AF6A124}"/>
              </a:ext>
            </a:extLst>
          </p:cNvPr>
          <p:cNvSpPr txBox="1"/>
          <p:nvPr/>
        </p:nvSpPr>
        <p:spPr>
          <a:xfrm>
            <a:off x="975360" y="1478402"/>
            <a:ext cx="9936480" cy="39011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6695" algn="just">
              <a:lnSpc>
                <a:spcPct val="150000"/>
              </a:lnSpc>
              <a:spcAft>
                <a:spcPts val="80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Сейчас многие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подростки не осознают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настоящий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 зависимости от гаджетов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потому что видят в них только пользу, например доступ к большому количеству полезной информации или общение в социальных сетях, но за ней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скрывается много проблем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которые я хотел осветить в проекте.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ADF0A9-319F-4D86-B91D-C56876B22714}"/>
              </a:ext>
            </a:extLst>
          </p:cNvPr>
          <p:cNvSpPr txBox="1"/>
          <p:nvPr/>
        </p:nvSpPr>
        <p:spPr>
          <a:xfrm>
            <a:off x="2976880" y="470654"/>
            <a:ext cx="6096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проекта</a:t>
            </a:r>
            <a:endParaRPr lang="ru-RU" sz="4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89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2C9EB-C3D6-446D-A886-BB7602F43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0416"/>
            <a:ext cx="12192000" cy="870012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Цель</a:t>
            </a:r>
            <a:r>
              <a:rPr lang="ru-RU" sz="44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8217DA-A426-4E09-A6D4-D57A2BF2F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146" y="2253549"/>
            <a:ext cx="8545175" cy="2308292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b="1" cap="all" dirty="0">
                <a:solidFill>
                  <a:srgbClr val="F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презентацию для урока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8-9 классов с целью повышения уровня осознанности вреда зависимости от гаджетов.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C7739E-7DDD-49D4-8423-C0881C337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135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8406CD-4775-4567-9B0F-B4C3E5084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45660"/>
            <a:ext cx="12192000" cy="681037"/>
          </a:xfrm>
        </p:spPr>
        <p:txBody>
          <a:bodyPr>
            <a:noAutofit/>
          </a:bodyPr>
          <a:lstStyle/>
          <a:p>
            <a:pPr algn="ctr" defTabSz="457200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Задачи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30234-C7FD-4D0A-AEC1-1F6EEA0EC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43" y="853442"/>
            <a:ext cx="11610513" cy="5862220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и проанализировать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данной проблеме.  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социологический опрос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 учащихся 8-9 классов с целью узнать есть ли у учеников навязанные потребности.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социологический опрос</a:t>
            </a:r>
            <a:r>
              <a:rPr lang="ru-RU" sz="26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выводы.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Сформулировать выводы об актуальности проблемы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гаджетов и возможности отказа от неё.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решение проблемы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 от гаджетов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отработанную информацию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электронном виде.</a:t>
            </a:r>
          </a:p>
          <a:p>
            <a:pPr marL="342900" lvl="0" indent="-342900" algn="just">
              <a:lnSpc>
                <a:spcPct val="150000"/>
              </a:lnSpc>
              <a:spcBef>
                <a:spcPts val="0"/>
              </a:spcBef>
              <a:buFont typeface="+mj-lt"/>
              <a:buAutoNum type="arabicParenR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продукт деятельности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(презентация)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492D8D-96F1-4606-8109-E9696557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6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0D9E6-0D5D-4CFC-BCC2-7132F001D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5118"/>
            <a:ext cx="12192000" cy="763480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Продукт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E72D32-2832-428E-A03B-36B2BF76D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0145" y="2297689"/>
            <a:ext cx="9170633" cy="2044083"/>
          </a:xfrm>
          <a:solidFill>
            <a:srgbClr val="00007A"/>
          </a:solidFill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для урока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8-9 классов с целью повышения уровня осознанности вреда зависимости от гаджетов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7F72D5-9840-4E58-92A8-A71427AAE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536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90B4B-BA65-4A3D-99F4-30188003F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5281"/>
            <a:ext cx="12192000" cy="976544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Методы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2A399C-8760-476A-A334-696C35A04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0416" y="2137299"/>
            <a:ext cx="8825033" cy="2583401"/>
          </a:xfrm>
          <a:solidFill>
            <a:srgbClr val="00007A"/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разрозненных данных (различных источников) в единое целое, анализ источников.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Эмпирический: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</a:t>
            </a:r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A75D564-3A64-4B29-A1A5-338FBC59E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93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C889FD6-0E65-4700-B336-AF2518D5F89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180" y="1665673"/>
            <a:ext cx="7709639" cy="4620827"/>
          </a:xfrm>
          <a:prstGeom prst="rect">
            <a:avLst/>
          </a:prstGeom>
          <a:noFill/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C6E1DD4-ADED-4A62-A225-1F03DB454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FA150-6DB4-4767-8E03-17EEC7D8E388}" type="slidenum">
              <a:rPr lang="ru-RU" smtClean="0"/>
              <a:t>9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68CE17-203E-4193-AC50-60CA826CCC34}"/>
              </a:ext>
            </a:extLst>
          </p:cNvPr>
          <p:cNvSpPr txBox="1"/>
          <p:nvPr/>
        </p:nvSpPr>
        <p:spPr>
          <a:xfrm>
            <a:off x="462279" y="907039"/>
            <a:ext cx="1126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spcBef>
                <a:spcPts val="0"/>
              </a:spcBef>
              <a:buNone/>
            </a:pP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Курение:</a:t>
            </a:r>
            <a:r>
              <a:rPr lang="ru-RU" sz="2000" b="1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опрос проводился в 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мае 2023 года среди 1600 респондентов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телефонного интервью, охват – </a:t>
            </a:r>
            <a:r>
              <a:rPr lang="ru-RU" sz="2000" b="1" dirty="0">
                <a:solidFill>
                  <a:srgbClr val="F7FE6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80 регионов. 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F9FFEDCD-A640-4FE4-A3DF-C712380E9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9091"/>
          </a:xfrm>
        </p:spPr>
        <p:txBody>
          <a:bodyPr>
            <a:normAutofit/>
          </a:bodyPr>
          <a:lstStyle/>
          <a:p>
            <a:pPr algn="ctr" defTabSz="457200"/>
            <a:r>
              <a:rPr lang="ru-RU" sz="4400" b="1" u="sng" cap="none" dirty="0">
                <a:solidFill>
                  <a:srgbClr val="F7FE6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Актуальность темы</a:t>
            </a:r>
          </a:p>
        </p:txBody>
      </p:sp>
    </p:spTree>
    <p:extLst>
      <p:ext uri="{BB962C8B-B14F-4D97-AF65-F5344CB8AC3E}">
        <p14:creationId xmlns:p14="http://schemas.microsoft.com/office/powerpoint/2010/main" val="21619835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1605</TotalTime>
  <Words>1316</Words>
  <Application>Microsoft Office PowerPoint</Application>
  <PresentationFormat>Широкоэкранный</PresentationFormat>
  <Paragraphs>157</Paragraphs>
  <Slides>27</Slides>
  <Notes>1</Notes>
  <HiddenSlides>4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Tw Cen MT</vt:lpstr>
      <vt:lpstr>Контур</vt:lpstr>
      <vt:lpstr>Проектная деятельность Гаджеты: зависимость или необходимость в современном мире?  по обществознанию</vt:lpstr>
      <vt:lpstr>Содержание</vt:lpstr>
      <vt:lpstr> В этом году я решил заняться исследовательской деятельностью. Я выбрал тему «Гаджеты: зависимость или необходимость в современном мире?»   Эта проблема меня беспокоит, так как большинство населения не понимают вред пагубных привычек, которыми пользуются в своей жизнедеятельности. </vt:lpstr>
      <vt:lpstr>Презентация PowerPoint</vt:lpstr>
      <vt:lpstr>Цель исследования</vt:lpstr>
      <vt:lpstr>Задачи исследования</vt:lpstr>
      <vt:lpstr>Продукт деятельности</vt:lpstr>
      <vt:lpstr>Методы исследования</vt:lpstr>
      <vt:lpstr>Актуальность темы</vt:lpstr>
      <vt:lpstr>Актуальность темы</vt:lpstr>
      <vt:lpstr>Презентация PowerPoint</vt:lpstr>
      <vt:lpstr>Социальный 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естественных и навязанных потребностей</vt:lpstr>
      <vt:lpstr>Возникновение зависимости от гаджетов</vt:lpstr>
      <vt:lpstr>Возникновение зависимости от гаджетов</vt:lpstr>
      <vt:lpstr>Презентация PowerPoint</vt:lpstr>
      <vt:lpstr>Польза и вред зависимости от гаджетов</vt:lpstr>
      <vt:lpstr>Цифровой детокс как пример снижения негативного влияния от гаджетов.</vt:lpstr>
      <vt:lpstr>Заключение</vt:lpstr>
      <vt:lpstr>продукт</vt:lpstr>
      <vt:lpstr>Ссылка на продукт</vt:lpstr>
      <vt:lpstr>Источники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Гаджеты: зависимость или необходимость в современном мире? по обществознанию</dc:title>
  <dc:creator>Удовин Виктор Сергеевич</dc:creator>
  <cp:lastModifiedBy>Lenovo 2024</cp:lastModifiedBy>
  <cp:revision>74</cp:revision>
  <dcterms:created xsi:type="dcterms:W3CDTF">2025-02-16T18:00:35Z</dcterms:created>
  <dcterms:modified xsi:type="dcterms:W3CDTF">2026-03-07T06:36:26Z</dcterms:modified>
</cp:coreProperties>
</file>