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3"/>
  </p:notesMasterIdLst>
  <p:sldIdLst>
    <p:sldId id="315" r:id="rId2"/>
    <p:sldId id="297" r:id="rId3"/>
    <p:sldId id="256" r:id="rId4"/>
    <p:sldId id="264" r:id="rId5"/>
    <p:sldId id="263" r:id="rId6"/>
    <p:sldId id="259" r:id="rId7"/>
    <p:sldId id="260" r:id="rId8"/>
    <p:sldId id="265" r:id="rId9"/>
    <p:sldId id="262" r:id="rId10"/>
    <p:sldId id="269" r:id="rId11"/>
    <p:sldId id="305" r:id="rId12"/>
    <p:sldId id="296" r:id="rId13"/>
    <p:sldId id="306" r:id="rId14"/>
    <p:sldId id="307" r:id="rId15"/>
    <p:sldId id="270" r:id="rId16"/>
    <p:sldId id="271" r:id="rId17"/>
    <p:sldId id="272" r:id="rId18"/>
    <p:sldId id="273" r:id="rId19"/>
    <p:sldId id="274" r:id="rId20"/>
    <p:sldId id="308" r:id="rId21"/>
    <p:sldId id="290" r:id="rId22"/>
    <p:sldId id="291" r:id="rId23"/>
    <p:sldId id="292" r:id="rId24"/>
    <p:sldId id="299" r:id="rId25"/>
    <p:sldId id="298" r:id="rId26"/>
    <p:sldId id="309" r:id="rId27"/>
    <p:sldId id="310" r:id="rId28"/>
    <p:sldId id="311" r:id="rId29"/>
    <p:sldId id="313" r:id="rId30"/>
    <p:sldId id="312" r:id="rId31"/>
    <p:sldId id="31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7538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23" autoAdjust="0"/>
    <p:restoredTop sz="82362" autoAdjust="0"/>
  </p:normalViewPr>
  <p:slideViewPr>
    <p:cSldViewPr>
      <p:cViewPr>
        <p:scale>
          <a:sx n="66" d="100"/>
          <a:sy n="66" d="100"/>
        </p:scale>
        <p:origin x="-1398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3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D415E-9259-4532-8173-E092BC72F6AB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0D915-2DEE-4CA6-AC8E-F45E6751B5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4705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0D915-2DEE-4CA6-AC8E-F45E6751B55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6213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0D915-2DEE-4CA6-AC8E-F45E6751B558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6793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0D915-2DEE-4CA6-AC8E-F45E6751B55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969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randomBa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randomBa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slow">
    <p:randomBar/>
  </p:transition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0;&#1086;&#1085;&#1082;&#1091;&#1088;&#1089;%20&#1083;&#1100;&#1102;&#1080;&#1089;%20&#1082;&#1101;&#1088;&#1088;&#1086;&#1086;&#1083;&#1083;\&#1052;&#1086;&#1081;%20&#1079;&#1072;&#1103;&#1094;%20&#1085;&#1072;%20&#1073;&#1072;&#1088;&#1072;&#1073;&#1072;&#1085;&#1077;%20(online-audio-converter.com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&#1050;&#1086;&#1085;&#1082;&#1091;&#1088;&#1089;%20&#1083;&#1100;&#1102;&#1080;&#1089;%20&#1082;&#1101;&#1088;&#1088;&#1086;&#1086;&#1083;&#1083;\Head%20Shoulders%20Knees%20and%20Toes%20-%20Family%20Sing%20Along%20-%20Muffin%20Songs.mp4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slide" Target="slide14.xml"/><Relationship Id="rId3" Type="http://schemas.openxmlformats.org/officeDocument/2006/relationships/slide" Target="slide15.xml"/><Relationship Id="rId7" Type="http://schemas.openxmlformats.org/officeDocument/2006/relationships/slide" Target="slide21.xml"/><Relationship Id="rId12" Type="http://schemas.openxmlformats.org/officeDocument/2006/relationships/image" Target="../media/image20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slide" Target="slide27.xml"/><Relationship Id="rId5" Type="http://schemas.openxmlformats.org/officeDocument/2006/relationships/slide" Target="slide20.xml"/><Relationship Id="rId10" Type="http://schemas.openxmlformats.org/officeDocument/2006/relationships/image" Target="../media/image19.png"/><Relationship Id="rId4" Type="http://schemas.openxmlformats.org/officeDocument/2006/relationships/image" Target="../media/image16.gif"/><Relationship Id="rId9" Type="http://schemas.openxmlformats.org/officeDocument/2006/relationships/slide" Target="slide26.xml"/><Relationship Id="rId1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2500306"/>
            <a:ext cx="4686304" cy="1571636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A trip to Wonderland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randomBa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19566" y="32627"/>
            <a:ext cx="513295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By the time of his death, </a:t>
            </a:r>
            <a:r>
              <a:rPr lang="en-US" sz="4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Alice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had become the most 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popular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children's 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book in England, 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4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now it is 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one of the most popular in the world.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simandan.com/wp-content/uploads/2011/04/Alice-wonderland-lewis-carro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4653"/>
            <a:ext cx="4119566" cy="645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897829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vpazle.ru/photos/65/675/135675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28604"/>
            <a:ext cx="4143404" cy="5267039"/>
          </a:xfrm>
          <a:prstGeom prst="rect">
            <a:avLst/>
          </a:prstGeom>
          <a:noFill/>
        </p:spPr>
      </p:pic>
      <p:pic>
        <p:nvPicPr>
          <p:cNvPr id="51202" name="Picture 2" descr="http://25.media.tumblr.com/tumblr_lnbrusSP2S1qijhpzo1_50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28604"/>
            <a:ext cx="6858048" cy="5303844"/>
          </a:xfrm>
          <a:prstGeom prst="rect">
            <a:avLst/>
          </a:prstGeom>
          <a:noFill/>
        </p:spPr>
      </p:pic>
      <p:pic>
        <p:nvPicPr>
          <p:cNvPr id="7" name="Мой заяц на барабане (online-audio-converte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571480"/>
            <a:ext cx="4114800" cy="70104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75000"/>
                  </a:schemeClr>
                </a:solidFill>
                <a:latin typeface="Gabriola" pitchFamily="82" charset="0"/>
              </a:rPr>
              <a:t>Let’s have a rest!</a:t>
            </a:r>
            <a:endParaRPr lang="ru-RU" sz="3600" dirty="0">
              <a:solidFill>
                <a:schemeClr val="bg2">
                  <a:lumMod val="75000"/>
                </a:schemeClr>
              </a:solidFill>
              <a:latin typeface="Gabriola" pitchFamily="82" charset="0"/>
            </a:endParaRPr>
          </a:p>
        </p:txBody>
      </p:sp>
      <p:pic>
        <p:nvPicPr>
          <p:cNvPr id="6" name="Head Shoulders Knees and Toes - Family Sing Along - Muffin Songs.mp4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57356" y="1785926"/>
            <a:ext cx="5576919" cy="4182690"/>
          </a:xfrm>
          <a:prstGeom prst="rect">
            <a:avLst/>
          </a:prstGeom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Admin\Desktop\alices_tea_cup_madness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www.silverberch.com/caterpillar2.gif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l="8197" t="4688" r="13934" b="6250"/>
          <a:stretch>
            <a:fillRect/>
          </a:stretch>
        </p:blipFill>
        <p:spPr bwMode="auto">
          <a:xfrm>
            <a:off x="7215206" y="857232"/>
            <a:ext cx="1357322" cy="2714620"/>
          </a:xfrm>
          <a:prstGeom prst="rect">
            <a:avLst/>
          </a:prstGeom>
          <a:noFill/>
        </p:spPr>
      </p:pic>
      <p:pic>
        <p:nvPicPr>
          <p:cNvPr id="22536" name="Picture 8" descr="http://images.easyfreeclipart.com/1050/cheshire-cat-laying-down-by-fetchingmedia-on-deviantart-1050920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0"/>
            <a:ext cx="2073614" cy="1285884"/>
          </a:xfrm>
          <a:prstGeom prst="rect">
            <a:avLst/>
          </a:prstGeom>
          <a:noFill/>
        </p:spPr>
      </p:pic>
      <p:pic>
        <p:nvPicPr>
          <p:cNvPr id="22538" name="Picture 10" descr="http://multiki-kartinki.narod.ru/alice/alice20.gif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68" y="1571612"/>
            <a:ext cx="2143140" cy="2415114"/>
          </a:xfrm>
          <a:prstGeom prst="rect">
            <a:avLst/>
          </a:prstGeom>
          <a:noFill/>
        </p:spPr>
      </p:pic>
      <p:pic>
        <p:nvPicPr>
          <p:cNvPr id="22540" name="Picture 12" descr="http://vignette2.wikia.nocookie.net/disney/images/5/52/Mad_Hatter_original.png/revision/latest?cb=20150711064755&amp;path-prefix=ru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0232" y="0"/>
            <a:ext cx="1136626" cy="1888752"/>
          </a:xfrm>
          <a:prstGeom prst="rect">
            <a:avLst/>
          </a:prstGeom>
          <a:noFill/>
        </p:spPr>
      </p:pic>
      <p:pic>
        <p:nvPicPr>
          <p:cNvPr id="23554" name="Picture 2" descr="http://www.disneyclips.com/imagesnewb/images/clipalk.gif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1357298"/>
            <a:ext cx="1643010" cy="1847111"/>
          </a:xfrm>
          <a:prstGeom prst="rect">
            <a:avLst/>
          </a:prstGeom>
          <a:noFill/>
        </p:spPr>
      </p:pic>
      <p:pic>
        <p:nvPicPr>
          <p:cNvPr id="23556" name="Picture 4" descr="https://img-fotki.yandex.ru/get/6410/134091466.1e/0_8f9fe_8a27eb67_L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643702" y="4572436"/>
            <a:ext cx="2067114" cy="207125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457201" y="1357298"/>
            <a:ext cx="4023360" cy="4671646"/>
          </a:xfrm>
        </p:spPr>
        <p:txBody>
          <a:bodyPr>
            <a:noAutofit/>
          </a:bodyPr>
          <a:lstStyle/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Alice 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White Rabbit 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Caterpillar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Duchess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Cheshire Cat 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Hatter 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March Hare 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Dormouse 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The Queen of Hearts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457200" indent="-457200" algn="l">
              <a:buAutoNum type="arabicParenR"/>
            </a:pPr>
            <a:r>
              <a:rPr lang="en-US" sz="2800" dirty="0" smtClean="0">
                <a:solidFill>
                  <a:srgbClr val="C00000"/>
                </a:solidFill>
              </a:rPr>
              <a:t>Walrus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>
          <a:xfrm>
            <a:off x="4663440" y="1285860"/>
            <a:ext cx="4023360" cy="4740036"/>
          </a:xfrm>
        </p:spPr>
        <p:txBody>
          <a:bodyPr>
            <a:noAutofit/>
          </a:bodyPr>
          <a:lstStyle/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Синяя гусеница </a:t>
            </a:r>
          </a:p>
          <a:p>
            <a:pPr marL="457200" indent="-457200" algn="l">
              <a:buAutoNum type="alphaLcParenR"/>
            </a:pPr>
            <a:r>
              <a:rPr lang="ru-RU" sz="2800" dirty="0" err="1" smtClean="0">
                <a:solidFill>
                  <a:srgbClr val="C00000"/>
                </a:solidFill>
              </a:rPr>
              <a:t>Чеширский</a:t>
            </a:r>
            <a:r>
              <a:rPr lang="ru-RU" sz="2800" dirty="0" smtClean="0">
                <a:solidFill>
                  <a:srgbClr val="C00000"/>
                </a:solidFill>
              </a:rPr>
              <a:t> кот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Королева червей 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Мартовский Заяц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Морж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Белый Кролик 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Герцогиня 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Шляпник 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Алиса</a:t>
            </a:r>
          </a:p>
          <a:p>
            <a:pPr marL="457200" indent="-457200" algn="l">
              <a:buAutoNum type="alphaLcParenR"/>
            </a:pPr>
            <a:r>
              <a:rPr lang="ru-RU" sz="2800" dirty="0" smtClean="0">
                <a:solidFill>
                  <a:srgbClr val="C00000"/>
                </a:solidFill>
              </a:rPr>
              <a:t>Соня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571480"/>
            <a:ext cx="50303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b="1" i="1" dirty="0" smtClean="0">
                <a:solidFill>
                  <a:schemeClr val="accent3">
                    <a:lumMod val="50000"/>
                  </a:schemeClr>
                </a:solidFill>
              </a:rPr>
              <a:t>Find the equivalents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6200000" flipH="1">
            <a:off x="1285852" y="2000240"/>
            <a:ext cx="4000528" cy="328614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3214678" y="2428868"/>
            <a:ext cx="1928826" cy="1357322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071802" y="1643050"/>
            <a:ext cx="1785950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357554" y="2214554"/>
            <a:ext cx="1571636" cy="15001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500298" y="4143380"/>
            <a:ext cx="2357454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286116" y="3071810"/>
            <a:ext cx="2000264" cy="164307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071802" y="5143512"/>
            <a:ext cx="2143140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3250397" y="3464719"/>
            <a:ext cx="3071834" cy="15716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928794" y="3714752"/>
            <a:ext cx="4071966" cy="250033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714612" y="3143248"/>
            <a:ext cx="3214710" cy="1500198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Управляющая кнопка: домой 31">
            <a:hlinkClick r:id="rId2" action="ppaction://hlinksldjump" highlightClick="1"/>
          </p:cNvPr>
          <p:cNvSpPr/>
          <p:nvPr/>
        </p:nvSpPr>
        <p:spPr>
          <a:xfrm>
            <a:off x="7858148" y="6072206"/>
            <a:ext cx="1000132" cy="7857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327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17268" y="2505670"/>
            <a:ext cx="5309467" cy="20928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EILAC</a:t>
            </a:r>
            <a:endParaRPr lang="en-US" sz="13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3171" y="23327"/>
            <a:ext cx="494558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5">
                    <a:lumMod val="20000"/>
                    <a:lumOff val="80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ALICE</a:t>
            </a:r>
            <a:endParaRPr lang="en-US" sz="12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5">
                  <a:lumMod val="20000"/>
                  <a:lumOff val="80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005547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757" y="-2819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628446" y="1802115"/>
            <a:ext cx="812001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THE BATIBR</a:t>
            </a:r>
            <a:endParaRPr lang="en-US" sz="1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39757" y="476672"/>
            <a:ext cx="9273693" cy="178510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THE RABBIT</a:t>
            </a:r>
            <a:endParaRPr lang="en-US" sz="110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324784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5" y="-27384"/>
            <a:ext cx="914400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 rot="21445868">
            <a:off x="-95173" y="1247019"/>
            <a:ext cx="92656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The THRATE</a:t>
            </a:r>
            <a:endParaRPr lang="en-US" sz="1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8744" y="3717032"/>
            <a:ext cx="894187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10000" b="1" spc="150" dirty="0" smtClean="0">
                <a:ln w="11430"/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itchFamily="66" charset="0"/>
              </a:rPr>
              <a:t>THE HATTER</a:t>
            </a:r>
            <a:endParaRPr lang="en-US" sz="10000" b="1" spc="150" dirty="0">
              <a:ln w="11430"/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74265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" y="547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0" y="548680"/>
            <a:ext cx="914327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THE  </a:t>
            </a:r>
          </a:p>
          <a:p>
            <a:pPr algn="ctr"/>
            <a:r>
              <a:rPr lang="en-US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ARMHC </a:t>
            </a:r>
          </a:p>
          <a:p>
            <a:pPr algn="ctr"/>
            <a:r>
              <a:rPr lang="en-US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REHA</a:t>
            </a:r>
            <a:endParaRPr lang="en-US" sz="1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723" y="44082"/>
            <a:ext cx="914545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en-US" sz="10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itchFamily="66" charset="0"/>
              </a:rPr>
              <a:t>THE </a:t>
            </a:r>
          </a:p>
          <a:p>
            <a:pPr algn="ctr"/>
            <a:r>
              <a:rPr lang="en-US" sz="10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Comic Sans MS" pitchFamily="66" charset="0"/>
              </a:rPr>
              <a:t>MARCH HARE</a:t>
            </a:r>
            <a:endParaRPr lang="en-US" sz="10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87418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40" y="-27384"/>
            <a:ext cx="9126760" cy="688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25252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THE</a:t>
            </a:r>
          </a:p>
          <a:p>
            <a:pPr algn="ctr"/>
            <a:r>
              <a:rPr lang="en-US" sz="1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OUSDEROM</a:t>
            </a:r>
            <a:endParaRPr lang="en-US" sz="1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40" y="0"/>
            <a:ext cx="923528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THE DORMOUSE</a:t>
            </a:r>
            <a:endParaRPr lang="en-US" sz="10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7858148" y="6072206"/>
            <a:ext cx="1000132" cy="7857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031765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7290" y="785794"/>
            <a:ext cx="6357982" cy="701040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The  </a:t>
            </a:r>
            <a:r>
              <a:rPr lang="ru-RU" sz="4800" dirty="0" smtClean="0">
                <a:solidFill>
                  <a:schemeClr val="bg2">
                    <a:lumMod val="50000"/>
                  </a:schemeClr>
                </a:solidFill>
              </a:rPr>
              <a:t>14</a:t>
            </a:r>
            <a:r>
              <a:rPr lang="en-US" sz="4800" baseline="30000" dirty="0" err="1" smtClean="0">
                <a:solidFill>
                  <a:schemeClr val="bg2">
                    <a:lumMod val="50000"/>
                  </a:schemeClr>
                </a:solidFill>
              </a:rPr>
              <a:t>th</a:t>
            </a: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 April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4000" dirty="0"/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643042" y="1928802"/>
            <a:ext cx="607223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Wonders around us!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You don’t have to swim, fly or go to Wonderland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You need to land up there!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Picture 2" descr="https://cultureofunity.files.wordpress.com/2012/02/whiterabb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576395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428868"/>
            <a:ext cx="61436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Alice talks to a caterpillar</a:t>
            </a:r>
          </a:p>
          <a:p>
            <a:pPr algn="r"/>
            <a:r>
              <a:rPr lang="en-US" sz="3600" b="1" dirty="0" smtClean="0">
                <a:solidFill>
                  <a:srgbClr val="00B050"/>
                </a:solidFill>
              </a:rPr>
              <a:t>Alice’s evidence</a:t>
            </a:r>
          </a:p>
          <a:p>
            <a:pPr algn="r"/>
            <a:r>
              <a:rPr lang="en-US" sz="3600" b="1" dirty="0" smtClean="0">
                <a:solidFill>
                  <a:srgbClr val="C00000"/>
                </a:solidFill>
              </a:rPr>
              <a:t>Down the Rabbit-hole</a:t>
            </a:r>
          </a:p>
          <a:p>
            <a:pPr algn="r"/>
            <a:r>
              <a:rPr lang="en-US" sz="3600" b="1" dirty="0" smtClean="0">
                <a:solidFill>
                  <a:srgbClr val="7030A0"/>
                </a:solidFill>
              </a:rPr>
              <a:t>A mad tea party</a:t>
            </a:r>
          </a:p>
          <a:p>
            <a:pPr algn="r"/>
            <a:r>
              <a:rPr lang="en-US" sz="3600" b="1" dirty="0" smtClean="0">
                <a:solidFill>
                  <a:srgbClr val="753805"/>
                </a:solidFill>
              </a:rPr>
              <a:t>The Queen’s croquet-ground</a:t>
            </a:r>
            <a:endParaRPr lang="en-US" sz="3600" b="1" dirty="0">
              <a:solidFill>
                <a:srgbClr val="753805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00232" y="714356"/>
            <a:ext cx="5286412" cy="1071570"/>
          </a:xfrm>
        </p:spPr>
        <p:txBody>
          <a:bodyPr>
            <a:normAutofit fontScale="90000"/>
          </a:bodyPr>
          <a:lstStyle/>
          <a:p>
            <a:r>
              <a:rPr lang="en-US" sz="2700" i="1" dirty="0" smtClean="0">
                <a:solidFill>
                  <a:srgbClr val="C00000"/>
                </a:solidFill>
              </a:rPr>
              <a:t>Put the chapters into the right order:</a:t>
            </a:r>
            <a:r>
              <a:rPr lang="en-US" sz="2700" dirty="0" smtClean="0">
                <a:solidFill>
                  <a:srgbClr val="C00000"/>
                </a:solidFill>
              </a:rPr>
              <a:t/>
            </a:r>
            <a:br>
              <a:rPr lang="en-US" sz="2700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2500306"/>
            <a:ext cx="61436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600" b="1" dirty="0" smtClean="0">
                <a:solidFill>
                  <a:srgbClr val="C00000"/>
                </a:solidFill>
              </a:rPr>
              <a:t>Down the Rabbit-hole</a:t>
            </a:r>
          </a:p>
          <a:p>
            <a:pPr algn="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Alice talks to a caterpillar</a:t>
            </a:r>
          </a:p>
          <a:p>
            <a:pPr algn="r"/>
            <a:r>
              <a:rPr lang="en-US" sz="3600" b="1" dirty="0" smtClean="0">
                <a:solidFill>
                  <a:srgbClr val="7030A0"/>
                </a:solidFill>
              </a:rPr>
              <a:t>A mad tea party</a:t>
            </a:r>
          </a:p>
          <a:p>
            <a:pPr algn="r"/>
            <a:r>
              <a:rPr lang="en-US" sz="3600" b="1" dirty="0" smtClean="0">
                <a:solidFill>
                  <a:srgbClr val="753805"/>
                </a:solidFill>
              </a:rPr>
              <a:t>The Queen’s croquet-ground</a:t>
            </a:r>
          </a:p>
          <a:p>
            <a:pPr algn="r"/>
            <a:r>
              <a:rPr lang="en-US" sz="3600" b="1" dirty="0" smtClean="0">
                <a:solidFill>
                  <a:srgbClr val="00B050"/>
                </a:solidFill>
              </a:rPr>
              <a:t>Alice’s evidence</a:t>
            </a:r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7858148" y="6072206"/>
            <a:ext cx="1000132" cy="7857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628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Comic Sans MS" pitchFamily="66" charset="0"/>
                <a:cs typeface="Arabic Typesetting" pitchFamily="66" charset="-78"/>
              </a:rPr>
              <a:t>What’s the name of the girl?</a:t>
            </a:r>
            <a:endParaRPr lang="ru-RU" sz="6000" dirty="0">
              <a:solidFill>
                <a:schemeClr val="bg2"/>
              </a:solidFill>
              <a:latin typeface="Comic Sans MS" pitchFamily="66" charset="0"/>
              <a:cs typeface="Arabic Typesetting" pitchFamily="66" charset="-7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71462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400" dirty="0" smtClean="0">
                <a:solidFill>
                  <a:schemeClr val="bg2"/>
                </a:solidFill>
                <a:latin typeface="Comic Sans MS" pitchFamily="66" charset="0"/>
              </a:rPr>
              <a:t>a</a:t>
            </a:r>
            <a:r>
              <a:rPr lang="ru-RU" sz="44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400" dirty="0" smtClean="0">
                <a:solidFill>
                  <a:schemeClr val="bg2"/>
                </a:solidFill>
                <a:latin typeface="Comic Sans MS" pitchFamily="66" charset="0"/>
              </a:rPr>
              <a:t>Mary</a:t>
            </a:r>
            <a:endParaRPr lang="ru-RU" sz="4400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4400" dirty="0" smtClean="0">
                <a:solidFill>
                  <a:schemeClr val="bg2"/>
                </a:solidFill>
                <a:latin typeface="Comic Sans MS" pitchFamily="66" charset="0"/>
              </a:rPr>
              <a:t>b</a:t>
            </a:r>
            <a:r>
              <a:rPr lang="ru-RU" sz="44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400" dirty="0" smtClean="0">
                <a:solidFill>
                  <a:schemeClr val="bg2"/>
                </a:solidFill>
                <a:latin typeface="Comic Sans MS" pitchFamily="66" charset="0"/>
              </a:rPr>
              <a:t>Poly</a:t>
            </a:r>
            <a:r>
              <a:rPr lang="ru-RU" sz="4400" dirty="0" smtClean="0">
                <a:solidFill>
                  <a:schemeClr val="bg2"/>
                </a:solidFill>
                <a:latin typeface="Comic Sans MS" pitchFamily="66" charset="0"/>
              </a:rPr>
              <a:t>       </a:t>
            </a:r>
          </a:p>
          <a:p>
            <a:r>
              <a:rPr lang="en-US" sz="4400" dirty="0" smtClean="0">
                <a:solidFill>
                  <a:schemeClr val="bg2"/>
                </a:solidFill>
                <a:latin typeface="Comic Sans MS" pitchFamily="66" charset="0"/>
              </a:rPr>
              <a:t>c</a:t>
            </a:r>
            <a:r>
              <a:rPr lang="ru-RU" sz="44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400" dirty="0" smtClean="0">
                <a:solidFill>
                  <a:schemeClr val="bg2"/>
                </a:solidFill>
                <a:latin typeface="Comic Sans MS" pitchFamily="66" charset="0"/>
              </a:rPr>
              <a:t>Alice</a:t>
            </a:r>
            <a:endParaRPr lang="ru-RU" sz="4400" dirty="0" smtClean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2050" name="AutoShape 2" descr="https://www.smotreti-serial.ru/screens/19504/15901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www.smotreti-serial.ru/screens/19504/159013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Admin\Desktop\i.jpg"/>
          <p:cNvPicPr>
            <a:picLocks noChangeAspect="1" noChangeArrowheads="1"/>
          </p:cNvPicPr>
          <p:nvPr/>
        </p:nvPicPr>
        <p:blipFill>
          <a:blip r:embed="rId2"/>
          <a:srcRect l="15382" r="17323"/>
          <a:stretch>
            <a:fillRect/>
          </a:stretch>
        </p:blipFill>
        <p:spPr bwMode="auto">
          <a:xfrm>
            <a:off x="5429256" y="1857364"/>
            <a:ext cx="3214710" cy="35554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642918"/>
            <a:ext cx="47382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chemeClr val="bg2"/>
                </a:solidFill>
                <a:latin typeface="Comic Sans MS" pitchFamily="66" charset="0"/>
              </a:rPr>
              <a:t>What was the name Alice’s cat?</a:t>
            </a:r>
            <a:endParaRPr lang="ru-RU" sz="6000" dirty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392906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a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Sara</a:t>
            </a:r>
            <a:endParaRPr lang="ru-RU" sz="4800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b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Margo</a:t>
            </a:r>
            <a:endParaRPr lang="ru-RU" sz="4800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c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Dinah</a:t>
            </a:r>
            <a:endParaRPr lang="ru-RU" sz="4800" dirty="0" smtClean="0">
              <a:solidFill>
                <a:schemeClr val="bg2"/>
              </a:solidFill>
              <a:latin typeface="Comic Sans MS" pitchFamily="66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 l="31429" t="19643" r="25714" b="16071"/>
          <a:stretch>
            <a:fillRect/>
          </a:stretch>
        </p:blipFill>
        <p:spPr bwMode="auto">
          <a:xfrm>
            <a:off x="6286512" y="1500174"/>
            <a:ext cx="214314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428604"/>
            <a:ext cx="60007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What was written on the bottle?</a:t>
            </a:r>
            <a:endParaRPr lang="ru-RU" sz="60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17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92557">
            <a:off x="6536929" y="1986594"/>
            <a:ext cx="2000264" cy="26504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5786" y="3929066"/>
            <a:ext cx="53578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a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Drink me</a:t>
            </a:r>
            <a:endParaRPr lang="ru-RU" sz="4800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b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) </a:t>
            </a: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Poison </a:t>
            </a:r>
            <a:endParaRPr lang="ru-RU" sz="4800" dirty="0" smtClean="0">
              <a:solidFill>
                <a:schemeClr val="bg2"/>
              </a:solidFill>
              <a:latin typeface="Comic Sans MS" pitchFamily="66" charset="0"/>
            </a:endParaRPr>
          </a:p>
          <a:p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c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)</a:t>
            </a: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 don’t drink me</a:t>
            </a:r>
            <a:endParaRPr lang="ru-RU" sz="4800" dirty="0" smtClean="0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71481"/>
            <a:ext cx="47863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What game Alice played with the Queen?</a:t>
            </a:r>
            <a:endParaRPr lang="ru-RU" sz="44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357562"/>
            <a:ext cx="61436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AutoNum type="alphaLcParenR"/>
            </a:pP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Tennis</a:t>
            </a:r>
          </a:p>
          <a:p>
            <a:pPr marL="914400" indent="-914400">
              <a:buAutoNum type="alphaLcParenR"/>
            </a:pP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Croquet</a:t>
            </a:r>
          </a:p>
          <a:p>
            <a:pPr marL="914400" indent="-914400">
              <a:buAutoNum type="alphaLcParenR"/>
            </a:pP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football</a:t>
            </a:r>
          </a:p>
        </p:txBody>
      </p:sp>
      <p:pic>
        <p:nvPicPr>
          <p:cNvPr id="1026" name="Picture 2" descr="http://cdn.wallpapersafari.com/68/92/WHLdy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071678"/>
            <a:ext cx="4114829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671513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What kind of card suits was the Queen</a:t>
            </a:r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</a:rPr>
              <a:t>?</a:t>
            </a:r>
            <a:endParaRPr lang="ru-RU" sz="4800" dirty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3357562"/>
            <a:ext cx="72152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buAutoNum type="alphaLcParenR"/>
            </a:pP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Diamonds</a:t>
            </a:r>
          </a:p>
          <a:p>
            <a:pPr marL="914400" indent="-914400">
              <a:buAutoNum type="alphaLcParenR"/>
            </a:pP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Hearts</a:t>
            </a:r>
          </a:p>
          <a:p>
            <a:pPr marL="914400" indent="-914400">
              <a:buAutoNum type="alphaLcParenR"/>
            </a:pPr>
            <a:r>
              <a:rPr lang="en-US" sz="4800" dirty="0" smtClean="0">
                <a:solidFill>
                  <a:schemeClr val="bg2"/>
                </a:solidFill>
                <a:latin typeface="Comic Sans MS" pitchFamily="66" charset="0"/>
              </a:rPr>
              <a:t>Spades</a:t>
            </a:r>
            <a:r>
              <a:rPr lang="ru-RU" sz="4800" dirty="0" smtClean="0">
                <a:solidFill>
                  <a:schemeClr val="bg2"/>
                </a:solidFill>
                <a:latin typeface="Comic Sans MS" pitchFamily="66" charset="0"/>
              </a:rPr>
              <a:t> </a:t>
            </a:r>
            <a:endParaRPr lang="en-US" sz="4800" dirty="0" smtClean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858148" y="6072206"/>
            <a:ext cx="1000132" cy="7857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3.bp.blogspot.com/-_9oJOT3qBRU/T_MQL8-dukI/AAAAAAAAKEc/ayZ9lX68GQo/s1600/croquet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142984"/>
            <a:ext cx="2750310" cy="220024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3174" y="1357298"/>
            <a:ext cx="192882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– 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</a:p>
          <a:p>
            <a:pPr algn="just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–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just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–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– с</a:t>
            </a:r>
          </a:p>
          <a:p>
            <a:pPr algn="just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 – 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 – 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428736"/>
          <a:ext cx="7929618" cy="473202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964809"/>
                <a:gridCol w="3964809"/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1) In THAT direction lives a Hatter and in THAT direction lives a March Hare. Oh, my smile…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r"/>
                      <a:endParaRPr lang="en-US" sz="2400" dirty="0" smtClean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  <a:p>
                      <a:pPr algn="r"/>
                      <a:endParaRPr lang="en-US" sz="2400" dirty="0" smtClean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  <a:p>
                      <a:pPr algn="r"/>
                      <a:r>
                        <a:rPr lang="en-US" sz="2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a</a:t>
                      </a:r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) March Hare 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2) 'What day of the month is it?'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b) The Hatter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3) 'It was the BEST butter for your watch. A cup of tea?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c</a:t>
                      </a:r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) The Queen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4) 'Cut off with her head! Off—'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d) White Rabbit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5) How strange! But then, everything is strange today.</a:t>
                      </a:r>
                      <a:endParaRPr lang="en-US" sz="240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e) Cheshire Cat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6) Oh, dear! I’m late! I’m running.</a:t>
                      </a:r>
                      <a:endParaRPr lang="en-US" sz="240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f) Alice</a:t>
                      </a:r>
                      <a:endParaRPr lang="en-US" sz="2400" dirty="0">
                        <a:solidFill>
                          <a:schemeClr val="tx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 marL="28575" marR="28575" marT="28575" marB="28575"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428728" y="357166"/>
            <a:ext cx="640752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6000" b="1" i="1" dirty="0" smtClean="0">
                <a:solidFill>
                  <a:schemeClr val="bg2">
                    <a:lumMod val="75000"/>
                  </a:schemeClr>
                </a:solidFill>
                <a:latin typeface="Monotype Corsiva" pitchFamily="66" charset="0"/>
                <a:cs typeface="Arial" charset="0"/>
              </a:rPr>
              <a:t>Who said these words?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Monotype Corsiva" pitchFamily="66" charset="0"/>
              <a:cs typeface="Arial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143868" y="6072206"/>
            <a:ext cx="1000132" cy="7857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4286256"/>
          <a:ext cx="6096000" cy="2320290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0000"/>
                          </a:solidFill>
                        </a:rPr>
                        <a:t>1.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a) at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b) on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c) in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</a:rPr>
                        <a:t>2.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a) Queen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b) Girl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c) Writer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</a:rPr>
                        <a:t>3.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a) house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b) table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c) fridge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</a:rPr>
                        <a:t>4.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a) Caterpillar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b) Alice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c) Hatter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</a:rPr>
                        <a:t>5.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a) in front of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b) in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c) under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</a:rPr>
                        <a:t>6.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a) milk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b) coffee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c) tea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solidFill>
                            <a:srgbClr val="000000"/>
                          </a:solidFill>
                        </a:rPr>
                        <a:t>7.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rgbClr val="000000"/>
                          </a:solidFill>
                        </a:rPr>
                        <a:t>a) last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b) ago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c) next</a:t>
                      </a: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285728"/>
            <a:ext cx="8072494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Fill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in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the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4000" b="0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charset="0"/>
                <a:cs typeface="Aharoni" pitchFamily="2" charset="-79"/>
              </a:rPr>
              <a:t>gaps</a:t>
            </a:r>
            <a:endParaRPr kumimoji="0" lang="en-US" sz="40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charset="0"/>
              <a:cs typeface="Aharoni" pitchFamily="2" charset="-79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charset="0"/>
              <a:cs typeface="Aharoni" pitchFamily="2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am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March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Hare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My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birthday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(1)…. 1st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of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April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I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am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proud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of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this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fact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English (2) …...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Elizabeth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was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born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April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too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Well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, I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didn’t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have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birthday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party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because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my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(3) ….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isn’t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big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I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didn’t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invite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my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best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friends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I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live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with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Dormouse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and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(4) …..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terraced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house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There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isn’t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garden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(5) ….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the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house.Our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house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quite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small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I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like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drawing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Dormouse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forces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to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sleep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the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teapot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Hatter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is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fond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of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drinking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(6) …..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every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day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We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have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big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collection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of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coins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We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began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to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collect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coins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many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years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(7) … 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There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are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more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than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haroni" pitchFamily="2" charset="-79"/>
              </a:rPr>
              <a:t> 200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coins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from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different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countries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in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our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collection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.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And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we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would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like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to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give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this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collection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to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our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 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Queen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charset="0"/>
                <a:cs typeface="Arial" charset="0"/>
              </a:rPr>
              <a:t>.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43042" y="3143248"/>
          <a:ext cx="6077585" cy="1542288"/>
        </p:xfrm>
        <a:graphic>
          <a:graphicData uri="http://schemas.openxmlformats.org/drawingml/2006/table">
            <a:tbl>
              <a:tblPr/>
              <a:tblGrid>
                <a:gridCol w="868045"/>
                <a:gridCol w="868045"/>
                <a:gridCol w="868045"/>
                <a:gridCol w="868045"/>
                <a:gridCol w="868045"/>
                <a:gridCol w="868680"/>
                <a:gridCol w="868680"/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40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40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40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40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40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40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4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40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5984" y="785794"/>
            <a:ext cx="42148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</a:rPr>
              <a:t>Answers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642918"/>
            <a:ext cx="771530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2563" algn="l"/>
              </a:tabLst>
            </a:pPr>
            <a:r>
              <a:rPr kumimoji="0" lang="en-US" sz="5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Did you like our trip?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2563" algn="l"/>
              </a:tabLst>
            </a:pPr>
            <a:r>
              <a:rPr kumimoji="0" lang="en-US" sz="5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What did you learn?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2563" algn="l"/>
              </a:tabLst>
            </a:pPr>
            <a:r>
              <a:rPr lang="en-US" sz="5400" i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en-US" sz="5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Who wrote the fairy-tail “Alice in Wonderland”?</a:t>
            </a:r>
            <a:endParaRPr kumimoji="0" lang="en-US" sz="5400" b="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2563" algn="l"/>
              </a:tabLst>
            </a:pPr>
            <a:r>
              <a:rPr kumimoji="0" lang="en-US" sz="54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What is Lewis Carroll’s real name?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liveinternet.ru/images/attach/c/2/72/707/72707462_Lewis_Carroll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81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508104" y="0"/>
            <a:ext cx="363589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Lewis Carroll (the pen-name of Charles L. Dodgson) was born in the village of </a:t>
            </a:r>
            <a:r>
              <a:rPr lang="en-US" sz="4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Daresbury</a:t>
            </a:r>
            <a:r>
              <a:rPr lang="en-US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England, on January 27, 1832. </a:t>
            </a:r>
          </a:p>
        </p:txBody>
      </p:sp>
    </p:spTree>
    <p:extLst>
      <p:ext uri="{BB962C8B-B14F-4D97-AF65-F5344CB8AC3E}">
        <p14:creationId xmlns:p14="http://schemas.microsoft.com/office/powerpoint/2010/main" xmlns="" val="13418727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At home:</a:t>
            </a:r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dirty="0" smtClean="0">
                <a:solidFill>
                  <a:srgbClr val="002060"/>
                </a:solidFill>
              </a:rPr>
              <a:t>1. Write your own fairy tale. Or…</a:t>
            </a:r>
            <a:endParaRPr lang="ru-RU" sz="4400" dirty="0" smtClean="0">
              <a:solidFill>
                <a:srgbClr val="002060"/>
              </a:solidFill>
            </a:endParaRPr>
          </a:p>
          <a:p>
            <a:pPr lvl="0"/>
            <a:r>
              <a:rPr lang="en-US" sz="4400" dirty="0" smtClean="0">
                <a:solidFill>
                  <a:srgbClr val="002060"/>
                </a:solidFill>
              </a:rPr>
              <a:t>2. Find out other Carroll’s stories and retell one of them. Or…</a:t>
            </a:r>
            <a:endParaRPr lang="ru-RU" sz="4400" dirty="0" smtClean="0">
              <a:solidFill>
                <a:srgbClr val="002060"/>
              </a:solidFill>
            </a:endParaRPr>
          </a:p>
          <a:p>
            <a:r>
              <a:rPr lang="en-US" sz="4400" dirty="0" smtClean="0">
                <a:solidFill>
                  <a:srgbClr val="002060"/>
                </a:solidFill>
              </a:rPr>
              <a:t>3. Draw a scene from the tale you like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571612"/>
            <a:ext cx="8750601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</a:t>
            </a:r>
            <a:endParaRPr lang="en-US" sz="8800" b="1" dirty="0" smtClean="0">
              <a:ln w="12700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en-US" sz="8800" b="1" cap="none" spc="0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for your attention!</a:t>
            </a:r>
            <a:endParaRPr lang="ru-RU" sz="8800" b="1" cap="none" spc="0" dirty="0">
              <a:ln w="12700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00562" y="57077"/>
            <a:ext cx="464343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eldest boy in a family of 11 children, Carroll was very good at mathematics and won many academic prizes. He was a photographer and wrote essays, </a:t>
            </a:r>
            <a:endParaRPr lang="ru-RU" sz="4000" b="1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political pamphlets and poetry. </a:t>
            </a:r>
            <a:endParaRPr lang="ru-RU" sz="4000" b="1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6" descr="http://snobdenie.ucoz.ru/_ph/14/2/8787147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6898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9829137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tat18.privet.ru/lr/0a13b43413b092ee6d4deb337ee9964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42844" y="142852"/>
            <a:ext cx="407196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Charles Dodgson had no family, but he loved children very much. He often visited his friend’s family where there were three little girls.  </a:t>
            </a:r>
            <a:endParaRPr lang="ru-RU" sz="4400" b="1" dirty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53328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429256" y="0"/>
            <a:ext cx="3714744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One of them Alice was four years old.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Dodgson told her about the adventures of a little girl.  Alice liked the stories very much. 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1435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178896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7818" y="0"/>
            <a:ext cx="32861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When Alice 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about ten years old, she asked Charles to write down the 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stories. </a:t>
            </a:r>
            <a:endParaRPr lang="ru-RU" sz="44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quandoeutinha8anos.files.wordpress.com/2010/04/carrol-al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7120"/>
            <a:ext cx="4644008" cy="684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989888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30906">
            <a:off x="1339790" y="-116983"/>
            <a:ext cx="5869477" cy="440539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431196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54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 made a </a:t>
            </a:r>
            <a:r>
              <a:rPr lang="en-US" sz="5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handwritten book </a:t>
            </a:r>
          </a:p>
          <a:p>
            <a:r>
              <a:rPr lang="en-US" sz="5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for her and even draw pictures in it.</a:t>
            </a:r>
            <a:endParaRPr lang="ru-RU" sz="54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4048" y="102634"/>
            <a:ext cx="405481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Charles decided to publish the book </a:t>
            </a:r>
            <a:r>
              <a:rPr lang="en-US" sz="44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4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 book came out in 1865 and all the people who read it liked it very much. </a:t>
            </a:r>
            <a:endParaRPr lang="ru-RU" sz="44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t3.gstatic.com/images?q=tbn:ANd9GcTOKIM1ohFM81XG6vzFDgZ4iRKgei-5GNm2fpgvrkDPzZbUnc8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35458">
            <a:off x="35553" y="510149"/>
            <a:ext cx="4510931" cy="6014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8578654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Другая 2">
      <a:dk1>
        <a:srgbClr val="FAC08F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2170</TotalTime>
  <Words>855</Words>
  <Application>Microsoft Office PowerPoint</Application>
  <PresentationFormat>Экран (4:3)</PresentationFormat>
  <Paragraphs>162</Paragraphs>
  <Slides>31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BlackTie</vt:lpstr>
      <vt:lpstr>A trip to Wonderland</vt:lpstr>
      <vt:lpstr>The  14th April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Let’s have a rest!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Put the chapters into the right order: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At home: 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Lewis Carroll</dc:title>
  <dc:creator>lenovo</dc:creator>
  <cp:lastModifiedBy>Admin</cp:lastModifiedBy>
  <cp:revision>207</cp:revision>
  <dcterms:modified xsi:type="dcterms:W3CDTF">2022-05-19T15:02:15Z</dcterms:modified>
</cp:coreProperties>
</file>