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</p:sldIdLst>
  <p:sldSz cx="14630400" cy="8229600"/>
  <p:notesSz cx="8229600" cy="14630400"/>
  <p:embeddedFontLst>
    <p:embeddedFont>
      <p:font typeface="Times New Roman CYR" panose="02020603050405020304" pitchFamily="18" charset="0"/>
      <p:regular r:id="rId11"/>
      <p:bold r:id="rId12"/>
      <p:italic r:id="rId13"/>
      <p:bold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Monotype Corsiva" panose="03010101010201010101" pitchFamily="66" charset="0"/>
      <p:italic r:id="rId19"/>
    </p:embeddedFont>
    <p:embeddedFont>
      <p:font typeface="Lato" panose="020B0604020202020204" charset="0"/>
      <p:regular r:id="rId2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0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37" d="100"/>
          <a:sy n="37" d="100"/>
        </p:scale>
        <p:origin x="66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2260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DD6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C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0" y="1737449"/>
            <a:ext cx="14630400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педагогический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«ИКТ-компетентность педагога в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образовании»</a:t>
            </a:r>
          </a:p>
        </p:txBody>
      </p:sp>
      <p:sp>
        <p:nvSpPr>
          <p:cNvPr id="5" name="Shape 2"/>
          <p:cNvSpPr/>
          <p:nvPr/>
        </p:nvSpPr>
        <p:spPr>
          <a:xfrm>
            <a:off x="793790" y="6639520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2052" name="Picture 4" descr="ЦРО и ОК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679" y="165513"/>
            <a:ext cx="8839200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78925" y="1152320"/>
            <a:ext cx="1242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imes New Roman CYR" panose="02020603050405020304" pitchFamily="18" charset="0"/>
                <a:ea typeface="Times New Roman" panose="02020603050405020304" pitchFamily="18" charset="0"/>
              </a:rPr>
              <a:t>г. Армавир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 0"/>
          <p:cNvSpPr/>
          <p:nvPr/>
        </p:nvSpPr>
        <p:spPr>
          <a:xfrm>
            <a:off x="1891578" y="2762672"/>
            <a:ext cx="10953750" cy="2126337"/>
          </a:xfrm>
          <a:prstGeom prst="rect">
            <a:avLst/>
          </a:prstGeom>
          <a:noFill/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Электронное </a:t>
            </a:r>
            <a:r>
              <a:rPr lang="en-US" sz="4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учебное</a:t>
            </a:r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пособие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«Советы от профессионалов.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К</a:t>
            </a: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онструирование и технология создания  картин из кожи.»</a:t>
            </a:r>
            <a:endParaRPr lang="en-US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07134" y="7780153"/>
            <a:ext cx="1981464" cy="369332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МБУДО «ЦДТ»</a:t>
            </a:r>
            <a:endParaRPr lang="ru-RU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1149095" y="6669870"/>
            <a:ext cx="10522784" cy="10156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подготовила: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Подольская Елена Алексеевна</a:t>
            </a:r>
          </a:p>
          <a:p>
            <a:pPr algn="r"/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едагог дополнительного образования МБУДО «ЦДТ»</a:t>
            </a:r>
            <a:endParaRPr lang="ru-RU" sz="2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/>
          <p:nvPr/>
        </p:nvSpPr>
        <p:spPr>
          <a:xfrm>
            <a:off x="626399" y="6215084"/>
            <a:ext cx="382905" cy="382905"/>
          </a:xfrm>
          <a:prstGeom prst="roundRect">
            <a:avLst>
              <a:gd name="adj" fmla="val 23878209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6"/>
          <p:cNvSpPr txBox="1"/>
          <p:nvPr/>
        </p:nvSpPr>
        <p:spPr>
          <a:xfrm>
            <a:off x="12532299" y="7744337"/>
            <a:ext cx="1981464" cy="369332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МБУДО «ЦДТ»</a:t>
            </a:r>
            <a:endParaRPr lang="ru-RU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Text 0"/>
          <p:cNvSpPr/>
          <p:nvPr/>
        </p:nvSpPr>
        <p:spPr>
          <a:xfrm>
            <a:off x="558083" y="3156207"/>
            <a:ext cx="8621588" cy="1595442"/>
          </a:xfrm>
          <a:prstGeom prst="rect">
            <a:avLst/>
          </a:prstGeom>
          <a:noFill/>
          <a:ln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0" tIns="0" rIns="0" bIns="0"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5500"/>
              </a:lnSpc>
              <a:buNone/>
            </a:pPr>
            <a:endParaRPr lang="ru-RU" sz="4400" dirty="0" smtClean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51" y="231026"/>
            <a:ext cx="7448718" cy="109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2015" y="211976"/>
            <a:ext cx="4947785" cy="7421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8"/>
          <p:cNvSpPr txBox="1"/>
          <p:nvPr/>
        </p:nvSpPr>
        <p:spPr>
          <a:xfrm>
            <a:off x="3119399" y="1625610"/>
            <a:ext cx="5147170" cy="255454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подготовила: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Подольская </a:t>
            </a:r>
          </a:p>
          <a:p>
            <a:pPr algn="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Алексеевна</a:t>
            </a:r>
          </a:p>
          <a:p>
            <a:pPr algn="r"/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едагог дополнительного образования МБУДО «ЦДТ»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"/>
          <p:cNvSpPr/>
          <p:nvPr/>
        </p:nvSpPr>
        <p:spPr>
          <a:xfrm>
            <a:off x="1900968" y="5095046"/>
            <a:ext cx="6365601" cy="18748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2400" i="1" dirty="0"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Добро пожаловать в мир кожаного искусства! </a:t>
            </a:r>
            <a:endParaRPr lang="ru-RU" sz="2400" i="1" dirty="0" smtClean="0">
              <a:latin typeface="Times New Roman" panose="02020603050405020304" pitchFamily="18" charset="0"/>
              <a:ea typeface="Lato" pitchFamily="34" charset="-122"/>
              <a:cs typeface="Times New Roman" panose="02020603050405020304" pitchFamily="18" charset="0"/>
            </a:endParaRPr>
          </a:p>
          <a:p>
            <a:pPr marL="0" indent="0" algn="r">
              <a:lnSpc>
                <a:spcPts val="2850"/>
              </a:lnSpc>
              <a:buNone/>
            </a:pPr>
            <a:r>
              <a:rPr lang="en-US" sz="2400" i="1" dirty="0" err="1" smtClean="0"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Это</a:t>
            </a:r>
            <a:r>
              <a:rPr lang="en-US" sz="2400" i="1" dirty="0" smtClean="0"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электронное учебное пособие станет вашим проводником от основ до мастерства в работе с кожей. Здесь вы найдете всё, что нужно для создания красивых и уникальных изделий – от простых поделок до впечатляющих картин.</a:t>
            </a:r>
            <a:endParaRPr 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12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06758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Почему электронное учебное </a:t>
            </a:r>
            <a:r>
              <a:rPr lang="en-US" sz="5400" b="1" dirty="0" err="1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пособие</a:t>
            </a: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 </a:t>
            </a:r>
            <a:endParaRPr lang="ru-RU" sz="5400" b="1" dirty="0" smtClean="0">
              <a:solidFill>
                <a:srgbClr val="282824"/>
              </a:solidFill>
              <a:latin typeface="Times New Roman" panose="02020603050405020304" pitchFamily="18" charset="0"/>
              <a:ea typeface="Lato Bold" pitchFamily="34" charset="-122"/>
              <a:cs typeface="Times New Roman" panose="02020603050405020304" pitchFamily="18" charset="0"/>
            </a:endParaRPr>
          </a:p>
          <a:p>
            <a:pPr marL="0" indent="0">
              <a:lnSpc>
                <a:spcPts val="5550"/>
              </a:lnSpc>
              <a:buNone/>
            </a:pPr>
            <a:r>
              <a:rPr lang="en-US" sz="5400" b="1" dirty="0" err="1" smtClean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по</a:t>
            </a:r>
            <a:r>
              <a:rPr lang="en-US" sz="5400" b="1" dirty="0" smtClean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коже?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93790" y="39885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82824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Удобство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569738"/>
            <a:ext cx="284559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Lato" pitchFamily="34" charset="0"/>
                <a:ea typeface="Lato" pitchFamily="34" charset="-122"/>
                <a:cs typeface="Lato" pitchFamily="34" charset="-120"/>
              </a:rPr>
              <a:t>Доступно в любое время и в любом месте, на любом устройстве.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4200406" y="39885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82824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Интерактивность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200406" y="4569738"/>
            <a:ext cx="284559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Lato" pitchFamily="34" charset="0"/>
                <a:ea typeface="Lato" pitchFamily="34" charset="-122"/>
                <a:cs typeface="Lato" pitchFamily="34" charset="-120"/>
              </a:rPr>
              <a:t>Видеоуроки, 3D-модели, анимации – всё для наглядного обучения.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607022" y="39885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82824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Экономия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607022" y="4569738"/>
            <a:ext cx="284559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Lato" pitchFamily="34" charset="0"/>
                <a:ea typeface="Lato" pitchFamily="34" charset="-122"/>
                <a:cs typeface="Lato" pitchFamily="34" charset="-120"/>
              </a:rPr>
              <a:t>Не нужно покупать дорогостоящие курсы и материалы впрок.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11013638" y="39885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82824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Экологичность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11013638" y="4569738"/>
            <a:ext cx="2845594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5"/>
                </a:solidFill>
                <a:latin typeface="Lato" pitchFamily="34" charset="0"/>
                <a:ea typeface="Lato" pitchFamily="34" charset="-122"/>
                <a:cs typeface="Lato" pitchFamily="34" charset="-120"/>
              </a:rPr>
              <a:t>Бережное отношение к окружающей среде: меньше бумаги, больше пользы.</a:t>
            </a:r>
            <a:endParaRPr lang="en-US" sz="1750" dirty="0"/>
          </a:p>
        </p:txBody>
      </p:sp>
      <p:sp>
        <p:nvSpPr>
          <p:cNvPr id="11" name="TextBox 10"/>
          <p:cNvSpPr txBox="1"/>
          <p:nvPr/>
        </p:nvSpPr>
        <p:spPr>
          <a:xfrm>
            <a:off x="12507134" y="7780153"/>
            <a:ext cx="1981464" cy="369332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МБУДО «ЦДТ»</a:t>
            </a:r>
            <a:endParaRPr lang="ru-RU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803" y="3377922"/>
            <a:ext cx="507683" cy="507683"/>
          </a:xfrm>
          <a:prstGeom prst="rect">
            <a:avLst/>
          </a:prstGeom>
        </p:spPr>
      </p:pic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2732" y="3433817"/>
            <a:ext cx="507683" cy="507683"/>
          </a:xfrm>
          <a:prstGeom prst="rect">
            <a:avLst/>
          </a:prstGeom>
        </p:spPr>
      </p:pic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0406" y="3463136"/>
            <a:ext cx="507683" cy="507683"/>
          </a:xfrm>
          <a:prstGeom prst="rect">
            <a:avLst/>
          </a:prstGeom>
        </p:spPr>
      </p:pic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05058" y="3394590"/>
            <a:ext cx="507683" cy="507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9040" y="2529616"/>
            <a:ext cx="1245048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Необходимые материалы и инструменты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93790" y="3793771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5DFD2"/>
          </a:solidFill>
          <a:ln/>
        </p:spPr>
      </p:sp>
      <p:sp>
        <p:nvSpPr>
          <p:cNvPr id="4" name="Text 2"/>
          <p:cNvSpPr/>
          <p:nvPr/>
        </p:nvSpPr>
        <p:spPr>
          <a:xfrm>
            <a:off x="1530906" y="379377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Кожа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1530906" y="4284190"/>
            <a:ext cx="345924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Замша, нубук, растительного дубления, юфть.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hape 4"/>
          <p:cNvSpPr/>
          <p:nvPr/>
        </p:nvSpPr>
        <p:spPr>
          <a:xfrm>
            <a:off x="5216962" y="3793771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5DFD2"/>
          </a:solidFill>
          <a:ln/>
        </p:spPr>
      </p:sp>
      <p:sp>
        <p:nvSpPr>
          <p:cNvPr id="7" name="Text 5"/>
          <p:cNvSpPr/>
          <p:nvPr/>
        </p:nvSpPr>
        <p:spPr>
          <a:xfrm>
            <a:off x="5954078" y="3793771"/>
            <a:ext cx="3459242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Инструменты для резки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5954078" y="4638520"/>
            <a:ext cx="345924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Ножи, скальпели, ножницы, резаки.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9640133" y="3793771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5DFD2"/>
          </a:solidFill>
          <a:ln/>
        </p:spPr>
      </p:sp>
      <p:sp>
        <p:nvSpPr>
          <p:cNvPr id="10" name="Text 8"/>
          <p:cNvSpPr/>
          <p:nvPr/>
        </p:nvSpPr>
        <p:spPr>
          <a:xfrm>
            <a:off x="10377249" y="3793771"/>
            <a:ext cx="3459242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Инструменты для шитья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0377249" y="4638520"/>
            <a:ext cx="345924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Иглы, нитки, шило, иглы для швейной машинки.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793790" y="6070878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5DFD2"/>
          </a:solidFill>
          <a:ln/>
        </p:spPr>
      </p:sp>
      <p:sp>
        <p:nvSpPr>
          <p:cNvPr id="13" name="Text 11"/>
          <p:cNvSpPr/>
          <p:nvPr/>
        </p:nvSpPr>
        <p:spPr>
          <a:xfrm>
            <a:off x="1530906" y="6070878"/>
            <a:ext cx="412539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Инструменты для тиснения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1530906" y="6561296"/>
            <a:ext cx="567094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Молотки, штампы, клише.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7428667" y="6070878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5DFD2"/>
          </a:solidFill>
          <a:ln/>
        </p:spPr>
      </p:sp>
      <p:sp>
        <p:nvSpPr>
          <p:cNvPr id="16" name="Text 14"/>
          <p:cNvSpPr/>
          <p:nvPr/>
        </p:nvSpPr>
        <p:spPr>
          <a:xfrm>
            <a:off x="8165783" y="607087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Краски, лаки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8165783" y="6561296"/>
            <a:ext cx="567094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Специальные краски, лаки, фурнитура.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507134" y="7780153"/>
            <a:ext cx="1981464" cy="369332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МБУДО «ЦДТ»</a:t>
            </a:r>
            <a:endParaRPr lang="ru-RU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9" name="Image 0" descr="preencoded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395"/>
            <a:ext cx="14630400" cy="234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81207" y="543758"/>
            <a:ext cx="9072563" cy="617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850"/>
              </a:lnSpc>
              <a:buNone/>
            </a:pP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Основные техники работы с кожей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993576" y="1557099"/>
            <a:ext cx="22860" cy="6129457"/>
          </a:xfrm>
          <a:prstGeom prst="roundRect">
            <a:avLst>
              <a:gd name="adj" fmla="val 129747"/>
            </a:avLst>
          </a:prstGeom>
          <a:solidFill>
            <a:srgbClr val="CBC5B8"/>
          </a:solidFill>
          <a:ln/>
        </p:spPr>
      </p:sp>
      <p:sp>
        <p:nvSpPr>
          <p:cNvPr id="4" name="Shape 2"/>
          <p:cNvSpPr/>
          <p:nvPr/>
        </p:nvSpPr>
        <p:spPr>
          <a:xfrm>
            <a:off x="7212288" y="1990487"/>
            <a:ext cx="593169" cy="22860"/>
          </a:xfrm>
          <a:prstGeom prst="roundRect">
            <a:avLst>
              <a:gd name="adj" fmla="val 129747"/>
            </a:avLst>
          </a:prstGeom>
          <a:solidFill>
            <a:srgbClr val="CBC5B8"/>
          </a:solidFill>
          <a:ln/>
        </p:spPr>
      </p:sp>
      <p:sp>
        <p:nvSpPr>
          <p:cNvPr id="5" name="Shape 3"/>
          <p:cNvSpPr/>
          <p:nvPr/>
        </p:nvSpPr>
        <p:spPr>
          <a:xfrm>
            <a:off x="7782597" y="1779508"/>
            <a:ext cx="444818" cy="444818"/>
          </a:xfrm>
          <a:prstGeom prst="roundRect">
            <a:avLst>
              <a:gd name="adj" fmla="val 6668"/>
            </a:avLst>
          </a:prstGeom>
          <a:solidFill>
            <a:srgbClr val="E5DFD2"/>
          </a:solidFill>
          <a:ln/>
        </p:spPr>
      </p:sp>
      <p:sp>
        <p:nvSpPr>
          <p:cNvPr id="6" name="Text 4"/>
          <p:cNvSpPr/>
          <p:nvPr/>
        </p:nvSpPr>
        <p:spPr>
          <a:xfrm>
            <a:off x="7856714" y="1816596"/>
            <a:ext cx="296585" cy="37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1</a:t>
            </a:r>
            <a:endParaRPr lang="en-US" sz="2300" dirty="0"/>
          </a:p>
        </p:txBody>
      </p:sp>
      <p:sp>
        <p:nvSpPr>
          <p:cNvPr id="7" name="Text 5"/>
          <p:cNvSpPr/>
          <p:nvPr/>
        </p:nvSpPr>
        <p:spPr>
          <a:xfrm>
            <a:off x="4544812" y="1754743"/>
            <a:ext cx="2471618" cy="308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Резка и раскрой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1381797" y="2182297"/>
            <a:ext cx="5634633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Шаблоны и выкройки, </a:t>
            </a:r>
            <a:endParaRPr lang="ru-RU" sz="2800" dirty="0" smtClean="0">
              <a:solidFill>
                <a:srgbClr val="4A4A45"/>
              </a:solidFill>
              <a:latin typeface="Times New Roman" panose="02020603050405020304" pitchFamily="18" charset="0"/>
              <a:ea typeface="Lato" pitchFamily="34" charset="-122"/>
              <a:cs typeface="Times New Roman" panose="02020603050405020304" pitchFamily="18" charset="0"/>
            </a:endParaRPr>
          </a:p>
          <a:p>
            <a:pPr marL="0" indent="0" algn="r">
              <a:lnSpc>
                <a:spcPts val="2450"/>
              </a:lnSpc>
              <a:buNone/>
            </a:pPr>
            <a:r>
              <a:rPr lang="en-US" sz="2800" dirty="0" err="1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точность</a:t>
            </a:r>
            <a:r>
              <a:rPr lang="en-US" sz="2800" dirty="0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и аккуратность.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8204555" y="2979063"/>
            <a:ext cx="593169" cy="22860"/>
          </a:xfrm>
          <a:prstGeom prst="roundRect">
            <a:avLst>
              <a:gd name="adj" fmla="val 129747"/>
            </a:avLst>
          </a:prstGeom>
          <a:solidFill>
            <a:srgbClr val="CBC5B8"/>
          </a:solidFill>
          <a:ln/>
        </p:spPr>
      </p:sp>
      <p:sp>
        <p:nvSpPr>
          <p:cNvPr id="10" name="Shape 8"/>
          <p:cNvSpPr/>
          <p:nvPr/>
        </p:nvSpPr>
        <p:spPr>
          <a:xfrm>
            <a:off x="7782597" y="2768084"/>
            <a:ext cx="444818" cy="444818"/>
          </a:xfrm>
          <a:prstGeom prst="roundRect">
            <a:avLst>
              <a:gd name="adj" fmla="val 6668"/>
            </a:avLst>
          </a:prstGeom>
          <a:solidFill>
            <a:srgbClr val="E5DFD2"/>
          </a:solidFill>
          <a:ln/>
        </p:spPr>
      </p:sp>
      <p:sp>
        <p:nvSpPr>
          <p:cNvPr id="11" name="Text 9"/>
          <p:cNvSpPr/>
          <p:nvPr/>
        </p:nvSpPr>
        <p:spPr>
          <a:xfrm>
            <a:off x="7856714" y="2805172"/>
            <a:ext cx="296585" cy="37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2</a:t>
            </a:r>
            <a:endParaRPr lang="en-US" sz="2300" dirty="0"/>
          </a:p>
        </p:txBody>
      </p:sp>
      <p:sp>
        <p:nvSpPr>
          <p:cNvPr id="12" name="Text 10"/>
          <p:cNvSpPr/>
          <p:nvPr/>
        </p:nvSpPr>
        <p:spPr>
          <a:xfrm>
            <a:off x="8993582" y="2743319"/>
            <a:ext cx="2471618" cy="308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Склеивание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8993582" y="3170873"/>
            <a:ext cx="5634633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Выбор клея, </a:t>
            </a:r>
            <a:r>
              <a:rPr lang="en-US" sz="2800" dirty="0" err="1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технология</a:t>
            </a: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 </a:t>
            </a:r>
            <a:endParaRPr lang="ru-RU" sz="2800" dirty="0" smtClean="0">
              <a:solidFill>
                <a:srgbClr val="4A4A45"/>
              </a:solidFill>
              <a:latin typeface="Times New Roman" panose="02020603050405020304" pitchFamily="18" charset="0"/>
              <a:ea typeface="Lat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2450"/>
              </a:lnSpc>
              <a:buNone/>
            </a:pPr>
            <a:r>
              <a:rPr lang="en-US" sz="2800" dirty="0" err="1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склеивания</a:t>
            </a: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, прочность.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7212288" y="3868817"/>
            <a:ext cx="593169" cy="22860"/>
          </a:xfrm>
          <a:prstGeom prst="roundRect">
            <a:avLst>
              <a:gd name="adj" fmla="val 129747"/>
            </a:avLst>
          </a:prstGeom>
          <a:solidFill>
            <a:srgbClr val="CBC5B8"/>
          </a:solidFill>
          <a:ln/>
        </p:spPr>
      </p:sp>
      <p:sp>
        <p:nvSpPr>
          <p:cNvPr id="15" name="Shape 13"/>
          <p:cNvSpPr/>
          <p:nvPr/>
        </p:nvSpPr>
        <p:spPr>
          <a:xfrm>
            <a:off x="7782597" y="3657838"/>
            <a:ext cx="444818" cy="444818"/>
          </a:xfrm>
          <a:prstGeom prst="roundRect">
            <a:avLst>
              <a:gd name="adj" fmla="val 6668"/>
            </a:avLst>
          </a:prstGeom>
          <a:solidFill>
            <a:srgbClr val="E5DFD2"/>
          </a:solidFill>
          <a:ln/>
        </p:spPr>
      </p:sp>
      <p:sp>
        <p:nvSpPr>
          <p:cNvPr id="16" name="Text 14"/>
          <p:cNvSpPr/>
          <p:nvPr/>
        </p:nvSpPr>
        <p:spPr>
          <a:xfrm>
            <a:off x="7856714" y="3694926"/>
            <a:ext cx="296585" cy="37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3</a:t>
            </a:r>
            <a:endParaRPr lang="en-US" sz="2300" dirty="0"/>
          </a:p>
        </p:txBody>
      </p:sp>
      <p:sp>
        <p:nvSpPr>
          <p:cNvPr id="17" name="Text 15"/>
          <p:cNvSpPr/>
          <p:nvPr/>
        </p:nvSpPr>
        <p:spPr>
          <a:xfrm>
            <a:off x="4544812" y="3633073"/>
            <a:ext cx="2471618" cy="308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Шитье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1381797" y="4060627"/>
            <a:ext cx="5634633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Ручные и машинные швы, </a:t>
            </a:r>
            <a:endParaRPr lang="ru-RU" sz="2800" dirty="0" smtClean="0">
              <a:solidFill>
                <a:srgbClr val="4A4A45"/>
              </a:solidFill>
              <a:latin typeface="Times New Roman" panose="02020603050405020304" pitchFamily="18" charset="0"/>
              <a:ea typeface="Lato" pitchFamily="34" charset="-122"/>
              <a:cs typeface="Times New Roman" panose="02020603050405020304" pitchFamily="18" charset="0"/>
            </a:endParaRPr>
          </a:p>
          <a:p>
            <a:pPr marL="0" indent="0" algn="r">
              <a:lnSpc>
                <a:spcPts val="2450"/>
              </a:lnSpc>
              <a:buNone/>
            </a:pPr>
            <a:r>
              <a:rPr lang="en-US" sz="2800" dirty="0" err="1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различные</a:t>
            </a:r>
            <a:r>
              <a:rPr lang="en-US" sz="2800" dirty="0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виды стежков.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8204555" y="4758571"/>
            <a:ext cx="593169" cy="22860"/>
          </a:xfrm>
          <a:prstGeom prst="roundRect">
            <a:avLst>
              <a:gd name="adj" fmla="val 129747"/>
            </a:avLst>
          </a:prstGeom>
          <a:solidFill>
            <a:srgbClr val="CBC5B8"/>
          </a:solidFill>
          <a:ln/>
        </p:spPr>
      </p:sp>
      <p:sp>
        <p:nvSpPr>
          <p:cNvPr id="20" name="Shape 18"/>
          <p:cNvSpPr/>
          <p:nvPr/>
        </p:nvSpPr>
        <p:spPr>
          <a:xfrm>
            <a:off x="7782597" y="4547592"/>
            <a:ext cx="444818" cy="444818"/>
          </a:xfrm>
          <a:prstGeom prst="roundRect">
            <a:avLst>
              <a:gd name="adj" fmla="val 6668"/>
            </a:avLst>
          </a:prstGeom>
          <a:solidFill>
            <a:srgbClr val="E5DFD2"/>
          </a:solidFill>
          <a:ln/>
        </p:spPr>
      </p:sp>
      <p:sp>
        <p:nvSpPr>
          <p:cNvPr id="21" name="Text 19"/>
          <p:cNvSpPr/>
          <p:nvPr/>
        </p:nvSpPr>
        <p:spPr>
          <a:xfrm>
            <a:off x="7856714" y="4584680"/>
            <a:ext cx="296585" cy="37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4</a:t>
            </a:r>
            <a:endParaRPr lang="en-US" sz="2300" dirty="0"/>
          </a:p>
        </p:txBody>
      </p:sp>
      <p:sp>
        <p:nvSpPr>
          <p:cNvPr id="22" name="Text 20"/>
          <p:cNvSpPr/>
          <p:nvPr/>
        </p:nvSpPr>
        <p:spPr>
          <a:xfrm>
            <a:off x="8993582" y="4522827"/>
            <a:ext cx="2471618" cy="308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Тиснение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8993582" y="4950381"/>
            <a:ext cx="5634633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Создание рельефных узоров, </a:t>
            </a:r>
            <a:endParaRPr lang="ru-RU" sz="2800" dirty="0" smtClean="0">
              <a:solidFill>
                <a:srgbClr val="4A4A45"/>
              </a:solidFill>
              <a:latin typeface="Times New Roman" panose="02020603050405020304" pitchFamily="18" charset="0"/>
              <a:ea typeface="Lat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2450"/>
              </a:lnSpc>
              <a:buNone/>
            </a:pPr>
            <a:r>
              <a:rPr lang="en-US" sz="2800" dirty="0" err="1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выбор</a:t>
            </a:r>
            <a:r>
              <a:rPr lang="en-US" sz="2800" dirty="0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штампов.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7212288" y="5648325"/>
            <a:ext cx="593169" cy="22860"/>
          </a:xfrm>
          <a:prstGeom prst="roundRect">
            <a:avLst>
              <a:gd name="adj" fmla="val 129747"/>
            </a:avLst>
          </a:prstGeom>
          <a:solidFill>
            <a:srgbClr val="CBC5B8"/>
          </a:solidFill>
          <a:ln/>
        </p:spPr>
      </p:sp>
      <p:sp>
        <p:nvSpPr>
          <p:cNvPr id="25" name="Shape 23"/>
          <p:cNvSpPr/>
          <p:nvPr/>
        </p:nvSpPr>
        <p:spPr>
          <a:xfrm>
            <a:off x="7782597" y="5437346"/>
            <a:ext cx="444818" cy="444818"/>
          </a:xfrm>
          <a:prstGeom prst="roundRect">
            <a:avLst>
              <a:gd name="adj" fmla="val 6668"/>
            </a:avLst>
          </a:prstGeom>
          <a:solidFill>
            <a:srgbClr val="E5DFD2"/>
          </a:solidFill>
          <a:ln/>
        </p:spPr>
      </p:sp>
      <p:sp>
        <p:nvSpPr>
          <p:cNvPr id="26" name="Text 24"/>
          <p:cNvSpPr/>
          <p:nvPr/>
        </p:nvSpPr>
        <p:spPr>
          <a:xfrm>
            <a:off x="7856714" y="5474434"/>
            <a:ext cx="296585" cy="37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5</a:t>
            </a:r>
            <a:endParaRPr lang="en-US" sz="2300" dirty="0"/>
          </a:p>
        </p:txBody>
      </p:sp>
      <p:sp>
        <p:nvSpPr>
          <p:cNvPr id="27" name="Text 25"/>
          <p:cNvSpPr/>
          <p:nvPr/>
        </p:nvSpPr>
        <p:spPr>
          <a:xfrm>
            <a:off x="2053786" y="5412581"/>
            <a:ext cx="4962644" cy="308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Окрашивание и финишная обработка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1381797" y="5840135"/>
            <a:ext cx="5634633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Выбор красок, лаков, </a:t>
            </a:r>
            <a:endParaRPr lang="ru-RU" sz="2800" dirty="0" smtClean="0">
              <a:solidFill>
                <a:srgbClr val="4A4A45"/>
              </a:solidFill>
              <a:latin typeface="Times New Roman" panose="02020603050405020304" pitchFamily="18" charset="0"/>
              <a:ea typeface="Lato" pitchFamily="34" charset="-122"/>
              <a:cs typeface="Times New Roman" panose="02020603050405020304" pitchFamily="18" charset="0"/>
            </a:endParaRPr>
          </a:p>
          <a:p>
            <a:pPr marL="0" indent="0" algn="r">
              <a:lnSpc>
                <a:spcPts val="2450"/>
              </a:lnSpc>
              <a:buNone/>
            </a:pPr>
            <a:r>
              <a:rPr lang="en-US" sz="2800" dirty="0" err="1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нанесение</a:t>
            </a: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, финишная обработка.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Shape 27"/>
          <p:cNvSpPr/>
          <p:nvPr/>
        </p:nvSpPr>
        <p:spPr>
          <a:xfrm>
            <a:off x="8204555" y="6538079"/>
            <a:ext cx="593169" cy="22860"/>
          </a:xfrm>
          <a:prstGeom prst="roundRect">
            <a:avLst>
              <a:gd name="adj" fmla="val 129747"/>
            </a:avLst>
          </a:prstGeom>
          <a:solidFill>
            <a:srgbClr val="CBC5B8"/>
          </a:solidFill>
          <a:ln/>
        </p:spPr>
      </p:sp>
      <p:sp>
        <p:nvSpPr>
          <p:cNvPr id="30" name="Shape 28"/>
          <p:cNvSpPr/>
          <p:nvPr/>
        </p:nvSpPr>
        <p:spPr>
          <a:xfrm>
            <a:off x="7782597" y="6327100"/>
            <a:ext cx="444818" cy="444818"/>
          </a:xfrm>
          <a:prstGeom prst="roundRect">
            <a:avLst>
              <a:gd name="adj" fmla="val 6668"/>
            </a:avLst>
          </a:prstGeom>
          <a:solidFill>
            <a:srgbClr val="E5DFD2"/>
          </a:solidFill>
          <a:ln/>
        </p:spPr>
      </p:sp>
      <p:sp>
        <p:nvSpPr>
          <p:cNvPr id="31" name="Text 29"/>
          <p:cNvSpPr/>
          <p:nvPr/>
        </p:nvSpPr>
        <p:spPr>
          <a:xfrm>
            <a:off x="7856714" y="6364188"/>
            <a:ext cx="296585" cy="370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b="1" dirty="0">
                <a:solidFill>
                  <a:srgbClr val="4A4A45"/>
                </a:solidFill>
                <a:latin typeface="Lato Bold" pitchFamily="34" charset="0"/>
                <a:ea typeface="Lato Bold" pitchFamily="34" charset="-122"/>
                <a:cs typeface="Lato Bold" pitchFamily="34" charset="-120"/>
              </a:rPr>
              <a:t>6</a:t>
            </a:r>
            <a:endParaRPr lang="en-US" sz="2300" dirty="0"/>
          </a:p>
        </p:txBody>
      </p:sp>
      <p:sp>
        <p:nvSpPr>
          <p:cNvPr id="32" name="Text 30"/>
          <p:cNvSpPr/>
          <p:nvPr/>
        </p:nvSpPr>
        <p:spPr>
          <a:xfrm>
            <a:off x="8993582" y="6302335"/>
            <a:ext cx="2697480" cy="308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Пирография по коже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31"/>
          <p:cNvSpPr/>
          <p:nvPr/>
        </p:nvSpPr>
        <p:spPr>
          <a:xfrm>
            <a:off x="8993582" y="6729889"/>
            <a:ext cx="5634633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Выжигание рисунка, техника, </a:t>
            </a:r>
            <a:endParaRPr lang="ru-RU" sz="2800" dirty="0" smtClean="0">
              <a:solidFill>
                <a:srgbClr val="4A4A45"/>
              </a:solidFill>
              <a:latin typeface="Times New Roman" panose="02020603050405020304" pitchFamily="18" charset="0"/>
              <a:ea typeface="Lat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2450"/>
              </a:lnSpc>
              <a:buNone/>
            </a:pPr>
            <a:r>
              <a:rPr lang="en-US" sz="2800" dirty="0" err="1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виды</a:t>
            </a:r>
            <a:r>
              <a:rPr lang="en-US" sz="2800" dirty="0" smtClean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инструментов.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507134" y="7780153"/>
            <a:ext cx="1981464" cy="369332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МБУДО «ЦДТ»</a:t>
            </a:r>
            <a:endParaRPr lang="ru-RU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559315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Пошаговые инструкции: </a:t>
            </a:r>
            <a:endParaRPr lang="ru-RU" sz="5400" b="1" dirty="0" smtClean="0">
              <a:solidFill>
                <a:srgbClr val="282824"/>
              </a:solidFill>
              <a:latin typeface="Times New Roman" panose="02020603050405020304" pitchFamily="18" charset="0"/>
              <a:ea typeface="Lato Bold" pitchFamily="34" charset="-122"/>
              <a:cs typeface="Times New Roman" panose="02020603050405020304" pitchFamily="18" charset="0"/>
            </a:endParaRPr>
          </a:p>
          <a:p>
            <a:pPr marL="0" indent="0">
              <a:lnSpc>
                <a:spcPts val="5550"/>
              </a:lnSpc>
              <a:buNone/>
            </a:pPr>
            <a:r>
              <a:rPr lang="en-US" sz="5400" b="1" dirty="0" err="1" smtClean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Простые</a:t>
            </a:r>
            <a:r>
              <a:rPr lang="en-US" sz="5400" b="1" dirty="0" smtClean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поделки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793790" y="3391853"/>
            <a:ext cx="3664863" cy="1934126"/>
          </a:xfrm>
          <a:prstGeom prst="roundRect">
            <a:avLst>
              <a:gd name="adj" fmla="val 2038"/>
            </a:avLst>
          </a:prstGeom>
          <a:solidFill>
            <a:srgbClr val="E5DFD2"/>
          </a:solidFill>
          <a:ln/>
        </p:spPr>
      </p:sp>
      <p:sp>
        <p:nvSpPr>
          <p:cNvPr id="5" name="Text 2"/>
          <p:cNvSpPr/>
          <p:nvPr/>
        </p:nvSpPr>
        <p:spPr>
          <a:xfrm>
            <a:off x="1020604" y="36186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Брелок из кожи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020604" y="4109085"/>
            <a:ext cx="321123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Выкройка, резка, шитье, крепление.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4685467" y="3391853"/>
            <a:ext cx="3664863" cy="1934126"/>
          </a:xfrm>
          <a:prstGeom prst="roundRect">
            <a:avLst>
              <a:gd name="adj" fmla="val 2038"/>
            </a:avLst>
          </a:prstGeom>
          <a:solidFill>
            <a:srgbClr val="E5DFD2"/>
          </a:solidFill>
          <a:ln/>
        </p:spPr>
      </p:sp>
      <p:sp>
        <p:nvSpPr>
          <p:cNvPr id="8" name="Text 5"/>
          <p:cNvSpPr/>
          <p:nvPr/>
        </p:nvSpPr>
        <p:spPr>
          <a:xfrm>
            <a:off x="4912281" y="3618667"/>
            <a:ext cx="297394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Закладка для книги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4912281" y="4109085"/>
            <a:ext cx="321123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Тиснение, окрашивание, выбор дизайна.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793790" y="5673526"/>
            <a:ext cx="7556421" cy="1306949"/>
          </a:xfrm>
          <a:prstGeom prst="roundRect">
            <a:avLst>
              <a:gd name="adj" fmla="val 2603"/>
            </a:avLst>
          </a:prstGeom>
          <a:solidFill>
            <a:srgbClr val="E5DFD2"/>
          </a:solidFill>
          <a:ln/>
        </p:spPr>
      </p:sp>
      <p:sp>
        <p:nvSpPr>
          <p:cNvPr id="11" name="Text 8"/>
          <p:cNvSpPr/>
          <p:nvPr/>
        </p:nvSpPr>
        <p:spPr>
          <a:xfrm>
            <a:off x="1020604" y="5900340"/>
            <a:ext cx="290834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Кошелек для монет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020604" y="6390759"/>
            <a:ext cx="710279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Склеивание, фурнитура, выбор дизайна.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514140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Пошаговые </a:t>
            </a:r>
            <a:r>
              <a:rPr lang="en-US" sz="5400" b="1" dirty="0" err="1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инструкции</a:t>
            </a:r>
            <a:r>
              <a:rPr lang="en-US" sz="5400" b="1" dirty="0" smtClean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:</a:t>
            </a:r>
            <a:endParaRPr lang="ru-RU" sz="5400" b="1" dirty="0" smtClean="0">
              <a:solidFill>
                <a:srgbClr val="282824"/>
              </a:solidFill>
              <a:latin typeface="Times New Roman" panose="02020603050405020304" pitchFamily="18" charset="0"/>
              <a:ea typeface="Lato Bold" pitchFamily="34" charset="-122"/>
              <a:cs typeface="Times New Roman" panose="02020603050405020304" pitchFamily="18" charset="0"/>
            </a:endParaRPr>
          </a:p>
          <a:p>
            <a:pPr marL="0" indent="0">
              <a:lnSpc>
                <a:spcPts val="5550"/>
              </a:lnSpc>
              <a:buNone/>
            </a:pPr>
            <a:r>
              <a:rPr lang="en-US" sz="5400" b="1" dirty="0" smtClean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Картины из кожи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793790" y="3041876"/>
            <a:ext cx="170021" cy="853321"/>
          </a:xfrm>
          <a:prstGeom prst="roundRect">
            <a:avLst>
              <a:gd name="adj" fmla="val 20012"/>
            </a:avLst>
          </a:prstGeom>
          <a:solidFill>
            <a:srgbClr val="E5DFD2"/>
          </a:solidFill>
          <a:ln/>
        </p:spPr>
      </p:sp>
      <p:sp>
        <p:nvSpPr>
          <p:cNvPr id="5" name="Text 2"/>
          <p:cNvSpPr/>
          <p:nvPr/>
        </p:nvSpPr>
        <p:spPr>
          <a:xfrm>
            <a:off x="1303973" y="304187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Выбор эскиза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303973" y="3532295"/>
            <a:ext cx="704623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Подбор изображения, перенос на кожу.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1133951" y="4122011"/>
            <a:ext cx="170021" cy="853321"/>
          </a:xfrm>
          <a:prstGeom prst="roundRect">
            <a:avLst>
              <a:gd name="adj" fmla="val 20012"/>
            </a:avLst>
          </a:prstGeom>
          <a:solidFill>
            <a:srgbClr val="E5DFD2"/>
          </a:solidFill>
          <a:ln/>
        </p:spPr>
      </p:sp>
      <p:sp>
        <p:nvSpPr>
          <p:cNvPr id="8" name="Text 5"/>
          <p:cNvSpPr/>
          <p:nvPr/>
        </p:nvSpPr>
        <p:spPr>
          <a:xfrm>
            <a:off x="1644134" y="4122011"/>
            <a:ext cx="469320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Создание объемных элементов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644134" y="4612430"/>
            <a:ext cx="670607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Цветы, листья, животные: техника, материалы.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1474232" y="5202146"/>
            <a:ext cx="170021" cy="853321"/>
          </a:xfrm>
          <a:prstGeom prst="roundRect">
            <a:avLst>
              <a:gd name="adj" fmla="val 20012"/>
            </a:avLst>
          </a:prstGeom>
          <a:solidFill>
            <a:srgbClr val="E5DFD2"/>
          </a:solidFill>
          <a:ln/>
        </p:spPr>
      </p:sp>
      <p:sp>
        <p:nvSpPr>
          <p:cNvPr id="11" name="Text 8"/>
          <p:cNvSpPr/>
          <p:nvPr/>
        </p:nvSpPr>
        <p:spPr>
          <a:xfrm>
            <a:off x="1984415" y="5202146"/>
            <a:ext cx="500372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Композиция и цветовое решение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984415" y="5692565"/>
            <a:ext cx="63657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Сочетание цветов, размещение элементов.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1814513" y="6282281"/>
            <a:ext cx="170021" cy="853321"/>
          </a:xfrm>
          <a:prstGeom prst="roundRect">
            <a:avLst>
              <a:gd name="adj" fmla="val 20012"/>
            </a:avLst>
          </a:prstGeom>
          <a:solidFill>
            <a:srgbClr val="E5DFD2"/>
          </a:solidFill>
          <a:ln/>
        </p:spPr>
      </p:sp>
      <p:sp>
        <p:nvSpPr>
          <p:cNvPr id="14" name="Text 11"/>
          <p:cNvSpPr/>
          <p:nvPr/>
        </p:nvSpPr>
        <p:spPr>
          <a:xfrm>
            <a:off x="2324695" y="6282281"/>
            <a:ext cx="312300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dirty="0">
                <a:solidFill>
                  <a:srgbClr val="4A4A45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Крепление на основу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2324695" y="6772700"/>
            <a:ext cx="60255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dirty="0">
                <a:solidFill>
                  <a:srgbClr val="4A4A45"/>
                </a:solidFill>
                <a:latin typeface="Times New Roman" panose="02020603050405020304" pitchFamily="18" charset="0"/>
                <a:ea typeface="Lato" pitchFamily="34" charset="-122"/>
                <a:cs typeface="Times New Roman" panose="02020603050405020304" pitchFamily="18" charset="0"/>
              </a:rPr>
              <a:t>Рама, картон, ткань, выбор основы.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55770" y="323656"/>
            <a:ext cx="991897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5400" b="1" dirty="0">
                <a:solidFill>
                  <a:srgbClr val="282824"/>
                </a:solidFill>
                <a:latin typeface="Times New Roman" panose="02020603050405020304" pitchFamily="18" charset="0"/>
                <a:ea typeface="Lato Bold" pitchFamily="34" charset="-122"/>
                <a:cs typeface="Times New Roman" panose="02020603050405020304" pitchFamily="18" charset="0"/>
              </a:rPr>
              <a:t>Примеры работ для вдохновения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8223" y="1295229"/>
            <a:ext cx="4935169" cy="68542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387" y="1295228"/>
            <a:ext cx="5149217" cy="68577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07134" y="7780153"/>
            <a:ext cx="1981464" cy="369332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МБУДО «ЦДТ»</a:t>
            </a:r>
            <a:endParaRPr lang="ru-RU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412</Words>
  <Application>Microsoft Office PowerPoint</Application>
  <PresentationFormat>Произвольный</PresentationFormat>
  <Paragraphs>93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Times New Roman CYR</vt:lpstr>
      <vt:lpstr>Times New Roman</vt:lpstr>
      <vt:lpstr>Lato Bold</vt:lpstr>
      <vt:lpstr>Calibri</vt:lpstr>
      <vt:lpstr>Monotype Corsiva</vt:lpstr>
      <vt:lpstr>Lato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Пользователь Windows</cp:lastModifiedBy>
  <cp:revision>36</cp:revision>
  <dcterms:created xsi:type="dcterms:W3CDTF">2025-03-07T09:30:38Z</dcterms:created>
  <dcterms:modified xsi:type="dcterms:W3CDTF">2025-03-21T12:20:34Z</dcterms:modified>
</cp:coreProperties>
</file>