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67" r:id="rId3"/>
    <p:sldId id="266" r:id="rId4"/>
    <p:sldId id="265" r:id="rId5"/>
    <p:sldId id="270" r:id="rId6"/>
    <p:sldId id="273" r:id="rId7"/>
    <p:sldId id="272" r:id="rId8"/>
    <p:sldId id="271" r:id="rId9"/>
    <p:sldId id="274" r:id="rId10"/>
    <p:sldId id="269" r:id="rId11"/>
    <p:sldId id="268" r:id="rId12"/>
    <p:sldId id="279" r:id="rId13"/>
    <p:sldId id="292" r:id="rId14"/>
    <p:sldId id="277" r:id="rId15"/>
    <p:sldId id="282" r:id="rId16"/>
    <p:sldId id="294" r:id="rId17"/>
    <p:sldId id="285" r:id="rId18"/>
    <p:sldId id="280" r:id="rId19"/>
    <p:sldId id="284" r:id="rId20"/>
    <p:sldId id="283" r:id="rId21"/>
    <p:sldId id="276" r:id="rId22"/>
    <p:sldId id="275" r:id="rId23"/>
    <p:sldId id="288" r:id="rId24"/>
    <p:sldId id="287" r:id="rId25"/>
    <p:sldId id="286" r:id="rId26"/>
    <p:sldId id="263" r:id="rId27"/>
    <p:sldId id="290" r:id="rId28"/>
    <p:sldId id="291" r:id="rId29"/>
    <p:sldId id="278" r:id="rId30"/>
    <p:sldId id="293" r:id="rId31"/>
    <p:sldId id="289" r:id="rId32"/>
    <p:sldId id="296" r:id="rId33"/>
    <p:sldId id="295" r:id="rId34"/>
    <p:sldId id="262" r:id="rId3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6" d="100"/>
          <a:sy n="56" d="100"/>
        </p:scale>
        <p:origin x="46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A01AF-0AFD-46CB-BB2C-989513BF5A8F}" type="datetimeFigureOut">
              <a:rPr lang="ru-RU" smtClean="0"/>
              <a:t>06.11.2024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26BA2-A7FA-4AA8-8927-67B83A7A46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352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A01AF-0AFD-46CB-BB2C-989513BF5A8F}" type="datetimeFigureOut">
              <a:rPr lang="ru-RU" smtClean="0"/>
              <a:t>06.11.2024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26BA2-A7FA-4AA8-8927-67B83A7A46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6605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A01AF-0AFD-46CB-BB2C-989513BF5A8F}" type="datetimeFigureOut">
              <a:rPr lang="ru-RU" smtClean="0"/>
              <a:t>06.11.2024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26BA2-A7FA-4AA8-8927-67B83A7A46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88532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A01AF-0AFD-46CB-BB2C-989513BF5A8F}" type="datetimeFigureOut">
              <a:rPr lang="ru-RU" smtClean="0"/>
              <a:t>06.11.2024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26BA2-A7FA-4AA8-8927-67B83A7A46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90056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A01AF-0AFD-46CB-BB2C-989513BF5A8F}" type="datetimeFigureOut">
              <a:rPr lang="ru-RU" smtClean="0"/>
              <a:t>06.11.2024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26BA2-A7FA-4AA8-8927-67B83A7A46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42011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A01AF-0AFD-46CB-BB2C-989513BF5A8F}" type="datetimeFigureOut">
              <a:rPr lang="ru-RU" smtClean="0"/>
              <a:t>06.11.2024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26BA2-A7FA-4AA8-8927-67B83A7A46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82829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A01AF-0AFD-46CB-BB2C-989513BF5A8F}" type="datetimeFigureOut">
              <a:rPr lang="ru-RU" smtClean="0"/>
              <a:t>06.11.2024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26BA2-A7FA-4AA8-8927-67B83A7A46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547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A01AF-0AFD-46CB-BB2C-989513BF5A8F}" type="datetimeFigureOut">
              <a:rPr lang="ru-RU" smtClean="0"/>
              <a:t>06.11.2024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26BA2-A7FA-4AA8-8927-67B83A7A46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44423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A01AF-0AFD-46CB-BB2C-989513BF5A8F}" type="datetimeFigureOut">
              <a:rPr lang="ru-RU" smtClean="0"/>
              <a:t>06.11.2024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26BA2-A7FA-4AA8-8927-67B83A7A46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126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A01AF-0AFD-46CB-BB2C-989513BF5A8F}" type="datetimeFigureOut">
              <a:rPr lang="ru-RU" smtClean="0"/>
              <a:t>06.11.2024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26BA2-A7FA-4AA8-8927-67B83A7A46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0251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A01AF-0AFD-46CB-BB2C-989513BF5A8F}" type="datetimeFigureOut">
              <a:rPr lang="ru-RU" smtClean="0"/>
              <a:t>06.11.2024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26BA2-A7FA-4AA8-8927-67B83A7A46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64481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9A01AF-0AFD-46CB-BB2C-989513BF5A8F}" type="datetimeFigureOut">
              <a:rPr lang="ru-RU" smtClean="0"/>
              <a:t>06.11.2024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926BA2-A7FA-4AA8-8927-67B83A7A46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8160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jpeg"/><Relationship Id="rId7" Type="http://schemas.openxmlformats.org/officeDocument/2006/relationships/image" Target="../media/image28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jpeg"/><Relationship Id="rId7" Type="http://schemas.openxmlformats.org/officeDocument/2006/relationships/image" Target="../media/image28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41540" y="1121434"/>
            <a:ext cx="3509513" cy="2104846"/>
          </a:xfrm>
          <a:ln w="76200">
            <a:solidFill>
              <a:srgbClr val="FF0000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9600" dirty="0" smtClean="0">
                <a:latin typeface="Arial Black" panose="020B0A04020102020204" pitchFamily="34" charset="0"/>
              </a:rPr>
              <a:t>ДА</a:t>
            </a:r>
            <a:endParaRPr lang="ru-RU" sz="9600" dirty="0">
              <a:latin typeface="Arial Black" panose="020B0A04020102020204" pitchFamily="34" charset="0"/>
            </a:endParaRPr>
          </a:p>
        </p:txBody>
      </p:sp>
      <p:sp>
        <p:nvSpPr>
          <p:cNvPr id="5" name="Заголовок 3"/>
          <p:cNvSpPr txBox="1">
            <a:spLocks/>
          </p:cNvSpPr>
          <p:nvPr/>
        </p:nvSpPr>
        <p:spPr>
          <a:xfrm>
            <a:off x="6252713" y="1053268"/>
            <a:ext cx="3509513" cy="2102030"/>
          </a:xfrm>
          <a:prstGeom prst="rect">
            <a:avLst/>
          </a:prstGeom>
          <a:ln w="76200"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9600" dirty="0" smtClean="0">
                <a:latin typeface="Arial Black" panose="020B0A04020102020204" pitchFamily="34" charset="0"/>
              </a:rPr>
              <a:t>НЕТ</a:t>
            </a:r>
            <a:endParaRPr lang="ru-RU" sz="9600" dirty="0">
              <a:latin typeface="Arial Black" panose="020B0A040201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41540" y="461037"/>
            <a:ext cx="108175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1. Организационный 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момент, психологический настрой. 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8" name="Заголовок 3"/>
          <p:cNvSpPr txBox="1">
            <a:spLocks/>
          </p:cNvSpPr>
          <p:nvPr/>
        </p:nvSpPr>
        <p:spPr>
          <a:xfrm>
            <a:off x="241539" y="3377833"/>
            <a:ext cx="11662913" cy="3247253"/>
          </a:xfrm>
          <a:prstGeom prst="rect">
            <a:avLst/>
          </a:prstGeom>
          <a:ln w="76200"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9600" dirty="0" smtClean="0">
                <a:latin typeface="Arial Black" panose="020B0A04020102020204" pitchFamily="34" charset="0"/>
              </a:rPr>
              <a:t>ЗДРА</a:t>
            </a:r>
            <a:r>
              <a:rPr lang="ru-RU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9600" dirty="0" smtClean="0">
                <a:latin typeface="Arial Black" panose="020B0A04020102020204" pitchFamily="34" charset="0"/>
              </a:rPr>
              <a:t>ВСТВУЙТЕ</a:t>
            </a:r>
            <a:endParaRPr lang="ru-RU" sz="96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9067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10486" y="144010"/>
            <a:ext cx="5604868" cy="5305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algn="just">
              <a:lnSpc>
                <a:spcPct val="107000"/>
              </a:lnSpc>
              <a:spcAft>
                <a:spcPts val="0"/>
              </a:spcAft>
            </a:pP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Изучение нового материала.</a:t>
            </a:r>
            <a:endParaRPr lang="ru-RU" sz="28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41074" y="3353855"/>
            <a:ext cx="184731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2800" b="1" dirty="0" smtClean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endParaRPr lang="ru-RU" sz="2800" b="1" dirty="0" smtClean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98170" y="2673359"/>
            <a:ext cx="9377888" cy="1384995"/>
          </a:xfrm>
          <a:prstGeom prst="rect">
            <a:avLst/>
          </a:prstGeom>
          <a:ln w="76200"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endParaRPr lang="ru-RU" sz="2800" b="1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ЗАДА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НИЕ 1: 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Разобра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ть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карти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нки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</a:rPr>
              <a:t>с 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сюже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тами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</a:rPr>
              <a:t>по 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те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мам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  <a:p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sz="2800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397" y="844810"/>
            <a:ext cx="10515600" cy="1325563"/>
          </a:xfrm>
          <a:ln w="76200">
            <a:solidFill>
              <a:srgbClr val="FF0000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Кейс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1. «Это </a:t>
            </a:r>
            <a:r>
              <a:rPr lang="ru-RU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интере</a:t>
            </a:r>
            <a:r>
              <a:rPr lang="ru-RU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сно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̄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».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00668" y="4489667"/>
            <a:ext cx="10810075" cy="1384995"/>
          </a:xfrm>
          <a:prstGeom prst="rect">
            <a:avLst/>
          </a:prstGeom>
          <a:ln w="76200"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endParaRPr lang="ru-RU" sz="2800" b="1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ЗАДА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НИЕ 2: 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Прове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рить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</a:rPr>
              <a:t>друг у 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дру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га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</a:rPr>
              <a:t>кто как 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разобра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л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карти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нки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  <a:p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1542264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 w="76200">
            <a:solidFill>
              <a:srgbClr val="FF0000"/>
            </a:solidFill>
          </a:ln>
        </p:spPr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КРА́ЖА (ВО̄РО̄ВСТВО́)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872" y="2948307"/>
            <a:ext cx="2382389" cy="2370356"/>
          </a:xfrm>
          <a:prstGeom prst="rect">
            <a:avLst/>
          </a:prstGeom>
        </p:spPr>
      </p:pic>
      <p:pic>
        <p:nvPicPr>
          <p:cNvPr id="4" name="Рисунок 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8093" y="3028014"/>
            <a:ext cx="3047526" cy="2323474"/>
          </a:xfrm>
          <a:prstGeom prst="rect">
            <a:avLst/>
          </a:prstGeom>
          <a:noFill/>
        </p:spPr>
      </p:pic>
      <p:pic>
        <p:nvPicPr>
          <p:cNvPr id="5" name="Рисунок 4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7092" y="3035836"/>
            <a:ext cx="2717124" cy="2390604"/>
          </a:xfrm>
          <a:prstGeom prst="rect">
            <a:avLst/>
          </a:prstGeom>
          <a:noFill/>
        </p:spPr>
      </p:pic>
      <p:pic>
        <p:nvPicPr>
          <p:cNvPr id="6" name="Рисунок 5"/>
          <p:cNvPicPr/>
          <p:nvPr/>
        </p:nvPicPr>
        <p:blipFill rotWithShape="1">
          <a:blip r:embed="rId5"/>
          <a:srcRect l="21251" t="12186" r="16249" b="9688"/>
          <a:stretch/>
        </p:blipFill>
        <p:spPr bwMode="auto">
          <a:xfrm>
            <a:off x="9079432" y="3342807"/>
            <a:ext cx="2732817" cy="199388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514911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ln w="76200">
            <a:solidFill>
              <a:srgbClr val="FF0000"/>
            </a:solidFill>
          </a:ln>
        </p:spPr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ХУЛИГА́НСТВО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C:\Users\mpp-0411\Desktop\картинки\360_F_428162530_mr4CXSxTsI44sHS4yfzZ1ZeYEO7sIA9u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813" y="2218544"/>
            <a:ext cx="3261766" cy="2023671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mpp-0411\Desktop\картинки\vector-boy-pulling-girl-hair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2728" y="2248525"/>
            <a:ext cx="2593298" cy="180610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mpp-0411\Desktop\картинки\image (1)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2151" y="2263516"/>
            <a:ext cx="2626918" cy="164761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mpp-0411\Desktop\картинки\image (3).pn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7717" y="2128603"/>
            <a:ext cx="2574394" cy="1819217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mpp-0411\Desktop\картинки\image (2).pn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601" y="4811843"/>
            <a:ext cx="2840402" cy="1767507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C:\Users\mpp-0411\Desktop\картинки\image.pn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9168" y="4811843"/>
            <a:ext cx="2541848" cy="15442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/>
          <p:cNvPicPr/>
          <p:nvPr/>
        </p:nvPicPr>
        <p:blipFill rotWithShape="1">
          <a:blip r:embed="rId8"/>
          <a:srcRect l="15009" r="25503"/>
          <a:stretch/>
        </p:blipFill>
        <p:spPr>
          <a:xfrm>
            <a:off x="6473409" y="4661941"/>
            <a:ext cx="2760532" cy="1556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2202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ln w="76200">
            <a:solidFill>
              <a:srgbClr val="FF0000"/>
            </a:solidFill>
          </a:ln>
        </p:spPr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ВАНДАЛИ́ЗМ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C:\Users\mpp-0411\Desktop\картинки\pngtree-vandal-damaging-city-building-png-image_8450772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126" y="2159088"/>
            <a:ext cx="2604956" cy="1588453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C:\Users\mpp-0411\Desktop\картинки\pngtree-vandals-damaging-monument-vandalism-graffiti-png-image_8468481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2729" y="2173573"/>
            <a:ext cx="3147310" cy="1591617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mpp-0411\Desktop\картинки\pngtree-vandals-destroy-a-children-s-slide-in-a-public-park-png-image_8437316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831" y="2278505"/>
            <a:ext cx="2506012" cy="142406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mpp-0411\Desktop\картинки\pngtree-vandals-destroy-the-window-of-a-clothing-store-picture-image_8459603.pn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8793" y="2128603"/>
            <a:ext cx="2563318" cy="160394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/>
          <p:cNvPicPr/>
          <p:nvPr/>
        </p:nvPicPr>
        <p:blipFill>
          <a:blip r:embed="rId6"/>
          <a:stretch>
            <a:fillRect/>
          </a:stretch>
        </p:blipFill>
        <p:spPr>
          <a:xfrm>
            <a:off x="187648" y="4393751"/>
            <a:ext cx="2915316" cy="1707245"/>
          </a:xfrm>
          <a:prstGeom prst="rect">
            <a:avLst/>
          </a:prstGeom>
        </p:spPr>
      </p:pic>
      <p:pic>
        <p:nvPicPr>
          <p:cNvPr id="8" name="Рисунок 7"/>
          <p:cNvPicPr/>
          <p:nvPr/>
        </p:nvPicPr>
        <p:blipFill>
          <a:blip r:embed="rId7"/>
          <a:stretch>
            <a:fillRect/>
          </a:stretch>
        </p:blipFill>
        <p:spPr>
          <a:xfrm>
            <a:off x="3511455" y="4317167"/>
            <a:ext cx="2439639" cy="1698119"/>
          </a:xfrm>
          <a:prstGeom prst="rect">
            <a:avLst/>
          </a:prstGeom>
        </p:spPr>
      </p:pic>
      <p:pic>
        <p:nvPicPr>
          <p:cNvPr id="9" name="Рисунок 8"/>
          <p:cNvPicPr/>
          <p:nvPr/>
        </p:nvPicPr>
        <p:blipFill rotWithShape="1">
          <a:blip r:embed="rId8"/>
          <a:srcRect l="10408" t="10044" r="10017" b="14074"/>
          <a:stretch/>
        </p:blipFill>
        <p:spPr>
          <a:xfrm>
            <a:off x="6492457" y="4107306"/>
            <a:ext cx="2711503" cy="1825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5916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3210" y="290174"/>
            <a:ext cx="10515600" cy="1325563"/>
          </a:xfrm>
          <a:ln w="76200">
            <a:solidFill>
              <a:srgbClr val="FF0000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Кейс 2. «Определи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меня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».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863061" y="1998802"/>
            <a:ext cx="10709346" cy="1384995"/>
          </a:xfrm>
          <a:prstGeom prst="rect">
            <a:avLst/>
          </a:prstGeom>
          <a:ln w="762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endParaRPr lang="ru-RU" sz="2800" b="1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just"/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ЗАДА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НИЕ 1: 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Прикрепи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ть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ка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рточки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с 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назва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ниями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(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кра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жа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хулига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нство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вандали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зм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) на 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до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ску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28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80549" y="3770140"/>
            <a:ext cx="10709346" cy="1384995"/>
          </a:xfrm>
          <a:prstGeom prst="rect">
            <a:avLst/>
          </a:prstGeom>
          <a:ln w="762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endParaRPr lang="ru-RU" sz="2800" b="1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just"/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ЗАДА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НИЕ 2: 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Подобра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ть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определе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ния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те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рминам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«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кра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жа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», «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хулига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нство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», «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вандали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зм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».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3784507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3277" y="529766"/>
            <a:ext cx="10709346" cy="1323439"/>
          </a:xfrm>
          <a:prstGeom prst="rect">
            <a:avLst/>
          </a:prstGeom>
          <a:ln w="762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40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КРА</a:t>
            </a:r>
            <a:r>
              <a:rPr lang="ru-RU" sz="4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40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ЖА – это </a:t>
            </a:r>
            <a:r>
              <a:rPr lang="ru-RU" sz="40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та</a:t>
            </a:r>
            <a:r>
              <a:rPr lang="ru-RU" sz="40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40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йное</a:t>
            </a:r>
            <a:r>
              <a:rPr lang="ru-RU" sz="40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40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хище</a:t>
            </a:r>
            <a:r>
              <a:rPr lang="ru-RU" sz="40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40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ние</a:t>
            </a:r>
            <a:r>
              <a:rPr lang="ru-RU" sz="40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40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чужо</a:t>
            </a:r>
            <a:r>
              <a:rPr lang="ru-RU" sz="40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40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го</a:t>
            </a:r>
            <a:r>
              <a:rPr lang="ru-RU" sz="40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40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иму</a:t>
            </a:r>
            <a:r>
              <a:rPr lang="ru-RU" sz="40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40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щества</a:t>
            </a:r>
            <a:r>
              <a:rPr lang="ru-RU" sz="40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ru-RU" sz="40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веще</a:t>
            </a:r>
            <a:r>
              <a:rPr lang="ru-RU" sz="40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40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й</a:t>
            </a:r>
            <a:r>
              <a:rPr lang="ru-RU" sz="40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90805" y="2166192"/>
            <a:ext cx="10709346" cy="1323439"/>
          </a:xfrm>
          <a:prstGeom prst="rect">
            <a:avLst/>
          </a:prstGeom>
          <a:ln w="762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40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ХУЛИГА</a:t>
            </a:r>
            <a:r>
              <a:rPr lang="ru-RU" sz="4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40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НСТВО – это </a:t>
            </a:r>
            <a:r>
              <a:rPr lang="ru-RU" sz="40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наруше</a:t>
            </a:r>
            <a:r>
              <a:rPr lang="ru-RU" sz="40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40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ние</a:t>
            </a:r>
            <a:r>
              <a:rPr lang="ru-RU" sz="40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40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поря</a:t>
            </a:r>
            <a:r>
              <a:rPr lang="ru-RU" sz="40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40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дка</a:t>
            </a:r>
            <a:r>
              <a:rPr lang="ru-RU" sz="40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ru-RU" sz="40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пра</a:t>
            </a:r>
            <a:r>
              <a:rPr lang="ru-RU" sz="40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40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вил</a:t>
            </a:r>
            <a:r>
              <a:rPr lang="ru-RU" sz="40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40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поведе</a:t>
            </a:r>
            <a:r>
              <a:rPr lang="ru-RU" sz="40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40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ния</a:t>
            </a:r>
            <a:r>
              <a:rPr lang="ru-RU" sz="40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23284" y="3892559"/>
            <a:ext cx="10709346" cy="1938992"/>
          </a:xfrm>
          <a:prstGeom prst="rect">
            <a:avLst/>
          </a:prstGeom>
          <a:ln w="762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40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ВАНДАЛИ</a:t>
            </a:r>
            <a:r>
              <a:rPr lang="ru-RU" sz="4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40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ЗМ – это </a:t>
            </a:r>
            <a:r>
              <a:rPr lang="ru-RU" sz="40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поведе</a:t>
            </a:r>
            <a:r>
              <a:rPr lang="ru-RU" sz="40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40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ние</a:t>
            </a:r>
            <a:r>
              <a:rPr lang="ru-RU" sz="40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40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челове</a:t>
            </a:r>
            <a:r>
              <a:rPr lang="ru-RU" sz="40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40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ка</a:t>
            </a:r>
            <a:r>
              <a:rPr lang="ru-RU" sz="40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, при </a:t>
            </a:r>
            <a:r>
              <a:rPr lang="ru-RU" sz="40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кото</a:t>
            </a:r>
            <a:r>
              <a:rPr lang="ru-RU" sz="40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40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ром</a:t>
            </a:r>
            <a:r>
              <a:rPr lang="ru-RU" sz="40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40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уничтожа</a:t>
            </a:r>
            <a:r>
              <a:rPr lang="ru-RU" sz="40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40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ется</a:t>
            </a:r>
            <a:r>
              <a:rPr lang="ru-RU" sz="40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40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иму</a:t>
            </a:r>
            <a:r>
              <a:rPr lang="ru-RU" sz="40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40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щество</a:t>
            </a:r>
            <a:r>
              <a:rPr lang="ru-RU" sz="40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ru-RU" sz="40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па</a:t>
            </a:r>
            <a:r>
              <a:rPr lang="ru-RU" sz="40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40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мятники</a:t>
            </a:r>
            <a:r>
              <a:rPr lang="ru-RU" sz="40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ru-RU" sz="40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по</a:t>
            </a:r>
            <a:r>
              <a:rPr lang="ru-RU" sz="40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40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рча</a:t>
            </a:r>
            <a:r>
              <a:rPr lang="ru-RU" sz="40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40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иму</a:t>
            </a:r>
            <a:r>
              <a:rPr lang="ru-RU" sz="40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40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щества</a:t>
            </a:r>
            <a:r>
              <a:rPr lang="ru-RU" sz="40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ru-RU" sz="40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па</a:t>
            </a:r>
            <a:r>
              <a:rPr lang="ru-RU" sz="40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40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мятников</a:t>
            </a:r>
            <a:r>
              <a:rPr lang="ru-RU" sz="40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69315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3277" y="529766"/>
            <a:ext cx="6871864" cy="1569660"/>
          </a:xfrm>
          <a:prstGeom prst="rect">
            <a:avLst/>
          </a:prstGeom>
          <a:ln w="762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96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ХОРО</a:t>
            </a:r>
            <a:r>
              <a:rPr lang="ru-RU" sz="96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96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ШИЕ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95736" y="2391044"/>
            <a:ext cx="6871864" cy="1569660"/>
          </a:xfrm>
          <a:prstGeom prst="rect">
            <a:avLst/>
          </a:prstGeom>
          <a:ln w="762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96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ПЛОХИ</a:t>
            </a:r>
            <a:r>
              <a:rPr lang="ru-RU" sz="96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96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Е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88174" y="4237333"/>
            <a:ext cx="10974173" cy="1569660"/>
          </a:xfrm>
          <a:prstGeom prst="rect">
            <a:avLst/>
          </a:prstGeom>
          <a:ln w="762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96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Правонаруше</a:t>
            </a:r>
            <a:r>
              <a:rPr lang="ru-RU" sz="96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96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ние</a:t>
            </a:r>
            <a:endParaRPr lang="ru-RU" sz="9600" b="1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3912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8390" y="279930"/>
            <a:ext cx="10974173" cy="2308324"/>
          </a:xfrm>
          <a:prstGeom prst="rect">
            <a:avLst/>
          </a:prstGeom>
          <a:ln w="762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Правонаруше</a:t>
            </a:r>
            <a:r>
              <a:rPr lang="ru-RU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ние</a:t>
            </a:r>
            <a:r>
              <a:rPr lang="ru-RU" sz="4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– это </a:t>
            </a:r>
            <a:r>
              <a:rPr lang="ru-RU" sz="4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наруше</a:t>
            </a:r>
            <a:r>
              <a:rPr lang="ru-RU" sz="48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4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ние</a:t>
            </a:r>
            <a:r>
              <a:rPr lang="ru-RU" sz="4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4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пра</a:t>
            </a:r>
            <a:r>
              <a:rPr lang="ru-RU" sz="48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4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вил</a:t>
            </a:r>
            <a:r>
              <a:rPr lang="ru-RU" sz="4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ru-RU" sz="4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кото</a:t>
            </a:r>
            <a:r>
              <a:rPr lang="ru-RU" sz="48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4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рые</a:t>
            </a:r>
            <a:r>
              <a:rPr lang="ru-RU" sz="4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4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запи</a:t>
            </a:r>
            <a:r>
              <a:rPr lang="ru-RU" sz="48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4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саны</a:t>
            </a:r>
            <a:r>
              <a:rPr lang="ru-RU" sz="4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в </a:t>
            </a:r>
            <a:r>
              <a:rPr lang="ru-RU" sz="4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Конститу</a:t>
            </a:r>
            <a:r>
              <a:rPr lang="ru-RU" sz="48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4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ции</a:t>
            </a:r>
            <a:r>
              <a:rPr lang="ru-RU" sz="4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4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Росси</a:t>
            </a:r>
            <a:r>
              <a:rPr lang="ru-RU" sz="48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4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йской</a:t>
            </a:r>
            <a:r>
              <a:rPr lang="ru-RU" sz="4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4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Федера</a:t>
            </a:r>
            <a:r>
              <a:rPr lang="ru-RU" sz="48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4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ции</a:t>
            </a:r>
            <a:r>
              <a:rPr lang="ru-RU" sz="4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59844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3210" y="290174"/>
            <a:ext cx="10515600" cy="1325563"/>
          </a:xfrm>
          <a:ln w="76200">
            <a:solidFill>
              <a:srgbClr val="FF0000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Кейс 3. «</a:t>
            </a:r>
            <a:r>
              <a:rPr lang="ru-RU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Ка</a:t>
            </a:r>
            <a:r>
              <a:rPr lang="ru-RU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ждому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- своё».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863060" y="1998802"/>
            <a:ext cx="11009149" cy="1815882"/>
          </a:xfrm>
          <a:prstGeom prst="rect">
            <a:avLst/>
          </a:prstGeom>
          <a:ln w="762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endParaRPr lang="ru-RU" sz="2800" b="1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just"/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ЗАДА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НИЕ 1: Возьми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карти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нки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из 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пе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рвого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ке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йса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и распредели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их на доске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под 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назва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ниями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правонаруше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ний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</a:p>
          <a:p>
            <a:pPr algn="just"/>
            <a:endParaRPr lang="ru-RU" sz="2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50568" y="4114913"/>
            <a:ext cx="11009149" cy="1384995"/>
          </a:xfrm>
          <a:prstGeom prst="rect">
            <a:avLst/>
          </a:prstGeom>
          <a:ln w="762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endParaRPr lang="ru-RU" sz="2800" b="1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just"/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ЗАДА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НИЕ 2: 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Прове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рить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пра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вильно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ли распределены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по 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сюже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там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карти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нки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1110989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3210" y="290174"/>
            <a:ext cx="10515600" cy="1325563"/>
          </a:xfrm>
          <a:ln w="76200">
            <a:solidFill>
              <a:srgbClr val="FF0000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Кейс 4. «Расскажи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 что </a:t>
            </a:r>
            <a:r>
              <a:rPr lang="ru-RU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зна</a:t>
            </a:r>
            <a:r>
              <a:rPr lang="ru-RU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ешь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».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48267" y="2658369"/>
            <a:ext cx="11009149" cy="1815882"/>
          </a:xfrm>
          <a:prstGeom prst="rect">
            <a:avLst/>
          </a:prstGeom>
          <a:ln w="762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endParaRPr lang="ru-RU" sz="2800" b="1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just"/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ЗАДА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НИЕ 1: 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Рассказа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ть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о 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ситуа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ции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на  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карти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нках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Определи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ть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како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й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это 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посту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пок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«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плохо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й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» или «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хоро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ший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».</a:t>
            </a:r>
          </a:p>
          <a:p>
            <a:pPr algn="just"/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1386802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3"/>
          <p:cNvSpPr txBox="1">
            <a:spLocks/>
          </p:cNvSpPr>
          <p:nvPr/>
        </p:nvSpPr>
        <p:spPr>
          <a:xfrm>
            <a:off x="362308" y="514709"/>
            <a:ext cx="7125420" cy="3125637"/>
          </a:xfrm>
          <a:prstGeom prst="rect">
            <a:avLst/>
          </a:prstGeom>
          <a:ln w="76200"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9600" dirty="0" smtClean="0">
                <a:latin typeface="Arial Black" panose="020B0A04020102020204" pitchFamily="34" charset="0"/>
              </a:rPr>
              <a:t>ПРИВЕ</a:t>
            </a:r>
            <a:r>
              <a:rPr lang="ru-RU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9600" dirty="0" smtClean="0">
                <a:latin typeface="Arial Black" panose="020B0A04020102020204" pitchFamily="34" charset="0"/>
              </a:rPr>
              <a:t>Т</a:t>
            </a:r>
            <a:endParaRPr lang="ru-RU" sz="96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8078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3210" y="290174"/>
            <a:ext cx="10515600" cy="1325563"/>
          </a:xfrm>
          <a:ln w="76200">
            <a:solidFill>
              <a:srgbClr val="FF0000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Кейс 5. «</a:t>
            </a:r>
            <a:r>
              <a:rPr lang="ru-RU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Законопослу</a:t>
            </a:r>
            <a:r>
              <a:rPr lang="ru-RU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шный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».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48267" y="2658369"/>
            <a:ext cx="11009149" cy="1384995"/>
          </a:xfrm>
          <a:prstGeom prst="rect">
            <a:avLst/>
          </a:prstGeom>
          <a:ln w="762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endParaRPr lang="ru-RU" sz="2800" b="1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just"/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ЗАДА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НИЕ 1: Из 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каки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х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слов 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состои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т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сло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во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«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законопослу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шный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».</a:t>
            </a:r>
          </a:p>
          <a:p>
            <a:pPr algn="just"/>
            <a:endParaRPr lang="ru-RU" sz="2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20786" y="4429707"/>
            <a:ext cx="11009149" cy="1815882"/>
          </a:xfrm>
          <a:prstGeom prst="rect">
            <a:avLst/>
          </a:prstGeom>
          <a:ln w="762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endParaRPr lang="ru-RU" sz="2800" b="1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just"/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ЗАДА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НИЕ 2: Как вы 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понима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ете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выраже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ние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«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законопослу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шный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челове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к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»? Собери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определе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ние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из 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предло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женных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слов.</a:t>
            </a:r>
          </a:p>
          <a:p>
            <a:pPr algn="just"/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1301025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778468"/>
          </a:xfrm>
          <a:ln w="76200">
            <a:solidFill>
              <a:srgbClr val="FF0000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80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СЛОВА</a:t>
            </a:r>
            <a:r>
              <a:rPr lang="ru-RU" sz="8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80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8000" dirty="0"/>
              <a:t/>
            </a:r>
            <a:br>
              <a:rPr lang="ru-RU" sz="8000" dirty="0"/>
            </a:br>
            <a:endParaRPr lang="ru-RU" sz="8000" dirty="0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855687" y="2601158"/>
            <a:ext cx="5110397" cy="861570"/>
          </a:xfrm>
          <a:prstGeom prst="rect">
            <a:avLst/>
          </a:prstGeom>
          <a:ln w="76200"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123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ЗАКОНОПОСЛУ</a:t>
            </a:r>
            <a:r>
              <a:rPr lang="ru-RU" sz="123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123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ШНЫЙ</a:t>
            </a:r>
            <a:endParaRPr lang="ru-RU" sz="12300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6614410" y="2288863"/>
            <a:ext cx="3264109" cy="861570"/>
          </a:xfrm>
          <a:prstGeom prst="rect">
            <a:avLst/>
          </a:prstGeom>
          <a:ln w="76200"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5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ЧЕЛОВЕ</a:t>
            </a:r>
            <a:r>
              <a:rPr lang="ru-RU" sz="5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5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 -</a:t>
            </a:r>
            <a:endParaRPr lang="ru-RU" sz="5600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918146" y="3757899"/>
            <a:ext cx="5110397" cy="861570"/>
          </a:xfrm>
          <a:prstGeom prst="rect">
            <a:avLst/>
          </a:prstGeom>
          <a:ln w="76200"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Э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ТО</a:t>
            </a:r>
            <a:endParaRPr lang="ru-RU" sz="12300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6359575" y="3278214"/>
            <a:ext cx="5110397" cy="861570"/>
          </a:xfrm>
          <a:prstGeom prst="rect">
            <a:avLst/>
          </a:prstGeom>
          <a:ln w="76200"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ЧЕЛОВЕ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К,</a:t>
            </a:r>
            <a:endParaRPr lang="ru-RU" sz="12300" dirty="0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890664" y="4899650"/>
            <a:ext cx="5110397" cy="861570"/>
          </a:xfrm>
          <a:prstGeom prst="rect">
            <a:avLst/>
          </a:prstGeom>
          <a:ln w="76200"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КОТО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РЫЙ</a:t>
            </a:r>
            <a:endParaRPr lang="ru-RU" sz="12300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6289621" y="4287551"/>
            <a:ext cx="5110397" cy="861570"/>
          </a:xfrm>
          <a:prstGeom prst="rect">
            <a:avLst/>
          </a:prstGeom>
          <a:ln w="76200"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НЕ НАРУША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ЕТ </a:t>
            </a:r>
            <a:endParaRPr lang="ru-RU" sz="12300" dirty="0"/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6424533" y="5441794"/>
            <a:ext cx="5110397" cy="861570"/>
          </a:xfrm>
          <a:prstGeom prst="rect">
            <a:avLst/>
          </a:prstGeom>
          <a:ln w="76200"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ЗАКО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</a:t>
            </a:r>
            <a:endParaRPr lang="ru-RU" sz="12300" dirty="0"/>
          </a:p>
        </p:txBody>
      </p:sp>
    </p:spTree>
    <p:extLst>
      <p:ext uri="{BB962C8B-B14F-4D97-AF65-F5344CB8AC3E}">
        <p14:creationId xmlns:p14="http://schemas.microsoft.com/office/powerpoint/2010/main" val="4103248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3210" y="290174"/>
            <a:ext cx="10515600" cy="1325563"/>
          </a:xfrm>
          <a:ln w="76200">
            <a:solidFill>
              <a:srgbClr val="FF0000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Кейс 6. «Собери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меня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».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98168" y="1833910"/>
            <a:ext cx="11009149" cy="1384995"/>
          </a:xfrm>
          <a:prstGeom prst="rect">
            <a:avLst/>
          </a:prstGeom>
          <a:ln w="762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endParaRPr lang="ru-RU" sz="2800" b="1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just"/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ЗАДА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НИЕ 1: Собери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цвето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к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  <a:p>
            <a:pPr algn="just"/>
            <a:endParaRPr lang="ru-RU" sz="2800" b="1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780738" y="3830351"/>
            <a:ext cx="10515600" cy="1325563"/>
          </a:xfrm>
          <a:prstGeom prst="rect">
            <a:avLst/>
          </a:prstGeom>
          <a:ln w="76200"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 О М А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Ш К А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36114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95" r="30433"/>
          <a:stretch/>
        </p:blipFill>
        <p:spPr>
          <a:xfrm>
            <a:off x="4916773" y="2202704"/>
            <a:ext cx="3043003" cy="3131296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231568" y="3462726"/>
            <a:ext cx="2428407" cy="464697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Мои́ </a:t>
            </a:r>
            <a:r>
              <a:rPr lang="ru-RU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пра́вила</a:t>
            </a:r>
            <a:endParaRPr lang="ru-RU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46" t="8993" r="26983" b="6999"/>
          <a:stretch/>
        </p:blipFill>
        <p:spPr>
          <a:xfrm>
            <a:off x="254832" y="119921"/>
            <a:ext cx="3492708" cy="536648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66708" y="281832"/>
            <a:ext cx="3493311" cy="5364945"/>
          </a:xfrm>
          <a:prstGeom prst="rect">
            <a:avLst/>
          </a:prstGeom>
        </p:spPr>
      </p:pic>
      <p:sp>
        <p:nvSpPr>
          <p:cNvPr id="6" name="Заголовок 2"/>
          <p:cNvSpPr txBox="1">
            <a:spLocks/>
          </p:cNvSpPr>
          <p:nvPr/>
        </p:nvSpPr>
        <p:spPr>
          <a:xfrm>
            <a:off x="796978" y="1861276"/>
            <a:ext cx="2428407" cy="116673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Чужи́е</a:t>
            </a:r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ве́щи</a:t>
            </a:r>
            <a:endParaRPr lang="ru-RU" sz="28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не мои́!</a:t>
            </a:r>
            <a:endParaRPr lang="ru-RU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Заголовок 2"/>
          <p:cNvSpPr txBox="1">
            <a:spLocks/>
          </p:cNvSpPr>
          <p:nvPr/>
        </p:nvSpPr>
        <p:spPr>
          <a:xfrm>
            <a:off x="8894165" y="2028667"/>
            <a:ext cx="2428407" cy="116673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Чужо́е</a:t>
            </a:r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иму́щество</a:t>
            </a:r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не моё!</a:t>
            </a:r>
            <a:endParaRPr lang="ru-RU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5296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46" t="8993" r="26983" b="6999"/>
          <a:stretch/>
        </p:blipFill>
        <p:spPr>
          <a:xfrm>
            <a:off x="284812" y="164892"/>
            <a:ext cx="3492708" cy="536648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46" t="8993" r="26983" b="6999"/>
          <a:stretch/>
        </p:blipFill>
        <p:spPr>
          <a:xfrm>
            <a:off x="4439586" y="167390"/>
            <a:ext cx="3492708" cy="536648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46" t="8993" r="26983" b="6999"/>
          <a:stretch/>
        </p:blipFill>
        <p:spPr>
          <a:xfrm>
            <a:off x="8232097" y="137409"/>
            <a:ext cx="3492708" cy="536648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051684" y="1512892"/>
            <a:ext cx="248836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соблюда́ю</a:t>
            </a:r>
            <a:endParaRPr lang="ru-RU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пра́вила</a:t>
            </a:r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ru-RU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94477" y="1587842"/>
            <a:ext cx="244339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endParaRPr lang="ru-RU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по́рчу</a:t>
            </a:r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не </a:t>
            </a:r>
            <a:r>
              <a:rPr lang="ru-RU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лома́ю</a:t>
            </a:r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иму́щество</a:t>
            </a:r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па́мятники</a:t>
            </a:r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ru-RU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499423" y="1335508"/>
            <a:ext cx="317791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– </a:t>
            </a:r>
            <a:r>
              <a:rPr lang="ru-RU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законопослу́шный</a:t>
            </a:r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челове́к</a:t>
            </a:r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ru-RU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9579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46" t="8993" r="26983" b="6999"/>
          <a:stretch/>
        </p:blipFill>
        <p:spPr>
          <a:xfrm>
            <a:off x="254832" y="119921"/>
            <a:ext cx="3492708" cy="536648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46" t="8993" r="26983" b="6999"/>
          <a:stretch/>
        </p:blipFill>
        <p:spPr>
          <a:xfrm>
            <a:off x="4334655" y="122419"/>
            <a:ext cx="3492708" cy="536648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46" t="8993" r="26983" b="6999"/>
          <a:stretch/>
        </p:blipFill>
        <p:spPr>
          <a:xfrm>
            <a:off x="8441960" y="242340"/>
            <a:ext cx="3492708" cy="536648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94477" y="1587842"/>
            <a:ext cx="244339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endParaRPr lang="ru-RU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оскорбля́ю</a:t>
            </a:r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не </a:t>
            </a:r>
            <a:r>
              <a:rPr lang="ru-RU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унижа́ю</a:t>
            </a:r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други́х</a:t>
            </a:r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ru-RU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66870" y="1362990"/>
            <a:ext cx="244339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граждани́н</a:t>
            </a:r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РОССИ́И!</a:t>
            </a:r>
            <a:endParaRPr lang="ru-RU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936634" y="1560360"/>
            <a:ext cx="244339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научу́ </a:t>
            </a:r>
            <a:r>
              <a:rPr lang="ru-RU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други́х</a:t>
            </a:r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быть как Я!</a:t>
            </a:r>
            <a:endParaRPr lang="ru-RU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5903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37255" y="144010"/>
            <a:ext cx="4151329" cy="5305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algn="just">
              <a:lnSpc>
                <a:spcPct val="1070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Подведе́ние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ито́гов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8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598357" y="949742"/>
            <a:ext cx="10509354" cy="1325563"/>
          </a:xfrm>
          <a:prstGeom prst="rect">
            <a:avLst/>
          </a:prstGeom>
          <a:ln w="76200">
            <a:solidFill>
              <a:srgbClr val="FF0000"/>
            </a:solidFill>
          </a:ln>
        </p:spPr>
        <p:txBody>
          <a:bodyPr vert="horz" lIns="91440" tIns="45720" rIns="91440" bIns="45720" rtlCol="0" anchor="b">
            <a:normAutofit fontScale="60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КРА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ЖА (ВОРОВСТВО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)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00855" y="2541197"/>
            <a:ext cx="10509354" cy="1325563"/>
          </a:xfrm>
          <a:prstGeom prst="rect">
            <a:avLst/>
          </a:prstGeom>
          <a:ln w="76200">
            <a:solidFill>
              <a:srgbClr val="FF0000"/>
            </a:solidFill>
          </a:ln>
        </p:spPr>
        <p:txBody>
          <a:bodyPr vert="horz" lIns="91440" tIns="45720" rIns="91440" bIns="45720" rtlCol="0" anchor="b">
            <a:normAutofit fontScale="60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ХУЛИГА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НСТВО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630835" y="4235086"/>
            <a:ext cx="10509354" cy="1325563"/>
          </a:xfrm>
          <a:prstGeom prst="rect">
            <a:avLst/>
          </a:prstGeom>
          <a:ln w="76200">
            <a:solidFill>
              <a:srgbClr val="FF0000"/>
            </a:solidFill>
          </a:ln>
        </p:spPr>
        <p:txBody>
          <a:bodyPr vert="horz" lIns="91440" tIns="45720" rIns="91440" bIns="45720" rtlCol="0" anchor="b">
            <a:normAutofit fontScale="60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ВАНДАЛИ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ЗМ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4091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 w="76200">
            <a:solidFill>
              <a:srgbClr val="FF0000"/>
            </a:solidFill>
          </a:ln>
        </p:spPr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КРА́ЖА (ВО̄РО̄ВСТВО́)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872" y="2948307"/>
            <a:ext cx="2382389" cy="2370356"/>
          </a:xfrm>
          <a:prstGeom prst="rect">
            <a:avLst/>
          </a:prstGeom>
        </p:spPr>
      </p:pic>
      <p:pic>
        <p:nvPicPr>
          <p:cNvPr id="4" name="Рисунок 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8093" y="3028014"/>
            <a:ext cx="3047526" cy="2323474"/>
          </a:xfrm>
          <a:prstGeom prst="rect">
            <a:avLst/>
          </a:prstGeom>
          <a:noFill/>
        </p:spPr>
      </p:pic>
      <p:pic>
        <p:nvPicPr>
          <p:cNvPr id="5" name="Рисунок 4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7092" y="3035836"/>
            <a:ext cx="2717124" cy="2390604"/>
          </a:xfrm>
          <a:prstGeom prst="rect">
            <a:avLst/>
          </a:prstGeom>
          <a:noFill/>
        </p:spPr>
      </p:pic>
      <p:pic>
        <p:nvPicPr>
          <p:cNvPr id="6" name="Рисунок 5"/>
          <p:cNvPicPr/>
          <p:nvPr/>
        </p:nvPicPr>
        <p:blipFill rotWithShape="1">
          <a:blip r:embed="rId5"/>
          <a:srcRect l="21251" t="12186" r="16249" b="9688"/>
          <a:stretch/>
        </p:blipFill>
        <p:spPr bwMode="auto">
          <a:xfrm>
            <a:off x="9079432" y="3342807"/>
            <a:ext cx="2732817" cy="199388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166628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ln w="76200">
            <a:solidFill>
              <a:srgbClr val="FF0000"/>
            </a:solidFill>
          </a:ln>
        </p:spPr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ХУЛИГА́НСТВО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C:\Users\mpp-0411\Desktop\картинки\360_F_428162530_mr4CXSxTsI44sHS4yfzZ1ZeYEO7sIA9u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813" y="2218544"/>
            <a:ext cx="3261766" cy="2023671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mpp-0411\Desktop\картинки\vector-boy-pulling-girl-hair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2728" y="2248525"/>
            <a:ext cx="2593298" cy="180610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mpp-0411\Desktop\картинки\image (1)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2151" y="2263516"/>
            <a:ext cx="2626918" cy="164761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mpp-0411\Desktop\картинки\image (3).pn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7717" y="2128603"/>
            <a:ext cx="2574394" cy="1819217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mpp-0411\Desktop\картинки\image (2).pn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601" y="4811843"/>
            <a:ext cx="2840402" cy="1767507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C:\Users\mpp-0411\Desktop\картинки\image.pn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9168" y="4811843"/>
            <a:ext cx="2541848" cy="15442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/>
          <p:cNvPicPr/>
          <p:nvPr/>
        </p:nvPicPr>
        <p:blipFill rotWithShape="1">
          <a:blip r:embed="rId8"/>
          <a:srcRect l="15009" r="25503"/>
          <a:stretch/>
        </p:blipFill>
        <p:spPr>
          <a:xfrm>
            <a:off x="6473409" y="4661941"/>
            <a:ext cx="2760532" cy="1556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4564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ln w="76200">
            <a:solidFill>
              <a:srgbClr val="FF0000"/>
            </a:solidFill>
          </a:ln>
        </p:spPr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ВАНДАЛИ́ЗМ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C:\Users\mpp-0411\Desktop\картинки\pngtree-vandal-damaging-city-building-png-image_8450772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126" y="2159088"/>
            <a:ext cx="2604956" cy="1588453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C:\Users\mpp-0411\Desktop\картинки\pngtree-vandals-damaging-monument-vandalism-graffiti-png-image_8468481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2729" y="2173573"/>
            <a:ext cx="3147310" cy="1591617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mpp-0411\Desktop\картинки\pngtree-vandals-destroy-a-children-s-slide-in-a-public-park-png-image_8437316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831" y="2278505"/>
            <a:ext cx="2506012" cy="142406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mpp-0411\Desktop\картинки\pngtree-vandals-destroy-the-window-of-a-clothing-store-picture-image_8459603.pn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8793" y="2128603"/>
            <a:ext cx="2563318" cy="160394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/>
          <p:cNvPicPr/>
          <p:nvPr/>
        </p:nvPicPr>
        <p:blipFill>
          <a:blip r:embed="rId6"/>
          <a:stretch>
            <a:fillRect/>
          </a:stretch>
        </p:blipFill>
        <p:spPr>
          <a:xfrm>
            <a:off x="187648" y="4393751"/>
            <a:ext cx="2915316" cy="1707245"/>
          </a:xfrm>
          <a:prstGeom prst="rect">
            <a:avLst/>
          </a:prstGeom>
        </p:spPr>
      </p:pic>
      <p:pic>
        <p:nvPicPr>
          <p:cNvPr id="8" name="Рисунок 7"/>
          <p:cNvPicPr/>
          <p:nvPr/>
        </p:nvPicPr>
        <p:blipFill>
          <a:blip r:embed="rId7"/>
          <a:stretch>
            <a:fillRect/>
          </a:stretch>
        </p:blipFill>
        <p:spPr>
          <a:xfrm>
            <a:off x="3511455" y="4317167"/>
            <a:ext cx="2439639" cy="1698119"/>
          </a:xfrm>
          <a:prstGeom prst="rect">
            <a:avLst/>
          </a:prstGeom>
        </p:spPr>
      </p:pic>
      <p:pic>
        <p:nvPicPr>
          <p:cNvPr id="9" name="Рисунок 8"/>
          <p:cNvPicPr/>
          <p:nvPr/>
        </p:nvPicPr>
        <p:blipFill rotWithShape="1">
          <a:blip r:embed="rId8"/>
          <a:srcRect l="10408" t="10044" r="10017" b="14074"/>
          <a:stretch/>
        </p:blipFill>
        <p:spPr>
          <a:xfrm>
            <a:off x="6492457" y="4107306"/>
            <a:ext cx="2711503" cy="1825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2124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1540" y="461037"/>
            <a:ext cx="108175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Актуализация знаний. </a:t>
            </a:r>
            <a:endParaRPr lang="ru-RU" sz="2800" dirty="0">
              <a:solidFill>
                <a:srgbClr val="00206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19811" r="19057"/>
          <a:stretch/>
        </p:blipFill>
        <p:spPr>
          <a:xfrm>
            <a:off x="465826" y="1663460"/>
            <a:ext cx="2743199" cy="3874698"/>
          </a:xfrm>
          <a:prstGeom prst="rect">
            <a:avLst/>
          </a:prstGeom>
        </p:spPr>
      </p:pic>
      <p:pic>
        <p:nvPicPr>
          <p:cNvPr id="1026" name="Picture 2" descr="https://avatars.mds.yandex.net/i?id=619872b91f0e271c70e5d30b6af2b6dfcdbd0520-8449089-images-thumbs&amp;n=1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43" r="11708"/>
          <a:stretch/>
        </p:blipFill>
        <p:spPr bwMode="auto">
          <a:xfrm>
            <a:off x="4123426" y="1663460"/>
            <a:ext cx="2898476" cy="3874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/>
          <a:srcRect l="20299" t="13698" r="20974" b="13968"/>
          <a:stretch/>
        </p:blipFill>
        <p:spPr>
          <a:xfrm>
            <a:off x="7936302" y="1663460"/>
            <a:ext cx="2915727" cy="3874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18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26549" y="281985"/>
            <a:ext cx="3509513" cy="2104846"/>
          </a:xfrm>
          <a:ln w="76200">
            <a:solidFill>
              <a:srgbClr val="FF0000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9600" dirty="0" smtClean="0">
                <a:latin typeface="Arial Black" panose="020B0A04020102020204" pitchFamily="34" charset="0"/>
              </a:rPr>
              <a:t>ДА</a:t>
            </a:r>
            <a:endParaRPr lang="ru-RU" sz="9600" dirty="0">
              <a:latin typeface="Arial Black" panose="020B0A04020102020204" pitchFamily="34" charset="0"/>
            </a:endParaRPr>
          </a:p>
        </p:txBody>
      </p:sp>
      <p:sp>
        <p:nvSpPr>
          <p:cNvPr id="5" name="Заголовок 3"/>
          <p:cNvSpPr txBox="1">
            <a:spLocks/>
          </p:cNvSpPr>
          <p:nvPr/>
        </p:nvSpPr>
        <p:spPr>
          <a:xfrm>
            <a:off x="4453894" y="318750"/>
            <a:ext cx="3509513" cy="2102030"/>
          </a:xfrm>
          <a:prstGeom prst="rect">
            <a:avLst/>
          </a:prstGeom>
          <a:ln w="76200"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9600" dirty="0" smtClean="0">
                <a:latin typeface="Arial Black" panose="020B0A04020102020204" pitchFamily="34" charset="0"/>
              </a:rPr>
              <a:t>НЕТ</a:t>
            </a:r>
            <a:endParaRPr lang="ru-RU" sz="9600" dirty="0">
              <a:latin typeface="Arial Black" panose="020B0A040201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3493" y="2748310"/>
            <a:ext cx="6871864" cy="1569660"/>
          </a:xfrm>
          <a:prstGeom prst="rect">
            <a:avLst/>
          </a:prstGeom>
          <a:ln w="762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96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ХОРО</a:t>
            </a:r>
            <a:r>
              <a:rPr lang="ru-RU" sz="96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96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ШИЕ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10922" y="4684539"/>
            <a:ext cx="6871864" cy="1569660"/>
          </a:xfrm>
          <a:prstGeom prst="rect">
            <a:avLst/>
          </a:prstGeom>
          <a:ln w="762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96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ПЛОХИ</a:t>
            </a:r>
            <a:r>
              <a:rPr lang="ru-RU" sz="96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96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Е</a:t>
            </a:r>
          </a:p>
        </p:txBody>
      </p:sp>
    </p:spTree>
    <p:extLst>
      <p:ext uri="{BB962C8B-B14F-4D97-AF65-F5344CB8AC3E}">
        <p14:creationId xmlns:p14="http://schemas.microsoft.com/office/powerpoint/2010/main" val="1199197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8483" y="214972"/>
            <a:ext cx="11443864" cy="1200329"/>
          </a:xfrm>
          <a:prstGeom prst="rect">
            <a:avLst/>
          </a:prstGeom>
          <a:ln w="762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72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ВАМ ПРИШЛО</a:t>
            </a:r>
            <a:r>
              <a:rPr lang="ru-RU" sz="72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r>
              <a:rPr lang="ru-RU" sz="72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ПИСЬМО</a:t>
            </a:r>
            <a:r>
              <a:rPr lang="ru-RU" sz="72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́</a:t>
            </a:r>
            <a:endParaRPr lang="ru-RU" sz="7200" b="1" dirty="0" smtClean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3378" y="1651638"/>
            <a:ext cx="7230535" cy="5206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2965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3417" y="1012675"/>
            <a:ext cx="6456888" cy="4441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740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70347" y="259221"/>
            <a:ext cx="6181885" cy="5305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lvl="0" algn="just">
              <a:lnSpc>
                <a:spcPct val="107000"/>
              </a:lnSpc>
            </a:pP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6.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Рефле́ксия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«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Буке́т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настрое́ния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».</a:t>
            </a:r>
            <a:endParaRPr lang="ru-RU" sz="28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8700" y="1019331"/>
            <a:ext cx="7405141" cy="5553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2318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832758" y="159511"/>
            <a:ext cx="5951863" cy="6400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277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8023" y="316538"/>
            <a:ext cx="11746605" cy="13437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algn="ctr">
              <a:lnSpc>
                <a:spcPct val="107000"/>
              </a:lnSpc>
              <a:spcAft>
                <a:spcPts val="0"/>
              </a:spcAft>
            </a:pP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Определение темы занятия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457200" algn="ctr">
              <a:lnSpc>
                <a:spcPct val="107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(на доске предметы, дети называют предмет и вписывают первую букву в клетки)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algn="just">
              <a:lnSpc>
                <a:spcPct val="107000"/>
              </a:lnSpc>
              <a:spcAft>
                <a:spcPts val="0"/>
              </a:spcAft>
            </a:pPr>
            <a:endParaRPr lang="ru-RU" sz="28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9675" y="2897727"/>
            <a:ext cx="10814953" cy="3149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3672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6813" y="374166"/>
            <a:ext cx="10783019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err="1" smtClean="0">
                <a:solidFill>
                  <a:srgbClr val="FF0000"/>
                </a:solidFill>
                <a:latin typeface="Arial Black" panose="020B0A04020102020204" pitchFamily="34" charset="0"/>
              </a:rPr>
              <a:t>П</a:t>
            </a:r>
            <a:r>
              <a:rPr lang="ru-RU" sz="3600" dirty="0" err="1" smtClean="0">
                <a:latin typeface="Arial Black" panose="020B0A04020102020204" pitchFamily="34" charset="0"/>
              </a:rPr>
              <a:t>о</a:t>
            </a:r>
            <a:r>
              <a:rPr 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̄</a:t>
            </a:r>
            <a:r>
              <a:rPr lang="ru-RU" sz="3600" dirty="0" err="1" smtClean="0">
                <a:latin typeface="Arial Black" panose="020B0A04020102020204" pitchFamily="34" charset="0"/>
              </a:rPr>
              <a:t>мидо</a:t>
            </a:r>
            <a:r>
              <a:rPr 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3600" dirty="0" err="1" smtClean="0">
                <a:latin typeface="Arial Black" panose="020B0A04020102020204" pitchFamily="34" charset="0"/>
              </a:rPr>
              <a:t>р</a:t>
            </a:r>
            <a:endParaRPr lang="ru-RU" sz="3600" dirty="0">
              <a:latin typeface="Arial Black" panose="020B0A04020102020204" pitchFamily="34" charset="0"/>
            </a:endParaRPr>
          </a:p>
          <a:p>
            <a:endParaRPr lang="ru-RU" sz="3600" dirty="0" smtClean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endParaRPr lang="ru-RU" sz="3600" dirty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endParaRPr lang="ru-RU" sz="3600" dirty="0" smtClean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endParaRPr lang="ru-RU" sz="3600" dirty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r>
              <a:rPr lang="ru-RU" sz="36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Р</a:t>
            </a:r>
            <a:r>
              <a:rPr lang="ru-RU" sz="3600" dirty="0" smtClean="0">
                <a:latin typeface="Arial Black" panose="020B0A04020102020204" pitchFamily="34" charset="0"/>
              </a:rPr>
              <a:t>еди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3600" dirty="0" smtClean="0">
                <a:latin typeface="Arial Black" panose="020B0A04020102020204" pitchFamily="34" charset="0"/>
              </a:rPr>
              <a:t>с</a:t>
            </a:r>
            <a:endParaRPr lang="ru-RU" sz="3600" dirty="0">
              <a:latin typeface="Arial Black" panose="020B0A04020102020204" pitchFamily="34" charset="0"/>
            </a:endParaRPr>
          </a:p>
          <a:p>
            <a:endParaRPr lang="ru-RU" sz="3600" dirty="0" smtClean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endParaRPr lang="ru-RU" sz="3600" dirty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endParaRPr lang="ru-RU" sz="3600" dirty="0" smtClean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endParaRPr lang="ru-RU" sz="3600" dirty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r>
              <a:rPr lang="ru-RU" sz="3600" dirty="0" err="1" smtClean="0">
                <a:solidFill>
                  <a:srgbClr val="FF0000"/>
                </a:solidFill>
                <a:latin typeface="Arial Black" panose="020B0A04020102020204" pitchFamily="34" charset="0"/>
              </a:rPr>
              <a:t>А</a:t>
            </a:r>
            <a:r>
              <a:rPr lang="ru-RU" sz="3600" dirty="0" err="1" smtClean="0">
                <a:latin typeface="Arial Black" panose="020B0A04020102020204" pitchFamily="34" charset="0"/>
              </a:rPr>
              <a:t>рбу</a:t>
            </a:r>
            <a:r>
              <a:rPr 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3600" dirty="0" err="1" smtClean="0">
                <a:latin typeface="Arial Black" panose="020B0A04020102020204" pitchFamily="34" charset="0"/>
              </a:rPr>
              <a:t>з</a:t>
            </a:r>
            <a:endParaRPr lang="ru-RU" sz="3600" dirty="0">
              <a:latin typeface="Arial Black" panose="020B0A040201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3241" y="132626"/>
            <a:ext cx="2306027" cy="192046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01919">
            <a:off x="7801880" y="1294192"/>
            <a:ext cx="1902117" cy="380423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32084" y="4719323"/>
            <a:ext cx="1926503" cy="1841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4632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6814" y="287902"/>
            <a:ext cx="1078301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В</a:t>
            </a:r>
            <a:r>
              <a:rPr lang="ru-RU" sz="4000" dirty="0" smtClean="0">
                <a:latin typeface="Arial Black" panose="020B0A04020102020204" pitchFamily="34" charset="0"/>
              </a:rPr>
              <a:t>ино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̅</a:t>
            </a:r>
            <a:r>
              <a:rPr lang="ru-RU" sz="4000" dirty="0" smtClean="0">
                <a:latin typeface="Arial Black" panose="020B0A04020102020204" pitchFamily="34" charset="0"/>
              </a:rPr>
              <a:t>гра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000" dirty="0" smtClean="0">
                <a:latin typeface="Arial Black" panose="020B0A04020102020204" pitchFamily="34" charset="0"/>
              </a:rPr>
              <a:t>д</a:t>
            </a:r>
            <a:endParaRPr lang="ru-RU" sz="4000" dirty="0">
              <a:latin typeface="Arial Black" panose="020B0A04020102020204" pitchFamily="34" charset="0"/>
            </a:endParaRPr>
          </a:p>
          <a:p>
            <a:endParaRPr lang="ru-RU" sz="4000" dirty="0" smtClean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endParaRPr lang="ru-RU" sz="4000" dirty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endParaRPr lang="ru-RU" sz="4000" dirty="0" smtClean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r>
              <a:rPr lang="ru-RU" sz="4000" dirty="0" err="1" smtClean="0">
                <a:solidFill>
                  <a:srgbClr val="FF0000"/>
                </a:solidFill>
                <a:latin typeface="Arial Black" panose="020B0A04020102020204" pitchFamily="34" charset="0"/>
              </a:rPr>
              <a:t>О</a:t>
            </a:r>
            <a:r>
              <a:rPr lang="ru-RU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̅</a:t>
            </a:r>
            <a:r>
              <a:rPr lang="ru-RU" sz="4000" dirty="0" err="1" smtClean="0">
                <a:latin typeface="Arial Black" panose="020B0A04020102020204" pitchFamily="34" charset="0"/>
              </a:rPr>
              <a:t>гуре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000" dirty="0" err="1" smtClean="0">
                <a:latin typeface="Arial Black" panose="020B0A04020102020204" pitchFamily="34" charset="0"/>
              </a:rPr>
              <a:t>ц</a:t>
            </a:r>
            <a:endParaRPr lang="ru-RU" sz="4000" dirty="0" smtClean="0">
              <a:latin typeface="Arial Black" panose="020B0A04020102020204" pitchFamily="34" charset="0"/>
            </a:endParaRPr>
          </a:p>
          <a:p>
            <a:endParaRPr lang="ru-RU" sz="4000" dirty="0" smtClean="0">
              <a:latin typeface="Arial Black" panose="020B0A04020102020204" pitchFamily="34" charset="0"/>
            </a:endParaRPr>
          </a:p>
          <a:p>
            <a:endParaRPr lang="ru-RU" sz="4000" dirty="0">
              <a:latin typeface="Arial Black" panose="020B0A04020102020204" pitchFamily="34" charset="0"/>
            </a:endParaRPr>
          </a:p>
          <a:p>
            <a:endParaRPr lang="ru-RU" sz="4000" dirty="0">
              <a:latin typeface="Arial Black" panose="020B0A04020102020204" pitchFamily="34" charset="0"/>
            </a:endParaRPr>
          </a:p>
          <a:p>
            <a:r>
              <a:rPr lang="ru-RU" sz="4000" dirty="0" err="1" smtClean="0">
                <a:solidFill>
                  <a:srgbClr val="FF0000"/>
                </a:solidFill>
                <a:latin typeface="Arial Black" panose="020B0A04020102020204" pitchFamily="34" charset="0"/>
              </a:rPr>
              <a:t>Н</a:t>
            </a:r>
            <a:r>
              <a:rPr lang="ru-RU" sz="4000" dirty="0" err="1" smtClean="0">
                <a:latin typeface="Arial Black" panose="020B0A04020102020204" pitchFamily="34" charset="0"/>
              </a:rPr>
              <a:t>ектари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000" dirty="0" err="1" smtClean="0">
                <a:latin typeface="Arial Black" panose="020B0A04020102020204" pitchFamily="34" charset="0"/>
              </a:rPr>
              <a:t>н</a:t>
            </a:r>
            <a:endParaRPr lang="ru-RU" sz="4000" dirty="0">
              <a:latin typeface="Arial Black" panose="020B0A040201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4642" y="0"/>
            <a:ext cx="2021992" cy="251786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8511147">
            <a:off x="3679172" y="1108604"/>
            <a:ext cx="1902117" cy="374936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87615" y="3329285"/>
            <a:ext cx="2298037" cy="3131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114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79561" y="236143"/>
            <a:ext cx="10783019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err="1" smtClean="0">
                <a:solidFill>
                  <a:srgbClr val="FF0000"/>
                </a:solidFill>
                <a:latin typeface="Arial Black" panose="020B0A04020102020204" pitchFamily="34" charset="0"/>
              </a:rPr>
              <a:t>А</a:t>
            </a:r>
            <a:r>
              <a:rPr lang="ru-RU" sz="4000" dirty="0" err="1" smtClean="0">
                <a:latin typeface="Arial Black" panose="020B0A04020102020204" pitchFamily="34" charset="0"/>
              </a:rPr>
              <a:t>нана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000" dirty="0" err="1" smtClean="0">
                <a:latin typeface="Arial Black" panose="020B0A04020102020204" pitchFamily="34" charset="0"/>
              </a:rPr>
              <a:t>с</a:t>
            </a:r>
            <a:endParaRPr lang="ru-RU" sz="4000" dirty="0">
              <a:latin typeface="Arial Black" panose="020B0A04020102020204" pitchFamily="34" charset="0"/>
            </a:endParaRPr>
          </a:p>
          <a:p>
            <a:endParaRPr lang="ru-RU" sz="4000" dirty="0" smtClean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endParaRPr lang="ru-RU" sz="4000" dirty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endParaRPr lang="ru-RU" sz="4000" dirty="0" smtClean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endParaRPr lang="ru-RU" sz="4000" dirty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endParaRPr lang="ru-RU" sz="4000" dirty="0" smtClean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endParaRPr lang="ru-RU" sz="4000" dirty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r>
              <a:rPr lang="ru-RU" sz="4000" dirty="0" err="1" smtClean="0">
                <a:solidFill>
                  <a:srgbClr val="FF0000"/>
                </a:solidFill>
                <a:latin typeface="Arial Black" panose="020B0A04020102020204" pitchFamily="34" charset="0"/>
              </a:rPr>
              <a:t>Р</a:t>
            </a:r>
            <a:r>
              <a:rPr lang="ru-RU" sz="4000" dirty="0" err="1" smtClean="0">
                <a:latin typeface="Arial Black" panose="020B0A04020102020204" pitchFamily="34" charset="0"/>
              </a:rPr>
              <a:t>яби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000" dirty="0" err="1" smtClean="0">
                <a:latin typeface="Arial Black" panose="020B0A04020102020204" pitchFamily="34" charset="0"/>
              </a:rPr>
              <a:t>на</a:t>
            </a:r>
            <a:endParaRPr lang="ru-RU" sz="4000" dirty="0">
              <a:latin typeface="Arial Black" panose="020B0A040201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7715" y="236143"/>
            <a:ext cx="1902534" cy="327656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5216" y="2202227"/>
            <a:ext cx="2928346" cy="3987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3509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31319" y="259660"/>
            <a:ext cx="1078301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err="1" smtClean="0">
                <a:solidFill>
                  <a:srgbClr val="FF0000"/>
                </a:solidFill>
                <a:latin typeface="Arial Black" panose="020B0A04020102020204" pitchFamily="34" charset="0"/>
              </a:rPr>
              <a:t>У</a:t>
            </a:r>
            <a:r>
              <a:rPr lang="ru-RU" sz="4000" dirty="0" err="1" smtClean="0">
                <a:latin typeface="Arial Black" panose="020B0A04020102020204" pitchFamily="34" charset="0"/>
              </a:rPr>
              <a:t>кро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000" dirty="0" err="1" smtClean="0">
                <a:latin typeface="Arial Black" panose="020B0A04020102020204" pitchFamily="34" charset="0"/>
              </a:rPr>
              <a:t>п</a:t>
            </a:r>
            <a:endParaRPr lang="ru-RU" sz="4000" dirty="0">
              <a:latin typeface="Arial Black" panose="020B0A04020102020204" pitchFamily="34" charset="0"/>
            </a:endParaRPr>
          </a:p>
          <a:p>
            <a:endParaRPr lang="ru-RU" sz="4000" dirty="0" smtClean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endParaRPr lang="ru-RU" sz="4000" dirty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endParaRPr lang="ru-RU" sz="4000" dirty="0" smtClean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r>
              <a:rPr lang="ru-RU" sz="4000" dirty="0" err="1" smtClean="0">
                <a:solidFill>
                  <a:srgbClr val="FF0000"/>
                </a:solidFill>
                <a:latin typeface="Arial Black" panose="020B0A04020102020204" pitchFamily="34" charset="0"/>
              </a:rPr>
              <a:t>Ш</a:t>
            </a:r>
            <a:r>
              <a:rPr lang="ru-RU" sz="4000" dirty="0" err="1" smtClean="0">
                <a:latin typeface="Arial Black" panose="020B0A04020102020204" pitchFamily="34" charset="0"/>
              </a:rPr>
              <a:t>ипо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000" dirty="0" err="1" smtClean="0">
                <a:latin typeface="Arial Black" panose="020B0A04020102020204" pitchFamily="34" charset="0"/>
              </a:rPr>
              <a:t>вник</a:t>
            </a:r>
            <a:endParaRPr lang="ru-RU" sz="4000" dirty="0">
              <a:latin typeface="Arial Black" panose="020B0A04020102020204" pitchFamily="34" charset="0"/>
            </a:endParaRPr>
          </a:p>
          <a:p>
            <a:endParaRPr lang="ru-RU" sz="4000" dirty="0" smtClean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endParaRPr lang="ru-RU" sz="4000" dirty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endParaRPr lang="ru-RU" sz="4000" dirty="0" smtClean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r>
              <a:rPr lang="ru-RU" sz="4000" dirty="0" err="1" smtClean="0">
                <a:solidFill>
                  <a:srgbClr val="FF0000"/>
                </a:solidFill>
                <a:latin typeface="Arial Black" panose="020B0A04020102020204" pitchFamily="34" charset="0"/>
              </a:rPr>
              <a:t>Е</a:t>
            </a:r>
            <a:r>
              <a:rPr lang="ru-RU" sz="4000" dirty="0" err="1" smtClean="0">
                <a:latin typeface="Arial Black" panose="020B0A04020102020204" pitchFamily="34" charset="0"/>
              </a:rPr>
              <a:t>жеви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000" dirty="0" err="1" smtClean="0">
                <a:latin typeface="Arial Black" panose="020B0A04020102020204" pitchFamily="34" charset="0"/>
              </a:rPr>
              <a:t>ка</a:t>
            </a:r>
            <a:r>
              <a:rPr lang="ru-RU" sz="4000" dirty="0" smtClean="0">
                <a:latin typeface="Arial Black" panose="020B0A04020102020204" pitchFamily="34" charset="0"/>
              </a:rPr>
              <a:t> </a:t>
            </a:r>
            <a:endParaRPr lang="ru-RU" sz="4000" dirty="0">
              <a:latin typeface="Arial Black" panose="020B0A040201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8847" y="131448"/>
            <a:ext cx="1544358" cy="27094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97615" y="1640082"/>
            <a:ext cx="2373118" cy="287146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04902" y="3726611"/>
            <a:ext cx="2837438" cy="2971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928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79561" y="236143"/>
            <a:ext cx="10783019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err="1" smtClean="0">
                <a:solidFill>
                  <a:srgbClr val="FF0000"/>
                </a:solidFill>
                <a:latin typeface="Arial Black" panose="020B0A04020102020204" pitchFamily="34" charset="0"/>
              </a:rPr>
              <a:t>Н</a:t>
            </a:r>
            <a:r>
              <a:rPr lang="ru-RU" sz="4000" dirty="0" err="1" smtClean="0">
                <a:latin typeface="Arial Black" panose="020B0A04020102020204" pitchFamily="34" charset="0"/>
              </a:rPr>
              <a:t>о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000" dirty="0" err="1" smtClean="0">
                <a:latin typeface="Arial Black" panose="020B0A04020102020204" pitchFamily="34" charset="0"/>
              </a:rPr>
              <a:t>йна</a:t>
            </a:r>
            <a:endParaRPr lang="ru-RU" sz="4000" dirty="0">
              <a:latin typeface="Arial Black" panose="020B0A04020102020204" pitchFamily="34" charset="0"/>
            </a:endParaRPr>
          </a:p>
          <a:p>
            <a:endParaRPr lang="ru-RU" sz="4000" dirty="0" smtClean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endParaRPr lang="ru-RU" sz="4000" dirty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endParaRPr lang="ru-RU" sz="4000" dirty="0" smtClean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endParaRPr lang="ru-RU" sz="4000" dirty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r>
              <a:rPr lang="ru-RU" sz="40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И</a:t>
            </a:r>
            <a:r>
              <a:rPr lang="ru-RU" sz="4000" dirty="0" smtClean="0">
                <a:latin typeface="Arial Black" panose="020B0A04020102020204" pitchFamily="34" charset="0"/>
              </a:rPr>
              <a:t>рга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endParaRPr lang="ru-RU" sz="4000" dirty="0">
              <a:latin typeface="Arial Black" panose="020B0A04020102020204" pitchFamily="34" charset="0"/>
            </a:endParaRPr>
          </a:p>
          <a:p>
            <a:endParaRPr lang="ru-RU" sz="4000" dirty="0" smtClean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endParaRPr lang="ru-RU" sz="4000" dirty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endParaRPr lang="ru-RU" sz="4000" dirty="0" smtClean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r>
              <a:rPr lang="ru-RU" sz="4000" dirty="0" err="1" smtClean="0">
                <a:solidFill>
                  <a:srgbClr val="FF0000"/>
                </a:solidFill>
                <a:latin typeface="Arial Black" panose="020B0A04020102020204" pitchFamily="34" charset="0"/>
              </a:rPr>
              <a:t>Я</a:t>
            </a:r>
            <a:r>
              <a:rPr lang="ru-RU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sz="4000" dirty="0" err="1" smtClean="0">
                <a:latin typeface="Arial Black" panose="020B0A04020102020204" pitchFamily="34" charset="0"/>
              </a:rPr>
              <a:t>блоко</a:t>
            </a:r>
            <a:endParaRPr lang="ru-RU" sz="4000" dirty="0">
              <a:latin typeface="Arial Black" panose="020B0A040201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7268" y="0"/>
            <a:ext cx="2464584" cy="270071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8663" y="1535502"/>
            <a:ext cx="2495888" cy="339320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4614" y="3899079"/>
            <a:ext cx="2298391" cy="2584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8371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439</TotalTime>
  <Words>348</Words>
  <Application>Microsoft Office PowerPoint</Application>
  <PresentationFormat>Широкоэкранный</PresentationFormat>
  <Paragraphs>130</Paragraphs>
  <Slides>34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40" baseType="lpstr">
      <vt:lpstr>Arial</vt:lpstr>
      <vt:lpstr>Arial Black</vt:lpstr>
      <vt:lpstr>Calibri</vt:lpstr>
      <vt:lpstr>Calibri Light</vt:lpstr>
      <vt:lpstr>Times New Roman</vt:lpstr>
      <vt:lpstr>Тема Office</vt:lpstr>
      <vt:lpstr>ДА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Кейс 1. «Это интере́сно̄».  </vt:lpstr>
      <vt:lpstr>КРА́ЖА (ВО̄РО̄ВСТВО́)</vt:lpstr>
      <vt:lpstr>ХУЛИГА́НСТВО</vt:lpstr>
      <vt:lpstr>ВАНДАЛИ́ЗМ</vt:lpstr>
      <vt:lpstr> Кейс 2. «Определи́ меня́».  </vt:lpstr>
      <vt:lpstr>Презентация PowerPoint</vt:lpstr>
      <vt:lpstr>Презентация PowerPoint</vt:lpstr>
      <vt:lpstr>Презентация PowerPoint</vt:lpstr>
      <vt:lpstr> Кейс 3. «Ка́ждому - своё».  </vt:lpstr>
      <vt:lpstr> Кейс 4. «Расскажи́, что зна́ешь».  </vt:lpstr>
      <vt:lpstr> Кейс 5. «Законопослу́шный».  </vt:lpstr>
      <vt:lpstr>  СЛОВА́  </vt:lpstr>
      <vt:lpstr> Кейс 6. «Собери́ меня́».  </vt:lpstr>
      <vt:lpstr>Мои́ пра́вила</vt:lpstr>
      <vt:lpstr>Презентация PowerPoint</vt:lpstr>
      <vt:lpstr>Презентация PowerPoint</vt:lpstr>
      <vt:lpstr>Презентация PowerPoint</vt:lpstr>
      <vt:lpstr>КРА́ЖА (ВО̄РО̄ВСТВО́)</vt:lpstr>
      <vt:lpstr>ХУЛИГА́НСТВО</vt:lpstr>
      <vt:lpstr>ВАНДАЛИ́ЗМ</vt:lpstr>
      <vt:lpstr>ДА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RePack by Diakov</dc:creator>
  <cp:lastModifiedBy>RePack by Diakov</cp:lastModifiedBy>
  <cp:revision>33</cp:revision>
  <dcterms:created xsi:type="dcterms:W3CDTF">2023-10-02T15:35:35Z</dcterms:created>
  <dcterms:modified xsi:type="dcterms:W3CDTF">2024-11-06T13:03:03Z</dcterms:modified>
</cp:coreProperties>
</file>