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5" r:id="rId4"/>
    <p:sldId id="258" r:id="rId5"/>
    <p:sldId id="259" r:id="rId6"/>
    <p:sldId id="261" r:id="rId7"/>
    <p:sldId id="263" r:id="rId8"/>
    <p:sldId id="264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110" d="100"/>
          <a:sy n="110" d="100"/>
        </p:scale>
        <p:origin x="-594" y="-24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520F3-3B54-420C-BC2B-C2F9964CD7FA}" type="datetimeFigureOut">
              <a:rPr lang="ru-RU" smtClean="0"/>
              <a:t>24.11.2021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0B408-40F8-4721-91F6-DC85780268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26843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520F3-3B54-420C-BC2B-C2F9964CD7FA}" type="datetimeFigureOut">
              <a:rPr lang="ru-RU" smtClean="0"/>
              <a:t>24.11.2021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0B408-40F8-4721-91F6-DC85780268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87996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899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199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520F3-3B54-420C-BC2B-C2F9964CD7FA}" type="datetimeFigureOut">
              <a:rPr lang="ru-RU" smtClean="0"/>
              <a:t>24.11.2021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0B408-40F8-4721-91F6-DC85780268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01370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520F3-3B54-420C-BC2B-C2F9964CD7FA}" type="datetimeFigureOut">
              <a:rPr lang="ru-RU" smtClean="0"/>
              <a:t>24.11.2021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0B408-40F8-4721-91F6-DC85780268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29384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2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2" y="4589464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520F3-3B54-420C-BC2B-C2F9964CD7FA}" type="datetimeFigureOut">
              <a:rPr lang="ru-RU" smtClean="0"/>
              <a:t>24.11.2021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0B408-40F8-4721-91F6-DC85780268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17265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1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520F3-3B54-420C-BC2B-C2F9964CD7FA}" type="datetimeFigureOut">
              <a:rPr lang="ru-RU" smtClean="0"/>
              <a:t>24.11.2021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0B408-40F8-4721-91F6-DC85780268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03379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9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9" y="2505076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2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2" y="2505076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520F3-3B54-420C-BC2B-C2F9964CD7FA}" type="datetimeFigureOut">
              <a:rPr lang="ru-RU" smtClean="0"/>
              <a:t>24.11.2021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0B408-40F8-4721-91F6-DC85780268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83976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520F3-3B54-420C-BC2B-C2F9964CD7FA}" type="datetimeFigureOut">
              <a:rPr lang="ru-RU" smtClean="0"/>
              <a:t>24.11.2021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0B408-40F8-4721-91F6-DC85780268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30957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520F3-3B54-420C-BC2B-C2F9964CD7FA}" type="datetimeFigureOut">
              <a:rPr lang="ru-RU" smtClean="0"/>
              <a:t>24.11.2021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0B408-40F8-4721-91F6-DC85780268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09704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90" y="457200"/>
            <a:ext cx="3932236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1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90" y="2057400"/>
            <a:ext cx="3932236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520F3-3B54-420C-BC2B-C2F9964CD7FA}" type="datetimeFigureOut">
              <a:rPr lang="ru-RU" smtClean="0"/>
              <a:t>24.11.2021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0B408-40F8-4721-91F6-DC85780268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69272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90" y="457200"/>
            <a:ext cx="3932236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1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90" y="2057400"/>
            <a:ext cx="3932236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520F3-3B54-420C-BC2B-C2F9964CD7FA}" type="datetimeFigureOut">
              <a:rPr lang="ru-RU" smtClean="0"/>
              <a:t>24.11.2021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0B408-40F8-4721-91F6-DC85780268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64352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2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2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1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2520F3-3B54-420C-BC2B-C2F9964CD7FA}" type="datetimeFigureOut">
              <a:rPr lang="ru-RU" smtClean="0"/>
              <a:t>24.11.2021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2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1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A0B408-40F8-4721-91F6-DC85780268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71122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74"/>
            <a:ext cx="12192000" cy="6856327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4211362"/>
            <a:ext cx="9144000" cy="1611468"/>
          </a:xfrm>
          <a:ln>
            <a:solidFill>
              <a:srgbClr val="00B0F0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ru-RU" sz="4400" b="1" dirty="0" smtClean="0">
                <a:solidFill>
                  <a:srgbClr val="0070C0"/>
                </a:solidFill>
              </a:rPr>
              <a:t>«Взаимодействие </a:t>
            </a:r>
            <a:r>
              <a:rPr lang="ru-RU" sz="4400" b="1" dirty="0" smtClean="0">
                <a:solidFill>
                  <a:srgbClr val="0070C0"/>
                </a:solidFill>
              </a:rPr>
              <a:t>ДОУ и семьи по финансовому воспитанию </a:t>
            </a:r>
            <a:r>
              <a:rPr lang="ru-RU" sz="4400" b="1" dirty="0" smtClean="0">
                <a:solidFill>
                  <a:srgbClr val="0070C0"/>
                </a:solidFill>
              </a:rPr>
              <a:t>детей»</a:t>
            </a:r>
            <a:endParaRPr lang="ru-RU" sz="4400" b="1" dirty="0"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440168" y="5921751"/>
            <a:ext cx="6025221" cy="789600"/>
          </a:xfrm>
        </p:spPr>
        <p:txBody>
          <a:bodyPr>
            <a:normAutofit/>
          </a:bodyPr>
          <a:lstStyle/>
          <a:p>
            <a:pPr algn="r"/>
            <a:r>
              <a:rPr lang="ru-RU" sz="1600" dirty="0" smtClean="0">
                <a:solidFill>
                  <a:srgbClr val="0070C0"/>
                </a:solidFill>
              </a:rPr>
              <a:t>Выполнила: </a:t>
            </a:r>
            <a:r>
              <a:rPr lang="ru-RU" sz="1600" dirty="0">
                <a:solidFill>
                  <a:srgbClr val="0070C0"/>
                </a:solidFill>
              </a:rPr>
              <a:t>педагог – психолог </a:t>
            </a:r>
            <a:r>
              <a:rPr lang="ru-RU" sz="1600" dirty="0" smtClean="0">
                <a:solidFill>
                  <a:srgbClr val="0070C0"/>
                </a:solidFill>
              </a:rPr>
              <a:t>ВКК </a:t>
            </a:r>
            <a:r>
              <a:rPr lang="ru-RU" sz="1600" dirty="0" smtClean="0">
                <a:solidFill>
                  <a:srgbClr val="0070C0"/>
                </a:solidFill>
              </a:rPr>
              <a:t>Кольцова Наталья Сергеевна</a:t>
            </a:r>
          </a:p>
          <a:p>
            <a:pPr algn="r"/>
            <a:r>
              <a:rPr lang="ru-RU" sz="1600" dirty="0" smtClean="0">
                <a:solidFill>
                  <a:srgbClr val="0070C0"/>
                </a:solidFill>
              </a:rPr>
              <a:t> </a:t>
            </a:r>
            <a:endParaRPr lang="ru-RU" sz="1600" dirty="0">
              <a:solidFill>
                <a:srgbClr val="0070C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951556" y="15803"/>
            <a:ext cx="44304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>МКДОУ Нововоронежский детский сад №8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0779" y="526600"/>
            <a:ext cx="4572000" cy="3429000"/>
          </a:xfrm>
          <a:prstGeom prst="rect">
            <a:avLst/>
          </a:prstGeom>
          <a:noFill/>
          <a:ln w="19050">
            <a:solidFill>
              <a:srgbClr val="00B0F0"/>
            </a:solidFill>
            <a:miter lim="800000"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19497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8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2" y="974784"/>
            <a:ext cx="10515600" cy="1992703"/>
          </a:xfrm>
          <a:ln>
            <a:solidFill>
              <a:srgbClr val="00B0F0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algn="ctr"/>
            <a:r>
              <a:rPr lang="ru-RU" sz="1800" b="1" dirty="0" smtClean="0">
                <a:solidFill>
                  <a:srgbClr val="0070C0"/>
                </a:solidFill>
              </a:rPr>
              <a:t>Семья</a:t>
            </a:r>
            <a:r>
              <a:rPr lang="ru-RU" sz="1800" dirty="0" smtClean="0">
                <a:solidFill>
                  <a:srgbClr val="0070C0"/>
                </a:solidFill>
              </a:rPr>
              <a:t>  </a:t>
            </a:r>
            <a:r>
              <a:rPr lang="ru-RU" sz="1800" dirty="0" smtClean="0">
                <a:solidFill>
                  <a:srgbClr val="0070C0"/>
                </a:solidFill>
              </a:rPr>
              <a:t>- это реальная экономическая среда, в которой живет ребенок.</a:t>
            </a:r>
            <a:br>
              <a:rPr lang="ru-RU" sz="1800" dirty="0" smtClean="0">
                <a:solidFill>
                  <a:srgbClr val="0070C0"/>
                </a:solidFill>
              </a:rPr>
            </a:br>
            <a:r>
              <a:rPr lang="ru-RU" sz="1800" dirty="0" smtClean="0">
                <a:solidFill>
                  <a:srgbClr val="0070C0"/>
                </a:solidFill>
              </a:rPr>
              <a:t/>
            </a:r>
            <a:br>
              <a:rPr lang="ru-RU" sz="1800" dirty="0" smtClean="0">
                <a:solidFill>
                  <a:srgbClr val="0070C0"/>
                </a:solidFill>
              </a:rPr>
            </a:br>
            <a:r>
              <a:rPr lang="ru-RU" sz="1800" dirty="0" smtClean="0">
                <a:solidFill>
                  <a:srgbClr val="0070C0"/>
                </a:solidFill>
              </a:rPr>
              <a:t>       </a:t>
            </a:r>
            <a:r>
              <a:rPr lang="ru-RU" sz="1800" b="1" dirty="0" smtClean="0">
                <a:solidFill>
                  <a:srgbClr val="0070C0"/>
                </a:solidFill>
              </a:rPr>
              <a:t>Детский </a:t>
            </a:r>
            <a:r>
              <a:rPr lang="ru-RU" sz="1800" b="1" dirty="0" smtClean="0">
                <a:solidFill>
                  <a:srgbClr val="0070C0"/>
                </a:solidFill>
              </a:rPr>
              <a:t>сад </a:t>
            </a:r>
            <a:r>
              <a:rPr lang="ru-RU" sz="1800" dirty="0" smtClean="0">
                <a:solidFill>
                  <a:srgbClr val="0070C0"/>
                </a:solidFill>
              </a:rPr>
              <a:t>– некая реальная ситуация, которая не дает полноценного опыта и практики «Экономического проведения». Дети здесь тоже «покупают», но это всего лишь игра, которая закрепляет опыт, полученный в семье. Понятно что только объединение двух аспектов поведения </a:t>
            </a:r>
            <a:r>
              <a:rPr lang="ru-RU" sz="1800" dirty="0" smtClean="0">
                <a:solidFill>
                  <a:srgbClr val="0070C0"/>
                </a:solidFill>
              </a:rPr>
              <a:t>детей </a:t>
            </a:r>
            <a:r>
              <a:rPr lang="ru-RU" sz="1800" dirty="0" smtClean="0">
                <a:solidFill>
                  <a:srgbClr val="0070C0"/>
                </a:solidFill>
              </a:rPr>
              <a:t>– условного и реального может дать хорошие результаты в области их экономического воспитания и развития.</a:t>
            </a:r>
            <a:endParaRPr lang="ru-RU" sz="1800" dirty="0">
              <a:solidFill>
                <a:srgbClr val="0070C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36762" y="171582"/>
            <a:ext cx="10506974" cy="523220"/>
          </a:xfrm>
          <a:prstGeom prst="rect">
            <a:avLst/>
          </a:prstGeom>
          <a:noFill/>
          <a:ln>
            <a:solidFill>
              <a:srgbClr val="00B0F0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</a:rPr>
              <a:t>Взаимодействие ДОО и семьи</a:t>
            </a:r>
            <a:endParaRPr lang="ru-RU" sz="2800" b="1" dirty="0">
              <a:solidFill>
                <a:srgbClr val="0070C0"/>
              </a:solidFill>
            </a:endParaRPr>
          </a:p>
        </p:txBody>
      </p:sp>
      <p:pic>
        <p:nvPicPr>
          <p:cNvPr id="7" name="Содержимое 4" descr="1545398199_a630d708e8442dc65bc0426ab8f694f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3515" y="3164041"/>
            <a:ext cx="3259637" cy="3264653"/>
          </a:xfrm>
          <a:prstGeom prst="rect">
            <a:avLst/>
          </a:prstGeom>
          <a:ln>
            <a:solidFill>
              <a:srgbClr val="00B0F0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2051" name="Picture 3" descr="C:\Users\User\Desktop\финансовая грамотность\71436469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26984" y="3164041"/>
            <a:ext cx="3281745" cy="3264652"/>
          </a:xfrm>
          <a:prstGeom prst="rect">
            <a:avLst/>
          </a:prstGeom>
          <a:noFill/>
          <a:ln>
            <a:solidFill>
              <a:srgbClr val="00B0F0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User\Desktop\финансовая грамотность\443cf824ca74f923af8212eac653775e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8315" y="3149047"/>
            <a:ext cx="4915957" cy="3279646"/>
          </a:xfrm>
          <a:prstGeom prst="rect">
            <a:avLst/>
          </a:prstGeom>
          <a:noFill/>
          <a:ln>
            <a:solidFill>
              <a:srgbClr val="00B0F0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48255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Объект 9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63"/>
            <a:ext cx="12192000" cy="6948152"/>
          </a:xfrm>
        </p:spPr>
      </p:pic>
      <p:sp>
        <p:nvSpPr>
          <p:cNvPr id="2" name="TextBox 1"/>
          <p:cNvSpPr txBox="1"/>
          <p:nvPr/>
        </p:nvSpPr>
        <p:spPr>
          <a:xfrm>
            <a:off x="327804" y="153699"/>
            <a:ext cx="11507638" cy="523220"/>
          </a:xfrm>
          <a:prstGeom prst="rect">
            <a:avLst/>
          </a:prstGeom>
          <a:noFill/>
          <a:ln>
            <a:solidFill>
              <a:srgbClr val="00B0F0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</a:rPr>
              <a:t>Методы и приемы работы с </a:t>
            </a:r>
            <a:r>
              <a:rPr lang="ru-RU" sz="2800" b="1" dirty="0" smtClean="0">
                <a:solidFill>
                  <a:srgbClr val="0070C0"/>
                </a:solidFill>
              </a:rPr>
              <a:t>родителями </a:t>
            </a:r>
            <a:r>
              <a:rPr lang="ru-RU" sz="2800" b="1" dirty="0" smtClean="0">
                <a:solidFill>
                  <a:srgbClr val="0070C0"/>
                </a:solidFill>
              </a:rPr>
              <a:t>по финансовому воспитанию </a:t>
            </a:r>
            <a:endParaRPr lang="ru-RU" sz="2800" b="1" dirty="0">
              <a:solidFill>
                <a:srgbClr val="0070C0"/>
              </a:solidFill>
            </a:endParaRPr>
          </a:p>
        </p:txBody>
      </p:sp>
      <p:pic>
        <p:nvPicPr>
          <p:cNvPr id="3075" name="Picture 3" descr="C:\Users\User\Desktop\Воспитатель-и-родители-картинки-01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8423" y="2097598"/>
            <a:ext cx="5193102" cy="2669254"/>
          </a:xfrm>
          <a:prstGeom prst="rect">
            <a:avLst/>
          </a:prstGeom>
          <a:noFill/>
          <a:ln>
            <a:solidFill>
              <a:srgbClr val="00B0F0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Облако 6"/>
          <p:cNvSpPr/>
          <p:nvPr/>
        </p:nvSpPr>
        <p:spPr>
          <a:xfrm>
            <a:off x="7514268" y="767751"/>
            <a:ext cx="3714777" cy="2018581"/>
          </a:xfrm>
          <a:prstGeom prst="cloud">
            <a:avLst/>
          </a:prstGeom>
          <a:ln>
            <a:solidFill>
              <a:srgbClr val="00B0F0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Консультации</a:t>
            </a:r>
            <a:endParaRPr lang="ru-RU" sz="2000" b="1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Облако 7"/>
          <p:cNvSpPr/>
          <p:nvPr/>
        </p:nvSpPr>
        <p:spPr>
          <a:xfrm>
            <a:off x="904908" y="845389"/>
            <a:ext cx="3714777" cy="2113471"/>
          </a:xfrm>
          <a:prstGeom prst="cloud">
            <a:avLst/>
          </a:prstGeom>
          <a:ln>
            <a:solidFill>
              <a:srgbClr val="00B0F0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Родительские </a:t>
            </a:r>
            <a:r>
              <a:rPr lang="ru-RU" sz="20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собрания</a:t>
            </a:r>
            <a:endParaRPr lang="ru-RU" sz="2000" b="1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Облако 8"/>
          <p:cNvSpPr/>
          <p:nvPr/>
        </p:nvSpPr>
        <p:spPr>
          <a:xfrm>
            <a:off x="621102" y="4281526"/>
            <a:ext cx="4278702" cy="2119274"/>
          </a:xfrm>
          <a:prstGeom prst="cloud">
            <a:avLst/>
          </a:prstGeom>
          <a:ln>
            <a:solidFill>
              <a:srgbClr val="00B0F0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Создание </a:t>
            </a:r>
            <a:r>
              <a:rPr lang="ru-RU" sz="20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0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обогащение </a:t>
            </a:r>
            <a:r>
              <a:rPr lang="ru-RU" sz="2000" b="1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развивающей </a:t>
            </a:r>
            <a:r>
              <a:rPr lang="ru-RU" sz="20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среды</a:t>
            </a:r>
            <a:endParaRPr lang="ru-RU" sz="2000" b="1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Облако 5"/>
          <p:cNvSpPr/>
          <p:nvPr/>
        </p:nvSpPr>
        <p:spPr>
          <a:xfrm>
            <a:off x="7375585" y="4045790"/>
            <a:ext cx="3985405" cy="2260120"/>
          </a:xfrm>
          <a:prstGeom prst="cloud">
            <a:avLst/>
          </a:prstGeom>
          <a:ln>
            <a:solidFill>
              <a:srgbClr val="00B0F0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Анкетирование</a:t>
            </a:r>
            <a:endParaRPr lang="ru-RU" sz="2000" b="1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8361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Объект 8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51" y="0"/>
            <a:ext cx="12191998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80558" y="227104"/>
            <a:ext cx="8807570" cy="532022"/>
          </a:xfrm>
          <a:ln>
            <a:solidFill>
              <a:srgbClr val="00B0F0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</a:rPr>
              <a:t>Сценарии родительских собраний</a:t>
            </a:r>
            <a:endParaRPr lang="ru-RU" sz="2800" b="1" dirty="0">
              <a:solidFill>
                <a:srgbClr val="0070C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457037" y="906470"/>
            <a:ext cx="3710850" cy="369332"/>
          </a:xfrm>
          <a:prstGeom prst="rect">
            <a:avLst/>
          </a:prstGeom>
          <a:noFill/>
          <a:ln>
            <a:solidFill>
              <a:srgbClr val="00B0F0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>Тема: Семейный бюджет и ребенок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144101" y="891366"/>
            <a:ext cx="3009190" cy="369332"/>
          </a:xfrm>
          <a:prstGeom prst="rect">
            <a:avLst/>
          </a:prstGeom>
          <a:noFill/>
          <a:ln>
            <a:solidFill>
              <a:srgbClr val="00B0F0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0070C0"/>
                </a:solidFill>
              </a:rPr>
              <a:t>Тема: Дети и деньги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414757" y="3904436"/>
            <a:ext cx="7738534" cy="369332"/>
          </a:xfrm>
          <a:prstGeom prst="rect">
            <a:avLst/>
          </a:prstGeom>
          <a:noFill/>
          <a:ln>
            <a:solidFill>
              <a:srgbClr val="00B0F0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>Тема : Как подготовить ребенка к разумному обращению с деньгами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10" name="Picture 2" descr="C:\Users\User\Desktop\финансовая грамотность\1258_60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4921" y="4355424"/>
            <a:ext cx="3778370" cy="2361188"/>
          </a:xfrm>
          <a:prstGeom prst="rect">
            <a:avLst/>
          </a:prstGeom>
          <a:noFill/>
          <a:ln>
            <a:solidFill>
              <a:srgbClr val="00B0F0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C:\Users\User\Desktop\финансовая грамотность\bjudzhet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7037" y="1351997"/>
            <a:ext cx="3710850" cy="2477705"/>
          </a:xfrm>
          <a:prstGeom prst="rect">
            <a:avLst/>
          </a:prstGeom>
          <a:noFill/>
          <a:ln>
            <a:solidFill>
              <a:srgbClr val="00B0F0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User\Desktop\финансовая грамотность\blog_060319-17-08-01883881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4757" y="4355424"/>
            <a:ext cx="3753130" cy="2388355"/>
          </a:xfrm>
          <a:prstGeom prst="rect">
            <a:avLst/>
          </a:prstGeom>
          <a:noFill/>
          <a:ln>
            <a:solidFill>
              <a:srgbClr val="00B0F0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User\Desktop\1621449474_23-phonoteka_org-p-finansovaya-gramotnost-fon-25.jp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705" b="14000"/>
          <a:stretch/>
        </p:blipFill>
        <p:spPr bwMode="auto">
          <a:xfrm>
            <a:off x="7144101" y="1351996"/>
            <a:ext cx="3009190" cy="2477706"/>
          </a:xfrm>
          <a:prstGeom prst="rect">
            <a:avLst/>
          </a:prstGeom>
          <a:noFill/>
          <a:ln>
            <a:solidFill>
              <a:srgbClr val="00B0F0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00994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Объект 1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" y="1"/>
            <a:ext cx="12191998" cy="6857999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2" y="365126"/>
            <a:ext cx="10515600" cy="730430"/>
          </a:xfrm>
          <a:ln>
            <a:solidFill>
              <a:srgbClr val="00B0F0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</a:rPr>
              <a:t>Ресурсный материал для взаимодействия с семьёй по проблеме:</a:t>
            </a:r>
            <a:endParaRPr lang="ru-RU" sz="2800" b="1" dirty="0">
              <a:solidFill>
                <a:srgbClr val="0070C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28035" y="2090131"/>
            <a:ext cx="4469172" cy="369332"/>
          </a:xfrm>
          <a:prstGeom prst="rect">
            <a:avLst/>
          </a:prstGeom>
          <a:noFill/>
          <a:ln>
            <a:solidFill>
              <a:srgbClr val="00B0F0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 smtClean="0"/>
              <a:t>Анкетирование на тему «Дети </a:t>
            </a:r>
            <a:r>
              <a:rPr lang="ru-RU" dirty="0" smtClean="0"/>
              <a:t>и деньги</a:t>
            </a:r>
            <a:r>
              <a:rPr lang="ru-RU" dirty="0" smtClean="0"/>
              <a:t>»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528034" y="2581708"/>
            <a:ext cx="5813579" cy="369332"/>
          </a:xfrm>
          <a:prstGeom prst="rect">
            <a:avLst/>
          </a:prstGeom>
          <a:noFill/>
          <a:ln>
            <a:solidFill>
              <a:srgbClr val="00B0F0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 smtClean="0"/>
              <a:t>Памятки для родителей по финансовому </a:t>
            </a:r>
            <a:r>
              <a:rPr lang="ru-RU" dirty="0" smtClean="0"/>
              <a:t>воспитанию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1017432" y="361896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528034" y="1633437"/>
            <a:ext cx="4981428" cy="369332"/>
          </a:xfrm>
          <a:prstGeom prst="rect">
            <a:avLst/>
          </a:prstGeom>
          <a:noFill/>
          <a:ln>
            <a:solidFill>
              <a:srgbClr val="00B0F0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 smtClean="0"/>
              <a:t>Советы психолога к родительским собраниям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528034" y="3073285"/>
            <a:ext cx="5141729" cy="369332"/>
          </a:xfrm>
          <a:prstGeom prst="rect">
            <a:avLst/>
          </a:prstGeom>
          <a:noFill/>
          <a:ln>
            <a:solidFill>
              <a:srgbClr val="00B0F0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 smtClean="0"/>
              <a:t>Примерные вопросы для беседы с родителями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546548" y="3509176"/>
            <a:ext cx="7574831" cy="369332"/>
          </a:xfrm>
          <a:prstGeom prst="rect">
            <a:avLst/>
          </a:prstGeom>
          <a:noFill/>
          <a:ln>
            <a:solidFill>
              <a:srgbClr val="00B0F0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 smtClean="0"/>
              <a:t>Консультация на тему: «Должен ли ребенок иметь карманные деньги?»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546548" y="4000753"/>
            <a:ext cx="5547801" cy="369332"/>
          </a:xfrm>
          <a:prstGeom prst="rect">
            <a:avLst/>
          </a:prstGeom>
          <a:noFill/>
          <a:ln>
            <a:solidFill>
              <a:srgbClr val="00B0F0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 smtClean="0"/>
              <a:t>Консультация </a:t>
            </a:r>
            <a:r>
              <a:rPr lang="ru-RU" dirty="0" smtClean="0"/>
              <a:t>на </a:t>
            </a:r>
            <a:r>
              <a:rPr lang="ru-RU" dirty="0" smtClean="0"/>
              <a:t>тему: «Зачем ребенку экономика»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546548" y="4439311"/>
            <a:ext cx="9044977" cy="369332"/>
          </a:xfrm>
          <a:prstGeom prst="rect">
            <a:avLst/>
          </a:prstGeom>
          <a:noFill/>
          <a:ln>
            <a:solidFill>
              <a:srgbClr val="00B0F0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 smtClean="0"/>
              <a:t>Рекомендации родителям по финансово – экономическому воспитанию детей в семье</a:t>
            </a:r>
            <a:endParaRPr lang="ru-RU" dirty="0"/>
          </a:p>
        </p:txBody>
      </p:sp>
      <p:pic>
        <p:nvPicPr>
          <p:cNvPr id="5122" name="Picture 2" descr="C:\Users\User\Desktop\a61c9ab8e669b2011f2c9b62eaeb240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99823" y="1387764"/>
            <a:ext cx="3112924" cy="2490744"/>
          </a:xfrm>
          <a:prstGeom prst="rect">
            <a:avLst/>
          </a:prstGeom>
          <a:noFill/>
          <a:ln>
            <a:solidFill>
              <a:srgbClr val="00B0F0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User\Desktop\ludy27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0005" y="4894906"/>
            <a:ext cx="1825851" cy="18462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User\Desktop\deng183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0258" y="4940696"/>
            <a:ext cx="2027478" cy="17710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 descr="C:\Users\User\Desktop\deng103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5178" y="4916259"/>
            <a:ext cx="2122098" cy="18035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42502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0"/>
            <a:ext cx="12191998" cy="6735651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3358" y="224287"/>
            <a:ext cx="9290650" cy="776377"/>
          </a:xfrm>
          <a:ln>
            <a:solidFill>
              <a:srgbClr val="00B0F0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</a:rPr>
              <a:t/>
            </a:r>
            <a:br>
              <a:rPr lang="ru-RU" sz="2800" b="1" dirty="0" smtClean="0">
                <a:solidFill>
                  <a:srgbClr val="0070C0"/>
                </a:solidFill>
              </a:rPr>
            </a:br>
            <a:r>
              <a:rPr lang="ru-RU" sz="2800" b="1" dirty="0" smtClean="0">
                <a:solidFill>
                  <a:srgbClr val="0070C0"/>
                </a:solidFill>
              </a:rPr>
              <a:t>Информационные </a:t>
            </a:r>
            <a:r>
              <a:rPr lang="ru-RU" sz="2800" b="1" dirty="0">
                <a:solidFill>
                  <a:srgbClr val="0070C0"/>
                </a:solidFill>
              </a:rPr>
              <a:t>формы взаимодействия с </a:t>
            </a:r>
            <a:r>
              <a:rPr lang="ru-RU" sz="2800" b="1" dirty="0" smtClean="0">
                <a:solidFill>
                  <a:srgbClr val="0070C0"/>
                </a:solidFill>
              </a:rPr>
              <a:t>родителями</a:t>
            </a:r>
            <a:br>
              <a:rPr lang="ru-RU" sz="2800" b="1" dirty="0" smtClean="0">
                <a:solidFill>
                  <a:srgbClr val="0070C0"/>
                </a:solidFill>
              </a:rPr>
            </a:br>
            <a:r>
              <a:rPr lang="ru-RU" sz="1800" dirty="0" smtClean="0">
                <a:solidFill>
                  <a:srgbClr val="0070C0"/>
                </a:solidFill>
              </a:rPr>
              <a:t>(</a:t>
            </a:r>
            <a:r>
              <a:rPr lang="ru-RU" sz="1800" dirty="0" smtClean="0">
                <a:solidFill>
                  <a:srgbClr val="0070C0"/>
                </a:solidFill>
              </a:rPr>
              <a:t>стендовая </a:t>
            </a:r>
            <a:r>
              <a:rPr lang="ru-RU" sz="1800" dirty="0">
                <a:solidFill>
                  <a:srgbClr val="0070C0"/>
                </a:solidFill>
              </a:rPr>
              <a:t>информация, консультации и </a:t>
            </a:r>
            <a:r>
              <a:rPr lang="ru-RU" sz="1800" dirty="0" smtClean="0">
                <a:solidFill>
                  <a:srgbClr val="0070C0"/>
                </a:solidFill>
              </a:rPr>
              <a:t>рекомендации) </a:t>
            </a:r>
            <a:r>
              <a:rPr lang="ru-RU" sz="2800" dirty="0"/>
              <a:t/>
            </a:r>
            <a:br>
              <a:rPr lang="ru-RU" sz="2800" dirty="0"/>
            </a:br>
            <a:endParaRPr lang="ru-RU" sz="2800" b="1" dirty="0">
              <a:solidFill>
                <a:srgbClr val="0070C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42641" y="3904928"/>
            <a:ext cx="3566984" cy="2677026"/>
          </a:xfrm>
          <a:prstGeom prst="rect">
            <a:avLst/>
          </a:prstGeom>
          <a:ln>
            <a:solidFill>
              <a:srgbClr val="00B0F0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5" name="Picture 2" descr="C:\Users\User\Desktop\финансовая грамотность\50s-men-clipart-3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1120" y="1205663"/>
            <a:ext cx="3568505" cy="2484572"/>
          </a:xfrm>
          <a:prstGeom prst="rect">
            <a:avLst/>
          </a:prstGeom>
          <a:noFill/>
          <a:ln>
            <a:solidFill>
              <a:srgbClr val="00B0F0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 descr="hello_html_73711e4b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423375" y="1195084"/>
            <a:ext cx="2714644" cy="3857652"/>
          </a:xfrm>
          <a:prstGeom prst="rect">
            <a:avLst/>
          </a:prstGeom>
          <a:ln>
            <a:solidFill>
              <a:srgbClr val="00B0F0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8" name="Рисунок 7" descr="img1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8237418" y="1195084"/>
            <a:ext cx="2500313" cy="3929090"/>
          </a:xfrm>
          <a:prstGeom prst="rect">
            <a:avLst/>
          </a:prstGeom>
          <a:ln>
            <a:solidFill>
              <a:srgbClr val="00B0F0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4177168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2" y="396815"/>
            <a:ext cx="10515600" cy="802257"/>
          </a:xfrm>
          <a:ln>
            <a:solidFill>
              <a:srgbClr val="00B0F0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>
            <a:normAutofit fontScale="90000"/>
          </a:bodyPr>
          <a:lstStyle/>
          <a:p>
            <a:pPr algn="ctr"/>
            <a:r>
              <a:rPr lang="ru-RU" sz="2800" b="1" dirty="0">
                <a:solidFill>
                  <a:srgbClr val="0070C0"/>
                </a:solidFill>
              </a:rPr>
              <a:t>Только </a:t>
            </a:r>
            <a:r>
              <a:rPr lang="ru-RU" sz="2800" b="1" dirty="0" smtClean="0">
                <a:solidFill>
                  <a:srgbClr val="0070C0"/>
                </a:solidFill>
              </a:rPr>
              <a:t>грамотно выстроенная совместная </a:t>
            </a:r>
            <a:r>
              <a:rPr lang="ru-RU" sz="2800" b="1" dirty="0">
                <a:solidFill>
                  <a:srgbClr val="0070C0"/>
                </a:solidFill>
              </a:rPr>
              <a:t>работа дошкольного </a:t>
            </a:r>
            <a:r>
              <a:rPr lang="ru-RU" sz="2800" b="1" dirty="0" smtClean="0">
                <a:solidFill>
                  <a:srgbClr val="0070C0"/>
                </a:solidFill>
              </a:rPr>
              <a:t>образовательного учреждения </a:t>
            </a:r>
            <a:r>
              <a:rPr lang="ru-RU" sz="2800" b="1" dirty="0">
                <a:solidFill>
                  <a:srgbClr val="0070C0"/>
                </a:solidFill>
              </a:rPr>
              <a:t>и семьи </a:t>
            </a:r>
            <a:r>
              <a:rPr lang="ru-RU" sz="2800" b="1" dirty="0" smtClean="0">
                <a:solidFill>
                  <a:srgbClr val="0070C0"/>
                </a:solidFill>
              </a:rPr>
              <a:t>даст </a:t>
            </a:r>
            <a:r>
              <a:rPr lang="ru-RU" sz="2800" b="1" dirty="0">
                <a:solidFill>
                  <a:srgbClr val="0070C0"/>
                </a:solidFill>
              </a:rPr>
              <a:t>хорошие результаты!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219644" y="2049638"/>
            <a:ext cx="5132718" cy="2308324"/>
          </a:xfrm>
          <a:prstGeom prst="rect">
            <a:avLst/>
          </a:prstGeom>
          <a:noFill/>
          <a:ln>
            <a:solidFill>
              <a:srgbClr val="00B0F0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just"/>
            <a:r>
              <a:rPr lang="ru-RU" sz="1600" dirty="0" smtClean="0">
                <a:solidFill>
                  <a:srgbClr val="0070C0"/>
                </a:solidFill>
              </a:rPr>
              <a:t>1. Принцип </a:t>
            </a:r>
            <a:r>
              <a:rPr lang="ru-RU" sz="1600" dirty="0">
                <a:solidFill>
                  <a:srgbClr val="0070C0"/>
                </a:solidFill>
              </a:rPr>
              <a:t>преемственности согласованных </a:t>
            </a:r>
            <a:r>
              <a:rPr lang="ru-RU" sz="1600" dirty="0" smtClean="0">
                <a:solidFill>
                  <a:srgbClr val="0070C0"/>
                </a:solidFill>
              </a:rPr>
              <a:t>действий</a:t>
            </a:r>
            <a:r>
              <a:rPr lang="ru-RU" sz="1600" dirty="0">
                <a:solidFill>
                  <a:srgbClr val="0070C0"/>
                </a:solidFill>
              </a:rPr>
              <a:t>;</a:t>
            </a:r>
            <a:endParaRPr lang="ru-RU" sz="1600" dirty="0" smtClean="0">
              <a:solidFill>
                <a:srgbClr val="0070C0"/>
              </a:solidFill>
            </a:endParaRPr>
          </a:p>
          <a:p>
            <a:pPr algn="just"/>
            <a:endParaRPr lang="ru-RU" sz="1600" dirty="0">
              <a:solidFill>
                <a:srgbClr val="0070C0"/>
              </a:solidFill>
            </a:endParaRPr>
          </a:p>
          <a:p>
            <a:pPr algn="just"/>
            <a:r>
              <a:rPr lang="ru-RU" sz="1600" dirty="0" smtClean="0">
                <a:solidFill>
                  <a:srgbClr val="0070C0"/>
                </a:solidFill>
              </a:rPr>
              <a:t>2. Принцип открытости;</a:t>
            </a:r>
          </a:p>
          <a:p>
            <a:pPr algn="just"/>
            <a:endParaRPr lang="ru-RU" sz="1600" dirty="0" smtClean="0">
              <a:solidFill>
                <a:srgbClr val="0070C0"/>
              </a:solidFill>
            </a:endParaRPr>
          </a:p>
          <a:p>
            <a:pPr algn="just"/>
            <a:r>
              <a:rPr lang="ru-RU" sz="1600" dirty="0" smtClean="0">
                <a:solidFill>
                  <a:srgbClr val="0070C0"/>
                </a:solidFill>
              </a:rPr>
              <a:t>3. Принцип </a:t>
            </a:r>
            <a:r>
              <a:rPr lang="ru-RU" sz="1600" dirty="0">
                <a:solidFill>
                  <a:srgbClr val="0070C0"/>
                </a:solidFill>
              </a:rPr>
              <a:t>индивидуального </a:t>
            </a:r>
            <a:r>
              <a:rPr lang="ru-RU" sz="1600" dirty="0" smtClean="0">
                <a:solidFill>
                  <a:srgbClr val="0070C0"/>
                </a:solidFill>
              </a:rPr>
              <a:t>подхода</a:t>
            </a:r>
            <a:r>
              <a:rPr lang="ru-RU" sz="1600" dirty="0">
                <a:solidFill>
                  <a:srgbClr val="0070C0"/>
                </a:solidFill>
              </a:rPr>
              <a:t>;</a:t>
            </a:r>
            <a:endParaRPr lang="ru-RU" sz="1600" dirty="0" smtClean="0">
              <a:solidFill>
                <a:srgbClr val="0070C0"/>
              </a:solidFill>
            </a:endParaRPr>
          </a:p>
          <a:p>
            <a:pPr algn="just"/>
            <a:endParaRPr lang="ru-RU" sz="1600" dirty="0" smtClean="0">
              <a:solidFill>
                <a:srgbClr val="0070C0"/>
              </a:solidFill>
            </a:endParaRPr>
          </a:p>
          <a:p>
            <a:pPr algn="just"/>
            <a:r>
              <a:rPr lang="ru-RU" sz="1600" dirty="0" smtClean="0">
                <a:solidFill>
                  <a:srgbClr val="0070C0"/>
                </a:solidFill>
              </a:rPr>
              <a:t>4. Принцип </a:t>
            </a:r>
            <a:r>
              <a:rPr lang="ru-RU" sz="1600" dirty="0">
                <a:solidFill>
                  <a:srgbClr val="0070C0"/>
                </a:solidFill>
              </a:rPr>
              <a:t>доброжелательного стиля </a:t>
            </a:r>
            <a:r>
              <a:rPr lang="ru-RU" sz="1600" dirty="0" smtClean="0">
                <a:solidFill>
                  <a:srgbClr val="0070C0"/>
                </a:solidFill>
              </a:rPr>
              <a:t>общения</a:t>
            </a:r>
            <a:r>
              <a:rPr lang="ru-RU" sz="1600" dirty="0">
                <a:solidFill>
                  <a:srgbClr val="0070C0"/>
                </a:solidFill>
              </a:rPr>
              <a:t>;</a:t>
            </a:r>
            <a:endParaRPr lang="ru-RU" sz="1600" dirty="0" smtClean="0">
              <a:solidFill>
                <a:srgbClr val="0070C0"/>
              </a:solidFill>
            </a:endParaRPr>
          </a:p>
          <a:p>
            <a:pPr algn="just"/>
            <a:endParaRPr lang="ru-RU" sz="1600" dirty="0" smtClean="0">
              <a:solidFill>
                <a:srgbClr val="0070C0"/>
              </a:solidFill>
            </a:endParaRPr>
          </a:p>
          <a:p>
            <a:pPr algn="just"/>
            <a:r>
              <a:rPr lang="ru-RU" sz="1600" dirty="0" smtClean="0">
                <a:solidFill>
                  <a:srgbClr val="0070C0"/>
                </a:solidFill>
              </a:rPr>
              <a:t>5. Принцип </a:t>
            </a:r>
            <a:r>
              <a:rPr lang="ru-RU" sz="1600" dirty="0">
                <a:solidFill>
                  <a:srgbClr val="0070C0"/>
                </a:solidFill>
              </a:rPr>
              <a:t>динамичности. </a:t>
            </a: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828136" y="1301152"/>
            <a:ext cx="4830792" cy="544901"/>
          </a:xfrm>
          <a:prstGeom prst="rect">
            <a:avLst/>
          </a:prstGeom>
          <a:ln>
            <a:solidFill>
              <a:srgbClr val="00B0F0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b="1" dirty="0" smtClean="0">
                <a:solidFill>
                  <a:srgbClr val="0070C0"/>
                </a:solidFill>
              </a:rPr>
              <a:t>Задачи:</a:t>
            </a:r>
            <a:endParaRPr lang="ru-RU" sz="1800" b="1" dirty="0">
              <a:solidFill>
                <a:srgbClr val="0070C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28137" y="2058264"/>
            <a:ext cx="4830791" cy="3108543"/>
          </a:xfrm>
          <a:prstGeom prst="rect">
            <a:avLst/>
          </a:prstGeom>
          <a:noFill/>
          <a:ln>
            <a:solidFill>
              <a:srgbClr val="00B0F0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just"/>
            <a:r>
              <a:rPr lang="ru-RU" sz="1600" dirty="0" smtClean="0">
                <a:solidFill>
                  <a:srgbClr val="0070C0"/>
                </a:solidFill>
              </a:rPr>
              <a:t>1</a:t>
            </a:r>
            <a:r>
              <a:rPr lang="ru-RU" sz="1600" dirty="0" smtClean="0">
                <a:solidFill>
                  <a:srgbClr val="0070C0"/>
                </a:solidFill>
              </a:rPr>
              <a:t>. Способствовать </a:t>
            </a:r>
            <a:r>
              <a:rPr lang="ru-RU" sz="1600" dirty="0">
                <a:solidFill>
                  <a:srgbClr val="0070C0"/>
                </a:solidFill>
              </a:rPr>
              <a:t>стимулированию мотивации родительской активности</a:t>
            </a:r>
            <a:r>
              <a:rPr lang="ru-RU" sz="1600" dirty="0" smtClean="0">
                <a:solidFill>
                  <a:srgbClr val="0070C0"/>
                </a:solidFill>
              </a:rPr>
              <a:t>;</a:t>
            </a:r>
          </a:p>
          <a:p>
            <a:pPr algn="just"/>
            <a:endParaRPr lang="ru-RU" sz="1000" dirty="0">
              <a:solidFill>
                <a:srgbClr val="0070C0"/>
              </a:solidFill>
            </a:endParaRPr>
          </a:p>
          <a:p>
            <a:pPr algn="just"/>
            <a:r>
              <a:rPr lang="ru-RU" sz="1600" dirty="0" smtClean="0">
                <a:solidFill>
                  <a:srgbClr val="0070C0"/>
                </a:solidFill>
              </a:rPr>
              <a:t>2</a:t>
            </a:r>
            <a:r>
              <a:rPr lang="ru-RU" sz="1600" dirty="0" smtClean="0">
                <a:solidFill>
                  <a:srgbClr val="0070C0"/>
                </a:solidFill>
              </a:rPr>
              <a:t>. Способствовать </a:t>
            </a:r>
            <a:r>
              <a:rPr lang="ru-RU" sz="1600" dirty="0">
                <a:solidFill>
                  <a:srgbClr val="0070C0"/>
                </a:solidFill>
              </a:rPr>
              <a:t>формированию у родителей практических навыков через активные формы </a:t>
            </a:r>
            <a:r>
              <a:rPr lang="ru-RU" sz="1600" dirty="0" smtClean="0">
                <a:solidFill>
                  <a:srgbClr val="0070C0"/>
                </a:solidFill>
              </a:rPr>
              <a:t>взаимодействия;</a:t>
            </a:r>
          </a:p>
          <a:p>
            <a:pPr algn="just"/>
            <a:endParaRPr lang="ru-RU" sz="1000" dirty="0">
              <a:solidFill>
                <a:srgbClr val="0070C0"/>
              </a:solidFill>
            </a:endParaRPr>
          </a:p>
          <a:p>
            <a:pPr algn="just"/>
            <a:r>
              <a:rPr lang="ru-RU" sz="1600" dirty="0" smtClean="0">
                <a:solidFill>
                  <a:srgbClr val="0070C0"/>
                </a:solidFill>
              </a:rPr>
              <a:t>3</a:t>
            </a:r>
            <a:r>
              <a:rPr lang="ru-RU" sz="1600" dirty="0" smtClean="0">
                <a:solidFill>
                  <a:srgbClr val="0070C0"/>
                </a:solidFill>
              </a:rPr>
              <a:t>.   Создать </a:t>
            </a:r>
            <a:r>
              <a:rPr lang="ru-RU" sz="1600" dirty="0">
                <a:solidFill>
                  <a:srgbClr val="0070C0"/>
                </a:solidFill>
              </a:rPr>
              <a:t>атмосферу взаимопонимания, общности интересов</a:t>
            </a:r>
            <a:r>
              <a:rPr lang="ru-RU" sz="1600" dirty="0" smtClean="0">
                <a:solidFill>
                  <a:srgbClr val="0070C0"/>
                </a:solidFill>
              </a:rPr>
              <a:t>;</a:t>
            </a:r>
          </a:p>
          <a:p>
            <a:pPr algn="just"/>
            <a:endParaRPr lang="ru-RU" sz="1000" dirty="0">
              <a:solidFill>
                <a:srgbClr val="0070C0"/>
              </a:solidFill>
            </a:endParaRPr>
          </a:p>
          <a:p>
            <a:pPr algn="just"/>
            <a:r>
              <a:rPr lang="ru-RU" sz="1600" dirty="0" smtClean="0">
                <a:solidFill>
                  <a:srgbClr val="0070C0"/>
                </a:solidFill>
              </a:rPr>
              <a:t>4</a:t>
            </a:r>
            <a:r>
              <a:rPr lang="ru-RU" sz="1600" dirty="0" smtClean="0">
                <a:solidFill>
                  <a:srgbClr val="0070C0"/>
                </a:solidFill>
              </a:rPr>
              <a:t>. Организовать </a:t>
            </a:r>
            <a:r>
              <a:rPr lang="ru-RU" sz="1600" dirty="0">
                <a:solidFill>
                  <a:srgbClr val="0070C0"/>
                </a:solidFill>
              </a:rPr>
              <a:t>совместную деятельность по созданию условий для становления финансовой </a:t>
            </a:r>
            <a:r>
              <a:rPr lang="ru-RU" sz="1600" dirty="0" smtClean="0">
                <a:solidFill>
                  <a:srgbClr val="0070C0"/>
                </a:solidFill>
              </a:rPr>
              <a:t>грамотности ребенка-дошкольника</a:t>
            </a:r>
            <a:r>
              <a:rPr lang="ru-RU" sz="1600" dirty="0">
                <a:solidFill>
                  <a:srgbClr val="0070C0"/>
                </a:solidFill>
              </a:rPr>
              <a:t>.</a:t>
            </a: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6219644" y="1301152"/>
            <a:ext cx="5132717" cy="544901"/>
          </a:xfrm>
          <a:prstGeom prst="rect">
            <a:avLst/>
          </a:prstGeom>
          <a:ln>
            <a:solidFill>
              <a:srgbClr val="00B0F0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b="1" dirty="0" smtClean="0">
                <a:solidFill>
                  <a:srgbClr val="0070C0"/>
                </a:solidFill>
              </a:rPr>
              <a:t>Принципы:</a:t>
            </a:r>
            <a:endParaRPr lang="ru-RU" sz="1800" b="1" dirty="0">
              <a:solidFill>
                <a:srgbClr val="0070C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828136" y="5330496"/>
            <a:ext cx="10524225" cy="646331"/>
          </a:xfrm>
          <a:prstGeom prst="rect">
            <a:avLst/>
          </a:prstGeom>
          <a:ln>
            <a:solidFill>
              <a:srgbClr val="C00000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C00000"/>
                </a:solidFill>
              </a:rPr>
              <a:t>ПРАВИЛО:</a:t>
            </a:r>
            <a:r>
              <a:rPr lang="ru-RU" dirty="0">
                <a:solidFill>
                  <a:srgbClr val="C00000"/>
                </a:solidFill>
              </a:rPr>
              <a:t> представления о нормах финансового поведения формируются на основе определённой последовательности поступков, умело демонстрируемых взрослыми!</a:t>
            </a:r>
          </a:p>
        </p:txBody>
      </p:sp>
    </p:spTree>
    <p:extLst>
      <p:ext uri="{BB962C8B-B14F-4D97-AF65-F5344CB8AC3E}">
        <p14:creationId xmlns:p14="http://schemas.microsoft.com/office/powerpoint/2010/main" val="3193913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8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79016" y="4669706"/>
            <a:ext cx="9523562" cy="1325563"/>
          </a:xfrm>
          <a:ln>
            <a:solidFill>
              <a:srgbClr val="00B0F0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Arno Pro Smbd" pitchFamily="18" charset="0"/>
              </a:rPr>
              <a:t>Спасибо за внимание</a:t>
            </a:r>
            <a:endParaRPr lang="ru-RU" sz="4800" b="1" dirty="0">
              <a:solidFill>
                <a:srgbClr val="0070C0"/>
              </a:solidFill>
              <a:latin typeface="Arno Pro Smbd" pitchFamily="18" charset="0"/>
            </a:endParaRPr>
          </a:p>
        </p:txBody>
      </p:sp>
      <p:pic>
        <p:nvPicPr>
          <p:cNvPr id="6146" name="Picture 2" descr="C:\Users\User\Desktop\xUIiFF5JYaqkKpvy.jpe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3691" y="125334"/>
            <a:ext cx="6594595" cy="4394778"/>
          </a:xfrm>
          <a:prstGeom prst="rect">
            <a:avLst/>
          </a:prstGeom>
          <a:noFill/>
          <a:ln>
            <a:solidFill>
              <a:srgbClr val="00B0F0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757214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581</TotalTime>
  <Words>262</Words>
  <Application>Microsoft Office PowerPoint</Application>
  <PresentationFormat>Произвольный</PresentationFormat>
  <Paragraphs>45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«Взаимодействие ДОУ и семьи по финансовому воспитанию детей»</vt:lpstr>
      <vt:lpstr>Семья  - это реальная экономическая среда, в которой живет ребенок.         Детский сад – некая реальная ситуация, которая не дает полноценного опыта и практики «Экономического проведения». Дети здесь тоже «покупают», но это всего лишь игра, которая закрепляет опыт, полученный в семье. Понятно что только объединение двух аспектов поведения детей – условного и реального может дать хорошие результаты в области их экономического воспитания и развития.</vt:lpstr>
      <vt:lpstr>Презентация PowerPoint</vt:lpstr>
      <vt:lpstr>Сценарии родительских собраний</vt:lpstr>
      <vt:lpstr>Ресурсный материал для взаимодействия с семьёй по проблеме:</vt:lpstr>
      <vt:lpstr> Информационные формы взаимодействия с родителями (стендовая информация, консультации и рекомендации)  </vt:lpstr>
      <vt:lpstr>Только грамотно выстроенная совместная работа дошкольного образовательного учреждения и семьи даст хорошие результаты!</vt:lpstr>
      <vt:lpstr>Спасибо за внимание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Взаимодействие ДОУ и семьи по финансовому воспитанию детей</dc:title>
  <dc:creator>Windows User</dc:creator>
  <cp:lastModifiedBy>User</cp:lastModifiedBy>
  <cp:revision>42</cp:revision>
  <dcterms:created xsi:type="dcterms:W3CDTF">2021-11-08T08:06:13Z</dcterms:created>
  <dcterms:modified xsi:type="dcterms:W3CDTF">2021-11-24T16:16:48Z</dcterms:modified>
</cp:coreProperties>
</file>