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9.wmf" ContentType="image/x-wmf"/>
  <Override PartName="/ppt/media/image14.png" ContentType="image/png"/>
  <Override PartName="/ppt/media/image15.png" ContentType="image/png"/>
  <Override PartName="/ppt/media/image1.jpeg" ContentType="image/jpeg"/>
  <Override PartName="/ppt/media/image4.wmf" ContentType="image/x-wmf"/>
  <Override PartName="/ppt/media/image2.wmf" ContentType="image/x-wmf"/>
  <Override PartName="/ppt/media/image3.wmf" ContentType="image/x-wmf"/>
  <Override PartName="/ppt/media/image10.png" ContentType="image/png"/>
  <Override PartName="/ppt/media/image5.wmf" ContentType="image/x-wmf"/>
  <Override PartName="/ppt/media/image11.png" ContentType="image/png"/>
  <Override PartName="/ppt/media/image6.wmf" ContentType="image/x-wmf"/>
  <Override PartName="/ppt/media/image12.png" ContentType="image/png"/>
  <Override PartName="/ppt/media/image7.wmf" ContentType="image/x-wmf"/>
  <Override PartName="/ppt/media/image13.png" ContentType="image/png"/>
  <Override PartName="/ppt/media/image8.wmf" ContentType="image/x-wmf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DD599D5-325C-4AF4-B557-C5C84F2A05E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20B21E6-EC3D-4617-A2C1-C3428F0558B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57C13C9-94E1-4077-B01F-8CF1F388556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68F2EB8-9D6A-41E9-B81B-5A40F5DAC73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3AA7A0-C06A-4F62-A036-436402EE25A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25765F8-1DB9-48CE-AA21-94E3CDF53C7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E603361-EEF8-4474-AFF1-8FCB8EF2C98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0D22D21-3D37-4F09-B995-B253825D29A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C3722E9-02DE-497C-9920-AA72DBFB51E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45122F2-4A22-4A3B-8660-51CEB161179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79C020A-CDFB-4981-877C-5B20153058B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A85DA5-6E49-45A5-B167-B3C7921A3DC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C13E34C-322B-4BF9-B4B7-99C7E88E036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6363DC4-A991-4695-B4F3-1A91462231F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D449362-9281-46ED-894A-007CA315306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F91976A-1B1A-4EEC-B158-D1F28278700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9C40A0E-ED05-413E-8D42-D91BE88F173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D853C9-769F-4ED7-BD77-0B68F96A0C9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F461E88-1A5A-4C47-88AF-19AB161CCBB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0230450-22FC-445C-9037-60E6D665983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E3C502-BA0E-464D-9F26-BA8E84ECA37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FD883A6-2EE6-4473-ABF2-85AE52E5ED2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786CD98-9C3F-48EA-B2E7-EFC0FAC1910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5F71CD-FFF1-48C5-9822-1D4BBB3D168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" name="Line 8"/>
            <p:cNvSpPr/>
            <p:nvPr/>
          </p:nvSpPr>
          <p:spPr>
            <a:xfrm>
              <a:off x="0" y="54900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" name="Line 9"/>
            <p:cNvSpPr/>
            <p:nvPr/>
          </p:nvSpPr>
          <p:spPr>
            <a:xfrm>
              <a:off x="0" y="198900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" name="Line 10"/>
            <p:cNvSpPr/>
            <p:nvPr/>
          </p:nvSpPr>
          <p:spPr>
            <a:xfrm>
              <a:off x="0" y="270792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Line 11"/>
            <p:cNvSpPr/>
            <p:nvPr/>
          </p:nvSpPr>
          <p:spPr>
            <a:xfrm>
              <a:off x="0" y="342900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" name="Line 12"/>
            <p:cNvSpPr/>
            <p:nvPr/>
          </p:nvSpPr>
          <p:spPr>
            <a:xfrm>
              <a:off x="0" y="126828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" name="Line 13"/>
            <p:cNvSpPr/>
            <p:nvPr/>
          </p:nvSpPr>
          <p:spPr>
            <a:xfrm>
              <a:off x="0" y="414972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" name="Line 14"/>
            <p:cNvSpPr/>
            <p:nvPr/>
          </p:nvSpPr>
          <p:spPr>
            <a:xfrm>
              <a:off x="0" y="558936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" name="Line 15"/>
            <p:cNvSpPr/>
            <p:nvPr/>
          </p:nvSpPr>
          <p:spPr>
            <a:xfrm>
              <a:off x="0" y="486864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" name="Line 16"/>
            <p:cNvSpPr/>
            <p:nvPr/>
          </p:nvSpPr>
          <p:spPr>
            <a:xfrm>
              <a:off x="0" y="630864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" name="Line 17"/>
            <p:cNvSpPr/>
            <p:nvPr/>
          </p:nvSpPr>
          <p:spPr>
            <a:xfrm>
              <a:off x="97128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" name="Line 18"/>
            <p:cNvSpPr/>
            <p:nvPr/>
          </p:nvSpPr>
          <p:spPr>
            <a:xfrm>
              <a:off x="745164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" name="Line 19"/>
            <p:cNvSpPr/>
            <p:nvPr/>
          </p:nvSpPr>
          <p:spPr>
            <a:xfrm>
              <a:off x="817236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" name="Line 20"/>
            <p:cNvSpPr/>
            <p:nvPr/>
          </p:nvSpPr>
          <p:spPr>
            <a:xfrm>
              <a:off x="889308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" name="Line 21"/>
            <p:cNvSpPr/>
            <p:nvPr/>
          </p:nvSpPr>
          <p:spPr>
            <a:xfrm>
              <a:off x="25056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" name="Line 22"/>
            <p:cNvSpPr/>
            <p:nvPr/>
          </p:nvSpPr>
          <p:spPr>
            <a:xfrm>
              <a:off x="529272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" name="Line 23"/>
            <p:cNvSpPr/>
            <p:nvPr/>
          </p:nvSpPr>
          <p:spPr>
            <a:xfrm>
              <a:off x="601164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" name="Line 24"/>
            <p:cNvSpPr/>
            <p:nvPr/>
          </p:nvSpPr>
          <p:spPr>
            <a:xfrm>
              <a:off x="673236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" name="Line 25"/>
            <p:cNvSpPr/>
            <p:nvPr/>
          </p:nvSpPr>
          <p:spPr>
            <a:xfrm>
              <a:off x="169200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" name="Line 26"/>
            <p:cNvSpPr/>
            <p:nvPr/>
          </p:nvSpPr>
          <p:spPr>
            <a:xfrm>
              <a:off x="241128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" name="Line 27"/>
            <p:cNvSpPr/>
            <p:nvPr/>
          </p:nvSpPr>
          <p:spPr>
            <a:xfrm>
              <a:off x="313200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" name="Line 28"/>
            <p:cNvSpPr/>
            <p:nvPr/>
          </p:nvSpPr>
          <p:spPr>
            <a:xfrm>
              <a:off x="385092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" name="Line 29"/>
            <p:cNvSpPr/>
            <p:nvPr/>
          </p:nvSpPr>
          <p:spPr>
            <a:xfrm>
              <a:off x="457200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Franklin Gothic Medium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dt" idx="1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ftr" idx="2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sldNum" idx="3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 algn="r">
              <a:lnSpc>
                <a:spcPct val="100000"/>
              </a:lnSpc>
              <a:buNone/>
              <a:defRPr b="0" lang="ru-RU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279F6E3-6255-4E78-BDFB-6F07DDC7DE1F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Franklin Gothic Book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Franklin Gothic Book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Franklin Gothic Book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5" name="Line 8"/>
            <p:cNvSpPr/>
            <p:nvPr/>
          </p:nvSpPr>
          <p:spPr>
            <a:xfrm>
              <a:off x="0" y="54900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" name="Line 9"/>
            <p:cNvSpPr/>
            <p:nvPr/>
          </p:nvSpPr>
          <p:spPr>
            <a:xfrm>
              <a:off x="0" y="198900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" name="Line 10"/>
            <p:cNvSpPr/>
            <p:nvPr/>
          </p:nvSpPr>
          <p:spPr>
            <a:xfrm>
              <a:off x="0" y="270792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" name="Line 11"/>
            <p:cNvSpPr/>
            <p:nvPr/>
          </p:nvSpPr>
          <p:spPr>
            <a:xfrm>
              <a:off x="0" y="342900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" name="Line 12"/>
            <p:cNvSpPr/>
            <p:nvPr/>
          </p:nvSpPr>
          <p:spPr>
            <a:xfrm>
              <a:off x="0" y="126828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" name="Line 13"/>
            <p:cNvSpPr/>
            <p:nvPr/>
          </p:nvSpPr>
          <p:spPr>
            <a:xfrm>
              <a:off x="0" y="414972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" name="Line 14"/>
            <p:cNvSpPr/>
            <p:nvPr/>
          </p:nvSpPr>
          <p:spPr>
            <a:xfrm>
              <a:off x="0" y="558936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" name="Line 15"/>
            <p:cNvSpPr/>
            <p:nvPr/>
          </p:nvSpPr>
          <p:spPr>
            <a:xfrm>
              <a:off x="0" y="4868640"/>
              <a:ext cx="9144000" cy="18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" name="Line 16"/>
            <p:cNvSpPr/>
            <p:nvPr/>
          </p:nvSpPr>
          <p:spPr>
            <a:xfrm>
              <a:off x="0" y="6308640"/>
              <a:ext cx="9144000" cy="144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" name="Line 17"/>
            <p:cNvSpPr/>
            <p:nvPr/>
          </p:nvSpPr>
          <p:spPr>
            <a:xfrm>
              <a:off x="97128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" name="Line 18"/>
            <p:cNvSpPr/>
            <p:nvPr/>
          </p:nvSpPr>
          <p:spPr>
            <a:xfrm>
              <a:off x="745164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" name="Line 19"/>
            <p:cNvSpPr/>
            <p:nvPr/>
          </p:nvSpPr>
          <p:spPr>
            <a:xfrm>
              <a:off x="817236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" name="Line 20"/>
            <p:cNvSpPr/>
            <p:nvPr/>
          </p:nvSpPr>
          <p:spPr>
            <a:xfrm>
              <a:off x="889308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" name="Line 21"/>
            <p:cNvSpPr/>
            <p:nvPr/>
          </p:nvSpPr>
          <p:spPr>
            <a:xfrm>
              <a:off x="25056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" name="Line 22"/>
            <p:cNvSpPr/>
            <p:nvPr/>
          </p:nvSpPr>
          <p:spPr>
            <a:xfrm>
              <a:off x="529272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" name="Line 23"/>
            <p:cNvSpPr/>
            <p:nvPr/>
          </p:nvSpPr>
          <p:spPr>
            <a:xfrm>
              <a:off x="601164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" name="Line 24"/>
            <p:cNvSpPr/>
            <p:nvPr/>
          </p:nvSpPr>
          <p:spPr>
            <a:xfrm>
              <a:off x="673236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" name="Line 25"/>
            <p:cNvSpPr/>
            <p:nvPr/>
          </p:nvSpPr>
          <p:spPr>
            <a:xfrm>
              <a:off x="169200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" name="Line 26"/>
            <p:cNvSpPr/>
            <p:nvPr/>
          </p:nvSpPr>
          <p:spPr>
            <a:xfrm>
              <a:off x="241128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" name="Line 27"/>
            <p:cNvSpPr/>
            <p:nvPr/>
          </p:nvSpPr>
          <p:spPr>
            <a:xfrm>
              <a:off x="313200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" name="Line 28"/>
            <p:cNvSpPr/>
            <p:nvPr/>
          </p:nvSpPr>
          <p:spPr>
            <a:xfrm>
              <a:off x="3850920" y="0"/>
              <a:ext cx="180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" name="Line 29"/>
            <p:cNvSpPr/>
            <p:nvPr/>
          </p:nvSpPr>
          <p:spPr>
            <a:xfrm>
              <a:off x="4572000" y="0"/>
              <a:ext cx="1440" cy="6858000"/>
            </a:xfrm>
            <a:prstGeom prst="line">
              <a:avLst/>
            </a:prstGeom>
            <a:ln w="9525">
              <a:solidFill>
                <a:srgbClr val="ffcc9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7" name="PlaceHolder 1"/>
          <p:cNvSpPr>
            <a:spLocks noGrp="1"/>
          </p:cNvSpPr>
          <p:nvPr>
            <p:ph type="dt" idx="4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ftr" idx="5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sldNum" idx="6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 algn="r">
              <a:lnSpc>
                <a:spcPct val="100000"/>
              </a:lnSpc>
              <a:buNone/>
              <a:defRPr b="0" lang="ru-RU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5C6D00B-1CDD-4436-B521-F877EA75992A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Franklin Gothic Book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Franklin Gothic Book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Franklin Gothic Book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Franklin Gothic Book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Franklin Gothic Book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Franklin Gothic Boo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4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4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5.wmf"/><Relationship Id="rId9" Type="http://schemas.openxmlformats.org/officeDocument/2006/relationships/image" Target="../media/image6.wmf"/><Relationship Id="rId10" Type="http://schemas.openxmlformats.org/officeDocument/2006/relationships/image" Target="../media/image7.wmf"/><Relationship Id="rId11" Type="http://schemas.openxmlformats.org/officeDocument/2006/relationships/image" Target="../media/image8.wmf"/><Relationship Id="rId12" Type="http://schemas.openxmlformats.org/officeDocument/2006/relationships/image" Target="../media/image9.wmf"/><Relationship Id="rId1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10" descr="http://ouint7.omsk.obr55.ru/files/2015/06/triangle-1024x818.jpg"/>
          <p:cNvPicPr/>
          <p:nvPr/>
        </p:nvPicPr>
        <p:blipFill>
          <a:blip r:embed="rId1"/>
          <a:stretch/>
        </p:blipFill>
        <p:spPr>
          <a:xfrm>
            <a:off x="5148000" y="3609000"/>
            <a:ext cx="3751200" cy="2996640"/>
          </a:xfrm>
          <a:prstGeom prst="rect">
            <a:avLst/>
          </a:prstGeom>
          <a:ln w="0">
            <a:noFill/>
          </a:ln>
        </p:spPr>
      </p:pic>
      <p:sp>
        <p:nvSpPr>
          <p:cNvPr id="129" name="TextBox 2"/>
          <p:cNvSpPr/>
          <p:nvPr/>
        </p:nvSpPr>
        <p:spPr>
          <a:xfrm>
            <a:off x="683640" y="874440"/>
            <a:ext cx="763236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3200" spc="-1" strike="noStrike">
                <a:solidFill>
                  <a:srgbClr val="003366"/>
                </a:solidFill>
                <a:latin typeface="Times New Roman"/>
              </a:rPr>
              <a:t>Надо признаться, что попытка трактовать естественные проблемы без геометрии есть попытка сделать невозможное</a:t>
            </a:r>
            <a:endParaRPr b="0" lang="ru-RU" sz="32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0" i="1" lang="ru-RU" sz="3200" spc="-1" strike="noStrike">
                <a:solidFill>
                  <a:srgbClr val="003366"/>
                </a:solidFill>
                <a:latin typeface="Times New Roman"/>
              </a:rPr>
              <a:t>Галилео Галилей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ctangle 3"/>
          <p:cNvSpPr/>
          <p:nvPr/>
        </p:nvSpPr>
        <p:spPr>
          <a:xfrm>
            <a:off x="323640" y="980640"/>
            <a:ext cx="8507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6. Найдите площадь треугольника, две стороны которого равны 16 и 12, а угол между ними равен 30°.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83" name="Freeform 40"/>
          <p:cNvSpPr/>
          <p:nvPr/>
        </p:nvSpPr>
        <p:spPr>
          <a:xfrm>
            <a:off x="539640" y="2493000"/>
            <a:ext cx="5768640" cy="2904840"/>
          </a:xfrm>
          <a:custGeom>
            <a:avLst/>
            <a:gdLst/>
            <a:ahLst/>
            <a:rect l="l" t="t" r="r" b="b"/>
            <a:pathLst>
              <a:path w="3634" h="1830">
                <a:moveTo>
                  <a:pt x="3634" y="1821"/>
                </a:moveTo>
                <a:lnTo>
                  <a:pt x="1372" y="0"/>
                </a:lnTo>
                <a:lnTo>
                  <a:pt x="0" y="1821"/>
                </a:lnTo>
                <a:lnTo>
                  <a:pt x="3617" y="1830"/>
                </a:lnTo>
              </a:path>
            </a:pathLst>
          </a:custGeom>
          <a:noFill/>
          <a:ln w="4445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Freeform 47"/>
          <p:cNvSpPr/>
          <p:nvPr/>
        </p:nvSpPr>
        <p:spPr>
          <a:xfrm rot="16200000">
            <a:off x="5312880" y="4992480"/>
            <a:ext cx="533160" cy="286920"/>
          </a:xfrm>
          <a:custGeom>
            <a:avLst/>
            <a:gdLst/>
            <a:ahLst/>
            <a:rect l="l" t="t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Text Box 48"/>
          <p:cNvSpPr/>
          <p:nvPr/>
        </p:nvSpPr>
        <p:spPr>
          <a:xfrm>
            <a:off x="4869360" y="4797000"/>
            <a:ext cx="641160" cy="516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0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86" name="Text Box 45"/>
          <p:cNvSpPr/>
          <p:nvPr/>
        </p:nvSpPr>
        <p:spPr>
          <a:xfrm rot="2320800">
            <a:off x="4062600" y="3192120"/>
            <a:ext cx="1006920" cy="516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12см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87" name="Text Box 46"/>
          <p:cNvSpPr/>
          <p:nvPr/>
        </p:nvSpPr>
        <p:spPr>
          <a:xfrm>
            <a:off x="2570760" y="5373360"/>
            <a:ext cx="1006920" cy="516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16см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88" name="TextBox 12"/>
          <p:cNvSpPr/>
          <p:nvPr/>
        </p:nvSpPr>
        <p:spPr>
          <a:xfrm>
            <a:off x="1210680" y="332640"/>
            <a:ext cx="680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200" spc="-1" strike="noStrike">
                <a:solidFill>
                  <a:srgbClr val="003366"/>
                </a:solidFill>
                <a:latin typeface="Times New Roman"/>
              </a:rPr>
              <a:t>Вернёмся к задаче 6 из устной работы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89" name="TextBox 15"/>
          <p:cNvSpPr/>
          <p:nvPr/>
        </p:nvSpPr>
        <p:spPr>
          <a:xfrm>
            <a:off x="6472080" y="3933000"/>
            <a:ext cx="20235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Ответ: 48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8" dur="indefinite" restart="never" nodeType="tmRoot">
          <p:childTnLst>
            <p:seq>
              <p:cTn id="119" dur="indefinite" nodeType="mainSeq">
                <p:childTnLst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4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Object 2"/>
          <p:cNvGraphicFramePr/>
          <p:nvPr/>
        </p:nvGraphicFramePr>
        <p:xfrm>
          <a:off x="800280" y="1484280"/>
          <a:ext cx="2293560" cy="1080720"/>
        </p:xfrm>
        <a:graphic>
          <a:graphicData uri="http://schemas.openxmlformats.org/presentationml/2006/ole">
            <p:oleObj r:id="rId1" spid="">
              <p:embed/>
              <p:pic>
                <p:nvPicPr>
                  <p:cNvPr id="131" name="Object 2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800280" y="1484280"/>
                    <a:ext cx="2293560" cy="10807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2" name="TextBox 5"/>
          <p:cNvSpPr/>
          <p:nvPr/>
        </p:nvSpPr>
        <p:spPr>
          <a:xfrm>
            <a:off x="462960" y="548640"/>
            <a:ext cx="734400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Какие формулы используются для вычисления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площади треугольника?</a:t>
            </a:r>
            <a:endParaRPr b="0" lang="ru-RU" sz="2800" spc="-1" strike="noStrike">
              <a:latin typeface="Arial"/>
            </a:endParaRPr>
          </a:p>
        </p:txBody>
      </p:sp>
      <p:graphicFrame>
        <p:nvGraphicFramePr>
          <p:cNvPr id="133" name="Object 3"/>
          <p:cNvGraphicFramePr/>
          <p:nvPr/>
        </p:nvGraphicFramePr>
        <p:xfrm>
          <a:off x="827640" y="2709000"/>
          <a:ext cx="5295960" cy="1511640"/>
        </p:xfrm>
        <a:graphic>
          <a:graphicData uri="http://schemas.openxmlformats.org/presentationml/2006/ole">
            <p:oleObj r:id="rId3" spid="">
              <p:embed/>
              <p:pic>
                <p:nvPicPr>
                  <p:cNvPr id="134" name="Object 3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827640" y="2709000"/>
                    <a:ext cx="5295960" cy="15116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135" name="Object 4"/>
          <p:cNvGraphicFramePr/>
          <p:nvPr/>
        </p:nvGraphicFramePr>
        <p:xfrm>
          <a:off x="827640" y="4149000"/>
          <a:ext cx="2852280" cy="107928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6" name="Object 4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827640" y="4149000"/>
                    <a:ext cx="2852280" cy="10792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137" name="Object 5"/>
          <p:cNvGraphicFramePr/>
          <p:nvPr/>
        </p:nvGraphicFramePr>
        <p:xfrm>
          <a:off x="899640" y="5301360"/>
          <a:ext cx="3234960" cy="1184040"/>
        </p:xfrm>
        <a:graphic>
          <a:graphicData uri="http://schemas.openxmlformats.org/presentationml/2006/ole">
            <p:oleObj r:id="rId7" spid="">
              <p:embed/>
              <p:pic>
                <p:nvPicPr>
                  <p:cNvPr id="138" name="Object 5" descr=""/>
                  <p:cNvPicPr/>
                  <p:nvPr/>
                </p:nvPicPr>
                <p:blipFill>
                  <a:blip r:embed="rId8"/>
                  <a:stretch/>
                </p:blipFill>
                <p:spPr>
                  <a:xfrm>
                    <a:off x="899640" y="5301360"/>
                    <a:ext cx="3234960" cy="11840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9" name="TextBox 10"/>
          <p:cNvSpPr/>
          <p:nvPr/>
        </p:nvSpPr>
        <p:spPr>
          <a:xfrm>
            <a:off x="3942360" y="4365000"/>
            <a:ext cx="3320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i="1" lang="ru-RU" sz="3200" spc="-1" strike="noStrike">
                <a:solidFill>
                  <a:srgbClr val="000000"/>
                </a:solidFill>
                <a:latin typeface="Times New Roman"/>
              </a:rPr>
              <a:t>где 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</a:t>
            </a:r>
            <a:r>
              <a:rPr b="0" i="1" lang="ru-RU" sz="3200" spc="-1" strike="noStrike">
                <a:solidFill>
                  <a:srgbClr val="000000"/>
                </a:solidFill>
                <a:latin typeface="Times New Roman"/>
              </a:rPr>
              <a:t> и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 b</a:t>
            </a:r>
            <a:r>
              <a:rPr b="0" i="1" lang="ru-RU" sz="3200" spc="-1" strike="noStrike">
                <a:solidFill>
                  <a:srgbClr val="000000"/>
                </a:solidFill>
                <a:latin typeface="Times New Roman"/>
              </a:rPr>
              <a:t> – катеты;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40" name="Freeform 19"/>
          <p:cNvSpPr/>
          <p:nvPr/>
        </p:nvSpPr>
        <p:spPr>
          <a:xfrm>
            <a:off x="5868000" y="980640"/>
            <a:ext cx="45360" cy="1511640"/>
          </a:xfrm>
          <a:custGeom>
            <a:avLst/>
            <a:gdLst/>
            <a:ahLst/>
            <a:rect l="l" t="t" r="r" b="b"/>
            <a:pathLst>
              <a:path w="9" h="1855">
                <a:moveTo>
                  <a:pt x="0" y="0"/>
                </a:moveTo>
                <a:lnTo>
                  <a:pt x="9" y="1855"/>
                </a:lnTo>
              </a:path>
            </a:pathLst>
          </a:custGeom>
          <a:noFill/>
          <a:ln w="3492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Freeform 20"/>
          <p:cNvSpPr/>
          <p:nvPr/>
        </p:nvSpPr>
        <p:spPr>
          <a:xfrm flipH="1" rot="16200000">
            <a:off x="5915160" y="2301120"/>
            <a:ext cx="192240" cy="143640"/>
          </a:xfrm>
          <a:custGeom>
            <a:avLst/>
            <a:gdLst/>
            <a:ahLst/>
            <a:rect l="l" t="t" r="r" b="b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175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AutoShape 16"/>
          <p:cNvSpPr/>
          <p:nvPr/>
        </p:nvSpPr>
        <p:spPr>
          <a:xfrm>
            <a:off x="5076000" y="980640"/>
            <a:ext cx="2338920" cy="1512360"/>
          </a:xfrm>
          <a:prstGeom prst="triangle">
            <a:avLst>
              <a:gd name="adj" fmla="val 33935"/>
            </a:avLst>
          </a:prstGeom>
          <a:solidFill>
            <a:srgbClr val="92d050">
              <a:alpha val="37000"/>
            </a:srgbClr>
          </a:solidFill>
          <a:ln w="381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3" name="Group 22"/>
          <p:cNvGrpSpPr/>
          <p:nvPr/>
        </p:nvGrpSpPr>
        <p:grpSpPr>
          <a:xfrm>
            <a:off x="7668360" y="2853000"/>
            <a:ext cx="1223640" cy="2016000"/>
            <a:chOff x="7668360" y="2853000"/>
            <a:chExt cx="1223640" cy="2016000"/>
          </a:xfrm>
        </p:grpSpPr>
        <p:sp>
          <p:nvSpPr>
            <p:cNvPr id="144" name="AutoShape 15"/>
            <p:cNvSpPr/>
            <p:nvPr/>
          </p:nvSpPr>
          <p:spPr>
            <a:xfrm>
              <a:off x="7668360" y="2853000"/>
              <a:ext cx="1223640" cy="2016000"/>
            </a:xfrm>
            <a:prstGeom prst="rtTriangle">
              <a:avLst/>
            </a:prstGeom>
            <a:solidFill>
              <a:srgbClr val="92d050">
                <a:alpha val="37000"/>
              </a:srgbClr>
            </a:solidFill>
            <a:ln w="28575">
              <a:solidFill>
                <a:srgbClr val="09310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5" name="Rectangle 16"/>
            <p:cNvSpPr/>
            <p:nvPr/>
          </p:nvSpPr>
          <p:spPr>
            <a:xfrm>
              <a:off x="7669080" y="4717440"/>
              <a:ext cx="123480" cy="151560"/>
            </a:xfrm>
            <a:prstGeom prst="rect">
              <a:avLst/>
            </a:prstGeom>
            <a:noFill/>
            <a:ln w="19050">
              <a:solidFill>
                <a:srgbClr val="09310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6" name="Равнобедренный треугольник 22"/>
          <p:cNvSpPr/>
          <p:nvPr/>
        </p:nvSpPr>
        <p:spPr>
          <a:xfrm>
            <a:off x="4716000" y="5085360"/>
            <a:ext cx="1583640" cy="1367640"/>
          </a:xfrm>
          <a:prstGeom prst="triangle">
            <a:avLst>
              <a:gd name="adj" fmla="val 50000"/>
            </a:avLst>
          </a:prstGeom>
          <a:solidFill>
            <a:srgbClr val="92d050">
              <a:alpha val="37000"/>
            </a:srgbClr>
          </a:solidFill>
          <a:ln w="381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47" name="" descr=""/>
          <p:cNvPicPr/>
          <p:nvPr/>
        </p:nvPicPr>
        <p:blipFill>
          <a:blip r:embed="rId9"/>
          <a:stretch/>
        </p:blipFill>
        <p:spPr>
          <a:xfrm>
            <a:off x="800280" y="1473120"/>
            <a:ext cx="2286000" cy="1079640"/>
          </a:xfrm>
          <a:prstGeom prst="rect">
            <a:avLst/>
          </a:prstGeom>
          <a:ln w="0">
            <a:noFill/>
          </a:ln>
        </p:spPr>
      </p:pic>
      <p:pic>
        <p:nvPicPr>
          <p:cNvPr id="148" name="" descr=""/>
          <p:cNvPicPr/>
          <p:nvPr/>
        </p:nvPicPr>
        <p:blipFill>
          <a:blip r:embed="rId10"/>
          <a:stretch/>
        </p:blipFill>
        <p:spPr>
          <a:xfrm>
            <a:off x="825480" y="2705040"/>
            <a:ext cx="5295960" cy="1511280"/>
          </a:xfrm>
          <a:prstGeom prst="rect">
            <a:avLst/>
          </a:prstGeom>
          <a:ln w="0">
            <a:noFill/>
          </a:ln>
        </p:spPr>
      </p:pic>
      <p:pic>
        <p:nvPicPr>
          <p:cNvPr id="149" name="" descr=""/>
          <p:cNvPicPr/>
          <p:nvPr/>
        </p:nvPicPr>
        <p:blipFill>
          <a:blip r:embed="rId11"/>
          <a:stretch/>
        </p:blipFill>
        <p:spPr>
          <a:xfrm>
            <a:off x="825480" y="4140360"/>
            <a:ext cx="2844720" cy="1079640"/>
          </a:xfrm>
          <a:prstGeom prst="rect">
            <a:avLst/>
          </a:prstGeom>
          <a:ln w="0">
            <a:noFill/>
          </a:ln>
        </p:spPr>
      </p:pic>
      <p:pic>
        <p:nvPicPr>
          <p:cNvPr id="150" name="" descr=""/>
          <p:cNvPicPr/>
          <p:nvPr/>
        </p:nvPicPr>
        <p:blipFill>
          <a:blip r:embed="rId12"/>
          <a:stretch/>
        </p:blipFill>
        <p:spPr>
          <a:xfrm>
            <a:off x="888840" y="5295960"/>
            <a:ext cx="3225960" cy="118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with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Box 11"/>
          <p:cNvSpPr/>
          <p:nvPr/>
        </p:nvSpPr>
        <p:spPr>
          <a:xfrm>
            <a:off x="2482920" y="260640"/>
            <a:ext cx="353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4400" spc="-1" strike="noStrike">
                <a:solidFill>
                  <a:srgbClr val="003366"/>
                </a:solidFill>
                <a:latin typeface="Times New Roman"/>
              </a:rPr>
              <a:t>Устная работа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2" name="Rectangle 3"/>
          <p:cNvSpPr/>
          <p:nvPr/>
        </p:nvSpPr>
        <p:spPr>
          <a:xfrm>
            <a:off x="467640" y="1196640"/>
            <a:ext cx="8435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1. На клетчатой бумаге с размером клетки 1×1 изображён треугольник. Найдите его площадь.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53" name="Рисунок 12" descr="undefined"/>
          <p:cNvPicPr/>
          <p:nvPr/>
        </p:nvPicPr>
        <p:blipFill>
          <a:blip r:embed="rId1"/>
          <a:stretch/>
        </p:blipFill>
        <p:spPr>
          <a:xfrm>
            <a:off x="1152000" y="2277000"/>
            <a:ext cx="4211640" cy="4580640"/>
          </a:xfrm>
          <a:prstGeom prst="rect">
            <a:avLst/>
          </a:prstGeom>
          <a:ln w="9525">
            <a:noFill/>
          </a:ln>
        </p:spPr>
      </p:pic>
      <p:sp>
        <p:nvSpPr>
          <p:cNvPr id="154" name="TextBox 19"/>
          <p:cNvSpPr/>
          <p:nvPr/>
        </p:nvSpPr>
        <p:spPr>
          <a:xfrm>
            <a:off x="6255000" y="3933000"/>
            <a:ext cx="2025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Ответ: 36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1"/>
          <p:cNvSpPr/>
          <p:nvPr/>
        </p:nvSpPr>
        <p:spPr>
          <a:xfrm>
            <a:off x="2482920" y="260640"/>
            <a:ext cx="353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4400" spc="-1" strike="noStrike">
                <a:solidFill>
                  <a:srgbClr val="003366"/>
                </a:solidFill>
                <a:latin typeface="Times New Roman"/>
              </a:rPr>
              <a:t>Устная работа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6" name="Rectangle 3"/>
          <p:cNvSpPr/>
          <p:nvPr/>
        </p:nvSpPr>
        <p:spPr>
          <a:xfrm>
            <a:off x="467640" y="1196640"/>
            <a:ext cx="8435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2. Сторона треугольника равна 14, а высота, проведённая к этой стороне, равна 31. Найдите площадь этого треугольника.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7" name="TextBox 19"/>
          <p:cNvSpPr/>
          <p:nvPr/>
        </p:nvSpPr>
        <p:spPr>
          <a:xfrm>
            <a:off x="6256080" y="3933000"/>
            <a:ext cx="2253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Ответ: 217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58" name="Рисунок 7" descr="undefined"/>
          <p:cNvPicPr/>
          <p:nvPr/>
        </p:nvPicPr>
        <p:blipFill>
          <a:blip r:embed="rId1"/>
          <a:stretch/>
        </p:blipFill>
        <p:spPr>
          <a:xfrm>
            <a:off x="323640" y="2981160"/>
            <a:ext cx="5024520" cy="339948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1" dur="5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Box 11"/>
          <p:cNvSpPr/>
          <p:nvPr/>
        </p:nvSpPr>
        <p:spPr>
          <a:xfrm>
            <a:off x="2482920" y="260640"/>
            <a:ext cx="353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4400" spc="-1" strike="noStrike">
                <a:solidFill>
                  <a:srgbClr val="003366"/>
                </a:solidFill>
                <a:latin typeface="Times New Roman"/>
              </a:rPr>
              <a:t>Устная работа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0" name="Rectangle 3"/>
          <p:cNvSpPr/>
          <p:nvPr/>
        </p:nvSpPr>
        <p:spPr>
          <a:xfrm>
            <a:off x="467640" y="1196640"/>
            <a:ext cx="8435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3. Найдите площадь треугольника, изображённого на рисунке.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61" name="TextBox 19"/>
          <p:cNvSpPr/>
          <p:nvPr/>
        </p:nvSpPr>
        <p:spPr>
          <a:xfrm>
            <a:off x="6256080" y="3933000"/>
            <a:ext cx="2253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Ответ: 504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62" name="Picture 2" descr="https://oge.sdamgia.ru/get_file?id=11409"/>
          <p:cNvPicPr/>
          <p:nvPr/>
        </p:nvPicPr>
        <p:blipFill>
          <a:blip r:embed="rId1"/>
          <a:stretch/>
        </p:blipFill>
        <p:spPr>
          <a:xfrm>
            <a:off x="251640" y="2277000"/>
            <a:ext cx="5400360" cy="4273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9" dur="indefinite" restart="never" nodeType="tmRoot">
          <p:childTnLst>
            <p:seq>
              <p:cTn id="60" dur="indefinite" nodeType="mainSeq">
                <p:childTnLst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5" dur="500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11"/>
          <p:cNvSpPr/>
          <p:nvPr/>
        </p:nvSpPr>
        <p:spPr>
          <a:xfrm>
            <a:off x="2482920" y="260640"/>
            <a:ext cx="353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4400" spc="-1" strike="noStrike">
                <a:solidFill>
                  <a:srgbClr val="003366"/>
                </a:solidFill>
                <a:latin typeface="Times New Roman"/>
              </a:rPr>
              <a:t>Устная работа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4" name="Rectangle 3"/>
          <p:cNvSpPr/>
          <p:nvPr/>
        </p:nvSpPr>
        <p:spPr>
          <a:xfrm>
            <a:off x="467640" y="1196640"/>
            <a:ext cx="8435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4. Два катета прямоугольного треугольника равны 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6 и 7. Найдите площадь этого треугольника.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65" name="TextBox 19"/>
          <p:cNvSpPr/>
          <p:nvPr/>
        </p:nvSpPr>
        <p:spPr>
          <a:xfrm>
            <a:off x="6255000" y="3933000"/>
            <a:ext cx="2025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Ответ: 21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66" name="Рисунок 6" descr="undefined"/>
          <p:cNvPicPr/>
          <p:nvPr/>
        </p:nvPicPr>
        <p:blipFill>
          <a:blip r:embed="rId1"/>
          <a:stretch/>
        </p:blipFill>
        <p:spPr>
          <a:xfrm>
            <a:off x="0" y="2997000"/>
            <a:ext cx="5904360" cy="352800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9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2" dur="500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Box 11"/>
          <p:cNvSpPr/>
          <p:nvPr/>
        </p:nvSpPr>
        <p:spPr>
          <a:xfrm>
            <a:off x="2482920" y="260640"/>
            <a:ext cx="353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4400" spc="-1" strike="noStrike">
                <a:solidFill>
                  <a:srgbClr val="003366"/>
                </a:solidFill>
                <a:latin typeface="Times New Roman"/>
              </a:rPr>
              <a:t>Устная работа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8" name="Rectangle 3"/>
          <p:cNvSpPr/>
          <p:nvPr/>
        </p:nvSpPr>
        <p:spPr>
          <a:xfrm>
            <a:off x="467640" y="1196640"/>
            <a:ext cx="8435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5. Найдите площадь прямоугольного треугольника, если его катет и гипотенуза равны соответственно 12 и 13.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69" name="TextBox 19"/>
          <p:cNvSpPr/>
          <p:nvPr/>
        </p:nvSpPr>
        <p:spPr>
          <a:xfrm>
            <a:off x="6255000" y="3933000"/>
            <a:ext cx="2025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Ответ: 30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70" name="Picture 2" descr="https://oge.sdamgia.ru/get_file?id=8113"/>
          <p:cNvPicPr/>
          <p:nvPr/>
        </p:nvPicPr>
        <p:blipFill>
          <a:blip r:embed="rId1"/>
          <a:stretch/>
        </p:blipFill>
        <p:spPr>
          <a:xfrm>
            <a:off x="0" y="3426480"/>
            <a:ext cx="4653360" cy="343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0" dur="indefinite" restart="never" nodeType="tmRoot">
          <p:childTnLst>
            <p:seq>
              <p:cTn id="91" dur="indefinite" nodeType="mainSeq">
                <p:childTnLst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6" dur="500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11"/>
          <p:cNvSpPr/>
          <p:nvPr/>
        </p:nvSpPr>
        <p:spPr>
          <a:xfrm>
            <a:off x="2482920" y="260640"/>
            <a:ext cx="353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4400" spc="-1" strike="noStrike">
                <a:solidFill>
                  <a:srgbClr val="003366"/>
                </a:solidFill>
                <a:latin typeface="Times New Roman"/>
              </a:rPr>
              <a:t>Устная работа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72" name="Rectangle 3"/>
          <p:cNvSpPr/>
          <p:nvPr/>
        </p:nvSpPr>
        <p:spPr>
          <a:xfrm>
            <a:off x="323640" y="980640"/>
            <a:ext cx="8507520" cy="93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buNone/>
            </a:pPr>
            <a:r>
              <a:rPr b="0" i="1" lang="ru-RU" sz="2800" spc="-1" strike="noStrike">
                <a:solidFill>
                  <a:srgbClr val="002060"/>
                </a:solidFill>
                <a:latin typeface="Times New Roman"/>
              </a:rPr>
              <a:t>6. Найдите площадь треугольника, две стороны которого равны 16 и 12, а угол между ними равен 30°.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73" name="TextBox 19"/>
          <p:cNvSpPr/>
          <p:nvPr/>
        </p:nvSpPr>
        <p:spPr>
          <a:xfrm>
            <a:off x="6431400" y="3573000"/>
            <a:ext cx="22629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003366"/>
                </a:solidFill>
                <a:latin typeface="Times New Roman"/>
              </a:rPr>
              <a:t>Проблема!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74" name="Freeform 40"/>
          <p:cNvSpPr/>
          <p:nvPr/>
        </p:nvSpPr>
        <p:spPr>
          <a:xfrm>
            <a:off x="539640" y="2493000"/>
            <a:ext cx="5768640" cy="2904840"/>
          </a:xfrm>
          <a:custGeom>
            <a:avLst/>
            <a:gdLst/>
            <a:ahLst/>
            <a:rect l="l" t="t" r="r" b="b"/>
            <a:pathLst>
              <a:path w="3634" h="1830">
                <a:moveTo>
                  <a:pt x="3634" y="1821"/>
                </a:moveTo>
                <a:lnTo>
                  <a:pt x="1372" y="0"/>
                </a:lnTo>
                <a:lnTo>
                  <a:pt x="0" y="1821"/>
                </a:lnTo>
                <a:lnTo>
                  <a:pt x="3617" y="1830"/>
                </a:lnTo>
              </a:path>
            </a:pathLst>
          </a:custGeom>
          <a:noFill/>
          <a:ln w="4445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Freeform 47"/>
          <p:cNvSpPr/>
          <p:nvPr/>
        </p:nvSpPr>
        <p:spPr>
          <a:xfrm rot="16200000">
            <a:off x="5312880" y="4992480"/>
            <a:ext cx="533160" cy="286920"/>
          </a:xfrm>
          <a:custGeom>
            <a:avLst/>
            <a:gdLst/>
            <a:ahLst/>
            <a:rect l="l" t="t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Text Box 48"/>
          <p:cNvSpPr/>
          <p:nvPr/>
        </p:nvSpPr>
        <p:spPr>
          <a:xfrm>
            <a:off x="4869360" y="4797000"/>
            <a:ext cx="641160" cy="516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0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77" name="Text Box 45"/>
          <p:cNvSpPr/>
          <p:nvPr/>
        </p:nvSpPr>
        <p:spPr>
          <a:xfrm rot="2320800">
            <a:off x="4062600" y="3192120"/>
            <a:ext cx="1006920" cy="516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12см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78" name="Text Box 46"/>
          <p:cNvSpPr/>
          <p:nvPr/>
        </p:nvSpPr>
        <p:spPr>
          <a:xfrm>
            <a:off x="2570760" y="5373360"/>
            <a:ext cx="1006920" cy="516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16см 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4" dur="indefinite" restart="never" nodeType="tmRoot">
          <p:childTnLst>
            <p:seq>
              <p:cTn id="105" dur="indefinite" nodeType="mainSeq">
                <p:childTnLst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0" dur="5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1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2" descr=""/>
          <p:cNvPicPr/>
          <p:nvPr/>
        </p:nvPicPr>
        <p:blipFill>
          <a:blip r:embed="rId1"/>
          <a:stretch/>
        </p:blipFill>
        <p:spPr>
          <a:xfrm>
            <a:off x="395640" y="1951200"/>
            <a:ext cx="8427960" cy="4645800"/>
          </a:xfrm>
          <a:prstGeom prst="rect">
            <a:avLst/>
          </a:prstGeom>
          <a:ln w="0">
            <a:noFill/>
          </a:ln>
        </p:spPr>
      </p:pic>
      <p:sp>
        <p:nvSpPr>
          <p:cNvPr id="180" name="TextBox 2"/>
          <p:cNvSpPr/>
          <p:nvPr/>
        </p:nvSpPr>
        <p:spPr>
          <a:xfrm>
            <a:off x="1043640" y="260640"/>
            <a:ext cx="7272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3600" spc="-1" strike="noStrike">
                <a:solidFill>
                  <a:srgbClr val="c00000"/>
                </a:solidFill>
                <a:latin typeface="Times New Roman"/>
              </a:rPr>
              <a:t>Теорема о площади треугольника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81" name="TextBox 1"/>
          <p:cNvSpPr/>
          <p:nvPr/>
        </p:nvSpPr>
        <p:spPr>
          <a:xfrm>
            <a:off x="395640" y="906840"/>
            <a:ext cx="842796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003366"/>
                </a:solidFill>
                <a:latin typeface="Times New Roman"/>
              </a:rPr>
              <a:t>Площадь треугольника равна половине произведения двух его сторон и синуса угла между ними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2809</TotalTime>
  <Application>LibreOffice/7.3.7.2$Linux_X86_64 LibreOffice_project/30$Build-2</Application>
  <AppVersion>15.0000</AppVersion>
  <Words>212</Words>
  <Paragraphs>35</Paragraphs>
  <Company>MoBIL GROUP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2010-06-18T23:25:24Z</dcterms:created>
  <dc:creator>Admin</dc:creator>
  <dc:description/>
  <dc:language>ru-RU</dc:language>
  <cp:lastModifiedBy/>
  <dcterms:modified xsi:type="dcterms:W3CDTF">2023-10-17T08:56:16Z</dcterms:modified>
  <cp:revision>192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10</vt:i4>
  </property>
</Properties>
</file>