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74" r:id="rId5"/>
    <p:sldId id="265" r:id="rId6"/>
    <p:sldId id="257" r:id="rId7"/>
    <p:sldId id="258" r:id="rId8"/>
    <p:sldId id="259" r:id="rId9"/>
    <p:sldId id="260" r:id="rId10"/>
    <p:sldId id="261" r:id="rId11"/>
    <p:sldId id="262" r:id="rId12"/>
    <p:sldId id="277" r:id="rId13"/>
    <p:sldId id="275" r:id="rId14"/>
    <p:sldId id="279" r:id="rId15"/>
    <p:sldId id="276" r:id="rId16"/>
    <p:sldId id="278" r:id="rId17"/>
    <p:sldId id="281" r:id="rId18"/>
    <p:sldId id="280" r:id="rId19"/>
    <p:sldId id="282" r:id="rId20"/>
    <p:sldId id="283" r:id="rId21"/>
    <p:sldId id="284" r:id="rId22"/>
    <p:sldId id="263" r:id="rId23"/>
    <p:sldId id="264" r:id="rId24"/>
    <p:sldId id="266" r:id="rId25"/>
    <p:sldId id="267" r:id="rId26"/>
    <p:sldId id="268" r:id="rId27"/>
    <p:sldId id="286" r:id="rId28"/>
    <p:sldId id="269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597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CC"/>
    <a:srgbClr val="CC0099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399" autoAdjust="0"/>
    <p:restoredTop sz="94660"/>
  </p:normalViewPr>
  <p:slideViewPr>
    <p:cSldViewPr snapToGrid="0">
      <p:cViewPr>
        <p:scale>
          <a:sx n="50" d="100"/>
          <a:sy n="50" d="100"/>
        </p:scale>
        <p:origin x="-1114" y="-758"/>
      </p:cViewPr>
      <p:guideLst>
        <p:guide orient="horz" pos="4042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414779" y="1122363"/>
            <a:ext cx="6975835" cy="2387600"/>
          </a:xfrm>
        </p:spPr>
        <p:txBody>
          <a:bodyPr anchor="b">
            <a:normAutofit/>
          </a:bodyPr>
          <a:lstStyle>
            <a:lvl1pPr algn="ctr">
              <a:defRPr sz="8000" b="1" baseline="0">
                <a:solidFill>
                  <a:srgbClr val="800000"/>
                </a:solidFill>
                <a:effectLst/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Хлеб- всему голова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25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044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26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5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26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9397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48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6773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165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9802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118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7AED0-1893-47D5-B120-96F48BA2AD72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F9D48-EF74-4653-83F4-6FD56709A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58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dirty="0"/>
              <a:t>Хлеб всему голова</a:t>
            </a:r>
          </a:p>
        </p:txBody>
      </p:sp>
    </p:spTree>
    <p:extLst>
      <p:ext uri="{BB962C8B-B14F-4D97-AF65-F5344CB8AC3E}">
        <p14:creationId xmlns:p14="http://schemas.microsoft.com/office/powerpoint/2010/main" xmlns="" val="28770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38" y="868464"/>
            <a:ext cx="10296525" cy="13255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5-6 тысячелетий назад древние египтяне овладели искусством разрыхлять тесто путем его брожения, используя  мельчайшие организмы - хлебопекарные дрожжи и молочнокислые бактерии.</a:t>
            </a:r>
            <a:r>
              <a:rPr lang="en-US" sz="2800" b="1" dirty="0">
                <a:latin typeface="Garamond" panose="02020404030301010803" pitchFamily="18" charset="0"/>
              </a:rPr>
              <a:t> </a:t>
            </a:r>
            <a:r>
              <a:rPr lang="ru-RU" sz="2800" b="1" dirty="0">
                <a:latin typeface="Garamond" panose="02020404030301010803" pitchFamily="18" charset="0"/>
              </a:rPr>
              <a:t>Используя чудесную силу крохотных микроорганизмов, древние египетские хлебопеки выпекали большое количество различных видов хлеба.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5504" y="3100911"/>
            <a:ext cx="3114675" cy="1914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7738" y="5318620"/>
            <a:ext cx="10296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Один из древнейших видов хлеба, так называемый хлеб пастухов, выпекавшийся 5 тысяч лет назад</a:t>
            </a:r>
          </a:p>
        </p:txBody>
      </p:sp>
    </p:spTree>
    <p:extLst>
      <p:ext uri="{BB962C8B-B14F-4D97-AF65-F5344CB8AC3E}">
        <p14:creationId xmlns:p14="http://schemas.microsoft.com/office/powerpoint/2010/main" xmlns="" val="427116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22" y="868464"/>
            <a:ext cx="10422841" cy="13255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В XI столетии на Руси выпекали кислый, т. е. </a:t>
            </a:r>
            <a:r>
              <a:rPr lang="ru-RU" sz="2800" b="1" dirty="0" err="1">
                <a:latin typeface="Garamond" panose="02020404030301010803" pitchFamily="18" charset="0"/>
              </a:rPr>
              <a:t>сброженный</a:t>
            </a:r>
            <a:r>
              <a:rPr lang="ru-RU" sz="2800" b="1" dirty="0">
                <a:latin typeface="Garamond" panose="02020404030301010803" pitchFamily="18" charset="0"/>
              </a:rPr>
              <a:t> хлеб из ржаной муки. Кроме ржаного хлеба в монастырских пекарнях на Руси выпекали просфоры и хлеб из пшеничной муки, сайки, калачи и другие хлебные изделия.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7738" y="5512636"/>
            <a:ext cx="2986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Garamond" panose="02020404030301010803" pitchFamily="18" charset="0"/>
              </a:rPr>
              <a:t>Просфоры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7" y="3156095"/>
            <a:ext cx="2986699" cy="23744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49267" y="5533140"/>
            <a:ext cx="3294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anose="02020404030301010803" pitchFamily="18" charset="0"/>
              </a:rPr>
              <a:t>Сайки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81545" y="5533140"/>
            <a:ext cx="2682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anose="02020404030301010803" pitchFamily="18" charset="0"/>
              </a:rPr>
              <a:t>Калач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5221" y="3156095"/>
            <a:ext cx="2682967" cy="23744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9267" y="3256973"/>
            <a:ext cx="3294996" cy="227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103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3375" y="200025"/>
            <a:ext cx="66484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 войны свой хлеб. Не богатый, отмеренный хлебной карточкой.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Хлеб суровый, но ещё больше необходимый, чем мирное время.</a:t>
            </a:r>
          </a:p>
        </p:txBody>
      </p:sp>
      <p:pic>
        <p:nvPicPr>
          <p:cNvPr id="2050" name="Picture 2" descr="D:\доки\Desktop\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8950" y="195720"/>
            <a:ext cx="5181600" cy="3671430"/>
          </a:xfrm>
          <a:prstGeom prst="rect">
            <a:avLst/>
          </a:prstGeom>
          <a:noFill/>
        </p:spPr>
      </p:pic>
      <p:pic>
        <p:nvPicPr>
          <p:cNvPr id="2055" name="Picture 7" descr="D:\доки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6800" y="4047515"/>
            <a:ext cx="3937000" cy="2686659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583" y="2309813"/>
            <a:ext cx="6119666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и\Desktop\kFBquyaGLcRct8-tINgBjvcy-4ICwgqNLHdY_OiBehsrk7xxMyCC27VqEF6xK_17sw2HRT_gymxGn49VXJ2YnETDP2r2xu8FHKFaryAZQQmgYPqEVRae2Dk03fz_0XjOeYP-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6525" y="2886075"/>
            <a:ext cx="5514974" cy="3757753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6" y="189385"/>
            <a:ext cx="5381624" cy="403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9074" y="4591050"/>
            <a:ext cx="62103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 хлеб всегда в почёте на Руси-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Её просторов главное богатство,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Его ты хочешь цену знать? - Спроси.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Тебе ответить могут ленинградцы.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72175" y="361950"/>
            <a:ext cx="621982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900 дней жили в условиях блокады ленинградцы.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В это время рабочие получали по 250 г хлеба, а жители города 125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7" name="Picture 3" descr="D:\доки\Desktop\bf6a8fd2786629707d4f0f741bb36de5_w.jpe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</p:spPr>
        </p:pic>
        <p:pic>
          <p:nvPicPr>
            <p:cNvPr id="1028" name="Picture 4" descr="D:\доки\Desktop\slide_1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1074" y="748607"/>
              <a:ext cx="10163741" cy="54349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" y="371475"/>
            <a:ext cx="7181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641803 ленинградца умерли во время блокады от голода. На Пискаревском кладбище – тысячи могил. Около одной всегда много людей. Они стоят молча и плачут. 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могиле среди цветов лежит ломтик чёрного хлеба. А рядом записка: «Доченька, если б я могла дать его тебе тогда…»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доки\Desktop\IMG_197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2801" y="2971800"/>
            <a:ext cx="5321874" cy="3549649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" y="2962275"/>
            <a:ext cx="556575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266701"/>
            <a:ext cx="43243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и\Desktop\хлеб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12192000" cy="6856794"/>
            <a:chOff x="0" y="0"/>
            <a:chExt cx="12192000" cy="6856794"/>
          </a:xfrm>
        </p:grpSpPr>
        <p:pic>
          <p:nvPicPr>
            <p:cNvPr id="3074" name="Picture 2" descr="D:\доки\Desktop\bf6a8fd2786629707d4f0f741bb36de5_w.jpe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92000" cy="6856794"/>
            </a:xfrm>
            <a:prstGeom prst="rect">
              <a:avLst/>
            </a:prstGeom>
            <a:noFill/>
          </p:spPr>
        </p:pic>
        <p:pic>
          <p:nvPicPr>
            <p:cNvPr id="3075" name="Picture 3" descr="D:\доки\Desktop\slide_1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4109" y="762743"/>
              <a:ext cx="10172972" cy="54412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и\Desktop\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84043"/>
          </a:xfrm>
          <a:prstGeom prst="rect">
            <a:avLst/>
          </a:prstGeom>
          <a:noFill/>
        </p:spPr>
      </p:pic>
      <p:pic>
        <p:nvPicPr>
          <p:cNvPr id="3" name="Picture 2" descr="https://im1-tub-ru.yandex.net/i?id=67c5ec840f24651945fd413230aba13e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9688287" cy="6858001"/>
          </a:xfrm>
          <a:prstGeom prst="rect">
            <a:avLst/>
          </a:prstGeom>
          <a:noFill/>
        </p:spPr>
      </p:pic>
      <p:pic>
        <p:nvPicPr>
          <p:cNvPr id="4" name="Picture 10" descr="https://im0-tub-ru.yandex.net/i?id=1657dfe6fefb6ab0f2c4bea8b661489e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6976" y="0"/>
            <a:ext cx="9185024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9416358" cy="6858000"/>
            <a:chOff x="549925" y="838200"/>
            <a:chExt cx="8594075" cy="6019800"/>
          </a:xfrm>
        </p:grpSpPr>
        <p:pic>
          <p:nvPicPr>
            <p:cNvPr id="6" name="Picture 4" descr="https://im0-tub-ru.yandex.net/i?id=25a06612f3041df816a3984950e474b7&amp;n=2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05352" y="2819400"/>
              <a:ext cx="5438648" cy="4038600"/>
            </a:xfrm>
            <a:prstGeom prst="rect">
              <a:avLst/>
            </a:prstGeom>
            <a:noFill/>
          </p:spPr>
        </p:pic>
        <p:pic>
          <p:nvPicPr>
            <p:cNvPr id="7" name="Picture 6" descr="https://im2-tub-ru.yandex.net/i?id=10d53235fca1d436fced2240ebd1ef1e&amp;n=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9925" y="838200"/>
              <a:ext cx="4015292" cy="3297582"/>
            </a:xfrm>
            <a:prstGeom prst="rect">
              <a:avLst/>
            </a:prstGeom>
            <a:noFill/>
          </p:spPr>
        </p:pic>
      </p:grpSp>
      <p:pic>
        <p:nvPicPr>
          <p:cNvPr id="8" name="Picture 8" descr="https://im1-tub-ru.yandex.net/i?id=beff71411f904acb2e794c6c473c0156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192000" cy="6894142"/>
          </a:xfrm>
          <a:prstGeom prst="rect">
            <a:avLst/>
          </a:prstGeom>
          <a:noFill/>
        </p:spPr>
      </p:pic>
      <p:pic>
        <p:nvPicPr>
          <p:cNvPr id="2051" name="Picture 3" descr="D:\доки\Desktop\Piskarevskoye_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2052" name="Picture 4" descr="D:\доки\Desktop\Slide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0"/>
                            </p:stCondLst>
                            <p:childTnLst>
                              <p:par>
                                <p:cTn id="26" presetID="3" presetClass="entr" presetSubtype="5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000"/>
                            </p:stCondLst>
                            <p:childTnLst>
                              <p:par>
                                <p:cTn id="30" presetID="21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и\Desktop\bf6a8fd2786629707d4f0f741bb36de5_w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71398"/>
          </a:xfrm>
          <a:prstGeom prst="rect">
            <a:avLst/>
          </a:prstGeom>
          <a:noFill/>
        </p:spPr>
      </p:pic>
      <p:pic>
        <p:nvPicPr>
          <p:cNvPr id="4100" name="Picture 4" descr="D:\доки\Desktop\slide_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005" y="752609"/>
            <a:ext cx="10176348" cy="5443909"/>
          </a:xfrm>
          <a:prstGeom prst="rect">
            <a:avLst/>
          </a:prstGeom>
          <a:noFill/>
        </p:spPr>
      </p:pic>
      <p:pic>
        <p:nvPicPr>
          <p:cNvPr id="4102" name="Picture 6" descr="D:\доки\Desktop\90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51535" cy="3550596"/>
          </a:xfrm>
          <a:prstGeom prst="rect">
            <a:avLst/>
          </a:prstGeom>
          <a:noFill/>
        </p:spPr>
      </p:pic>
      <p:pic>
        <p:nvPicPr>
          <p:cNvPr id="4101" name="Picture 5" descr="D:\доки\Desktop\56464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3209" y="1"/>
            <a:ext cx="6948791" cy="3910518"/>
          </a:xfrm>
          <a:prstGeom prst="rect">
            <a:avLst/>
          </a:prstGeom>
          <a:noFill/>
        </p:spPr>
      </p:pic>
      <p:pic>
        <p:nvPicPr>
          <p:cNvPr id="4103" name="Picture 7" descr="D:\доки\Desktop\suhariki-s-chesnokom-v-duhovke-8-770x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84240"/>
            <a:ext cx="5214026" cy="3473760"/>
          </a:xfrm>
          <a:prstGeom prst="rect">
            <a:avLst/>
          </a:prstGeom>
          <a:noFill/>
        </p:spPr>
      </p:pic>
      <p:pic>
        <p:nvPicPr>
          <p:cNvPr id="4105" name="Picture 9" descr="D:\доки\Desktop\29092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4842" y="3735421"/>
            <a:ext cx="7007157" cy="3122579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250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9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3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174" y="-21726"/>
            <a:ext cx="12210173" cy="687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5600" y="200025"/>
            <a:ext cx="7362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Слава Миру на Земле!  Слава хлебу на столе!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358757" y="258866"/>
            <a:ext cx="4057600" cy="35932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Гренки – поджаренные кусочки хлеба (именно поэтому их и называют "гренки" (от глагола "греть")).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9327" y="167752"/>
            <a:ext cx="3680015" cy="2867278"/>
          </a:xfrm>
          <a:prstGeom prst="rect">
            <a:avLst/>
          </a:prstGeom>
        </p:spPr>
      </p:pic>
      <p:pic>
        <p:nvPicPr>
          <p:cNvPr id="4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0444" y="3550962"/>
            <a:ext cx="3788708" cy="2989256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7772410" y="3042876"/>
            <a:ext cx="4348264" cy="1202485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Салат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«Сардинка с гренками»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4635" y="3939702"/>
            <a:ext cx="3268433" cy="2548013"/>
          </a:xfrm>
          <a:prstGeom prst="rect">
            <a:avLst/>
          </a:prstGeom>
        </p:spPr>
      </p:pic>
      <p:pic>
        <p:nvPicPr>
          <p:cNvPr id="5124" name="Picture 4" descr="D:\доки\Desktop\1i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386" y="3925179"/>
            <a:ext cx="3925116" cy="2602081"/>
          </a:xfrm>
          <a:prstGeom prst="rect">
            <a:avLst/>
          </a:prstGeom>
          <a:noFill/>
        </p:spPr>
      </p:pic>
      <p:pic>
        <p:nvPicPr>
          <p:cNvPr id="5125" name="Picture 5" descr="D:\доки\Desktop\chesnochnye-grenki-s-zelenyu-e15210538848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1803" y="164054"/>
            <a:ext cx="3903223" cy="2890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5488" y="73152"/>
            <a:ext cx="113507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Помните: если каждый из нас выбросит в день пол-ломтика хлеба, то за год наберётся 7 кг, или 15 батонов. Если их умножить на число людей, живущих в нашей стране, то получится, что все вместе мы выбросим хлеб, который выращивали свыше 350 колхозов и совхозов, 3,5 млн. человек участвовало в производстве выброшенного нами хлеба. Государство из-за нашего небрежного отношения к хлебу понесло убыток более 97 млн. рублей. Вдумайтесь в эти цифры.</a:t>
            </a:r>
          </a:p>
        </p:txBody>
      </p:sp>
      <p:pic>
        <p:nvPicPr>
          <p:cNvPr id="3" name="Рисунок 2" descr="http://kladraz.ru/upload/blogs2/2016/2/9741_a8910b4558b82b90982cab473c54eb1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904" y="2462784"/>
            <a:ext cx="7973568" cy="439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65" y="2941320"/>
            <a:ext cx="33813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22" y="455302"/>
            <a:ext cx="10422841" cy="199397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Garamond" panose="02020404030301010803" pitchFamily="18" charset="0"/>
              </a:rPr>
              <a:t>Когда мы берём в руки хлеб, мы не думаем о тяжёлом труде, вложенном в него.</a:t>
            </a:r>
            <a:br>
              <a:rPr lang="ru-RU" sz="2800" b="1" dirty="0">
                <a:latin typeface="Garamond" panose="02020404030301010803" pitchFamily="18" charset="0"/>
              </a:rPr>
            </a:br>
            <a:r>
              <a:rPr lang="ru-RU" sz="2800" b="1" dirty="0">
                <a:latin typeface="Garamond" panose="02020404030301010803" pitchFamily="18" charset="0"/>
              </a:rPr>
              <a:t>На поле три человека важны это – пахарь, агроном, комбайнёр.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47738" y="5013104"/>
            <a:ext cx="3282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Garamond" panose="02020404030301010803" pitchFamily="18" charset="0"/>
                <a:ea typeface="+mj-ea"/>
                <a:cs typeface="+mj-cs"/>
              </a:rPr>
              <a:t>Пахарь - пашет, засевает и подкармливает семена удобрением.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35753" y="5013104"/>
            <a:ext cx="3408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Garamond" panose="02020404030301010803" pitchFamily="18" charset="0"/>
              </a:rPr>
              <a:t>Комбайнёр – убирает хлеб с полей.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97692" y="4796575"/>
            <a:ext cx="28702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Garamond" panose="02020404030301010803" pitchFamily="18" charset="0"/>
              </a:rPr>
              <a:t>Главная задача агронома – обеспечить высокий урожай. Он наблюдает за всходами пшеницы и обеспечивает борьбу с сорняками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2637126"/>
            <a:ext cx="3282192" cy="21881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18260"/>
          <a:stretch/>
        </p:blipFill>
        <p:spPr>
          <a:xfrm>
            <a:off x="7835753" y="2616909"/>
            <a:ext cx="4085439" cy="20694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7692" y="2637126"/>
            <a:ext cx="2870299" cy="190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326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38" y="455302"/>
            <a:ext cx="10296525" cy="225434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Garamond" panose="02020404030301010803" pitchFamily="18" charset="0"/>
              </a:rPr>
              <a:t>Из зёрнышка пшеницы можно получить около 20 миллиграммов муки первого сорта. Для выпечки одного батона белого хлеба требуется 10 тысяч зёрен.</a:t>
            </a:r>
            <a:br>
              <a:rPr lang="ru-RU" sz="2400" b="1" dirty="0">
                <a:latin typeface="Garamond" panose="02020404030301010803" pitchFamily="18" charset="0"/>
              </a:rPr>
            </a:br>
            <a:r>
              <a:rPr lang="ru-RU" sz="2400" b="1" dirty="0">
                <a:latin typeface="Garamond" panose="02020404030301010803" pitchFamily="18" charset="0"/>
              </a:rPr>
              <a:t>Дальше зерно отправляется на мукомольные заводы, а оттуда муку везут на хлебозаводы и пекарни.</a:t>
            </a:r>
            <a:br>
              <a:rPr lang="ru-RU" sz="2400" b="1" dirty="0">
                <a:latin typeface="Garamond" panose="02020404030301010803" pitchFamily="18" charset="0"/>
              </a:rPr>
            </a:br>
            <a:r>
              <a:rPr lang="ru-RU" sz="2400" b="1" dirty="0">
                <a:latin typeface="Garamond" panose="02020404030301010803" pitchFamily="18" charset="0"/>
              </a:rPr>
              <a:t>Из пекарни на специальных машинах готовый хлеб везут в магазины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3444201"/>
            <a:ext cx="2955470" cy="20589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007" y="3444201"/>
            <a:ext cx="3103985" cy="20589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5798" y="3444201"/>
            <a:ext cx="3088465" cy="205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01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Palatino Linotype" panose="02040502050505030304" pitchFamily="18" charset="0"/>
              </a:rPr>
              <a:t>Пословицы и поговорки про хлеб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1655483"/>
            <a:ext cx="8791662" cy="3974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 везде хорош — и у нас и за морем.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Без хлеба нет обеда.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 на стол — и стол престол, а хлеба ни куска — и стол доска.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 сердце человеку укрепит.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Без хлеба и медом сыт не будешь.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 бросать — труд не уважать.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 ногами топтать — народу голодать.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Хлебом люди не шутят.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Пот по спине — так и хлеб на столе.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6974" y="3230880"/>
            <a:ext cx="4024617" cy="298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086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Palatino Linotype" panose="02040502050505030304" pitchFamily="18" charset="0"/>
              </a:rPr>
              <a:t>Небольшая викторина: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199" y="1655483"/>
            <a:ext cx="104060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Про него говорят: «…… - всему голова». 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После его съедания остается только дырка. Это …………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Детская игра, получившая название в честь этого хлеба.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Им величают именинника. Это ……….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Небольшой узкий хлебец в форме полумесяца. Это ……….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Гостей встречают …………. и ………..</a:t>
            </a:r>
          </a:p>
        </p:txBody>
      </p:sp>
    </p:spTree>
    <p:extLst>
      <p:ext uri="{BB962C8B-B14F-4D97-AF65-F5344CB8AC3E}">
        <p14:creationId xmlns:p14="http://schemas.microsoft.com/office/powerpoint/2010/main" xmlns="" val="308462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38" y="348347"/>
            <a:ext cx="10515600" cy="1325563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Palatino Linotype" panose="02040502050505030304" pitchFamily="18" charset="0"/>
              </a:rPr>
              <a:t>Небольшая викторина: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7737" y="1745523"/>
            <a:ext cx="100334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Про него говорят:  «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Хлеб</a:t>
            </a: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 - всему голова». 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После его съедания остается только дырка. Это 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бублик</a:t>
            </a: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.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Детская игра, получившая название в честь этого хлеба. </a:t>
            </a:r>
          </a:p>
          <a:p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Им величают именинника. Это 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каравай</a:t>
            </a: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.</a:t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Небольшой узкий хлебец в форме полумесяца. Это 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рогалик.</a:t>
            </a:r>
            <a:b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/>
            </a:r>
            <a:b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</a:b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Гостей встречают 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хлебом</a:t>
            </a: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 и </a:t>
            </a:r>
            <a:r>
              <a:rPr lang="ru-RU" sz="2800" b="1" dirty="0">
                <a:solidFill>
                  <a:srgbClr val="800000"/>
                </a:solidFill>
                <a:latin typeface="Garamond" panose="02020404030301010803" pitchFamily="18" charset="0"/>
                <a:ea typeface="+mj-ea"/>
                <a:cs typeface="+mj-cs"/>
              </a:rPr>
              <a:t>солью</a:t>
            </a:r>
            <a:r>
              <a:rPr lang="ru-RU" sz="2800" b="1" dirty="0">
                <a:latin typeface="Garamond" panose="02020404030301010803" pitchFamily="18" charset="0"/>
                <a:ea typeface="+mj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99808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6300" y="330200"/>
            <a:ext cx="78613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Почёт и честь вам, хлеборобы! 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 ваш прекрасный урожай! 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 то, что Родине вы дали 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Душистый хлеба каравай! 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196" y="3037142"/>
            <a:ext cx="5183484" cy="34556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38" y="11279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800000"/>
                </a:solidFill>
                <a:latin typeface="Garamond" panose="02020404030301010803" pitchFamily="18" charset="0"/>
              </a:rPr>
              <a:t>Спасибо за внимание!</a:t>
            </a:r>
          </a:p>
        </p:txBody>
      </p:sp>
      <p:pic>
        <p:nvPicPr>
          <p:cNvPr id="4" name="Picture 2" descr="D:\Документы_\Пользователь\Desktop\Хлеб проект\хле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910" y="2273300"/>
            <a:ext cx="6836964" cy="4094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7006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несение хлеба с солью -русский обычий.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9900" y="112285"/>
            <a:ext cx="4210050" cy="65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5275" y="219075"/>
            <a:ext cx="616267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мы хотим кого-то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Встретить с честью и почётом,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Встретить щедро от души,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уважением большим,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 гостей таких встречаем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Круглым пышным караваем.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на блюде расписном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белоснежным рушником.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караваем соль подносим,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Поклоняясь, отведать просим: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Дорогой наш гость и друг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Принимай хлеб-соль из рук.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и\Desktop\74242_1519798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6915"/>
          </a:xfrm>
          <a:prstGeom prst="rect">
            <a:avLst/>
          </a:prstGeom>
          <a:noFill/>
        </p:spPr>
      </p:pic>
      <p:pic>
        <p:nvPicPr>
          <p:cNvPr id="1027" name="Picture 3" descr="D:\доки\Desktop\depositphotos_51650719-stock-photo-old-man-hands-with-handfu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8200"/>
            <a:ext cx="3314700" cy="2209800"/>
          </a:xfrm>
          <a:prstGeom prst="rect">
            <a:avLst/>
          </a:prstGeom>
          <a:noFill/>
        </p:spPr>
      </p:pic>
      <p:pic>
        <p:nvPicPr>
          <p:cNvPr id="1028" name="Picture 4" descr="D:\доки\Desktop\124009_html_470bacf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1075" y="4739355"/>
            <a:ext cx="3590925" cy="2118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5" y="331477"/>
            <a:ext cx="11096625" cy="2992748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древнейших времен к этому продукту человеческого труда - хлебу нашему насущному - люди относились по-особому.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сравнивали с золотом, солнцем, самой жизнью. Недаром у многих народов в древности хлеб, как солнце и золото, обозначался одним символом - кругом с точкой посередине.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Хлеб в старину называли «жито» от слова жить. Многие из вас не знают, каким нелёгким трудом достаётся хлеб? Вот об этом сегодня и пойдёт речь.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3460537"/>
            <a:ext cx="4253436" cy="29561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9738" y="3697166"/>
            <a:ext cx="57245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69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38" y="578841"/>
            <a:ext cx="10296525" cy="1455796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Хлеб на Земле появился свыше 15 тысяч лет назад. Именно в те далекие доисторические времена человек впервые стал собирать и культивировать хлебные злаки, которые были предками наших теперешних пшеницы, ржи, овса, ячменя.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6671" y="2897361"/>
            <a:ext cx="5027592" cy="35193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2897361"/>
            <a:ext cx="4219880" cy="351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1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22" y="709073"/>
            <a:ext cx="10422841" cy="13255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В каменном веке люди ели зерна в сыром виде, а затем научились растирать их между камнями и смешивать с водой. Так появились первые мельничные жернова, первая мука и первый хлеб.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2644775"/>
            <a:ext cx="5715000" cy="37719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50373" y="2698550"/>
            <a:ext cx="3893890" cy="371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01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22" y="709073"/>
            <a:ext cx="10422841" cy="13255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Первый хлеб был в виде жидкой каши. Археологи точно установили, что прапрабабушкой нашего хлеба была жидкая зерновая каша, которую и сегодня еще употребляют в виде хлебной похлебки в некоторых странах Азии и Африки.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3187280"/>
            <a:ext cx="4495611" cy="25512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1344" y="2952859"/>
            <a:ext cx="4552919" cy="302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513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22" y="868464"/>
            <a:ext cx="10422841" cy="13255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Garamond" panose="02020404030301010803" pitchFamily="18" charset="0"/>
              </a:rPr>
              <a:t>Первобытные люди питались такой зерновой пищей до тех пор, пока не научились выпекать пресный хлеб в виде лепешек из густой зерновой каши-теста. Эти плотные, не разрыхленные, подгорелые куски зерновой массы мало напоминали наш хлеб, но именно с их появлением началась на земле эпоха хлебопечения.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8" y="3145411"/>
            <a:ext cx="4379271" cy="32712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688" y="3328479"/>
            <a:ext cx="42195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502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Хлеб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Brush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Хлеб" id="{220BA3E1-607A-419F-8B22-5CCD9E777193}" vid="{C6D01127-376D-4384-8B28-0BD17650CC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Хлеб</Template>
  <TotalTime>1009</TotalTime>
  <Words>816</Words>
  <Application>Microsoft Office PowerPoint</Application>
  <PresentationFormat>Произвольный</PresentationFormat>
  <Paragraphs>61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Хлеб</vt:lpstr>
      <vt:lpstr>Хлеб всему голова</vt:lpstr>
      <vt:lpstr>Слайд 2</vt:lpstr>
      <vt:lpstr>Слайд 3</vt:lpstr>
      <vt:lpstr>Слайд 4</vt:lpstr>
      <vt:lpstr>       С древнейших времен к этому продукту человеческого труда - хлебу нашему насущному - люди относились по-особому. Его сравнивали с золотом, солнцем, самой жизнью. Недаром у многих народов в древности хлеб, как солнце и золото, обозначался одним символом - кругом с точкой посередине. Хлеб в старину называли «жито» от слова жить. Многие из вас не знают, каким нелёгким трудом достаётся хлеб? Вот об этом сегодня и пойдёт речь.</vt:lpstr>
      <vt:lpstr>Хлеб на Земле появился свыше 15 тысяч лет назад. Именно в те далекие доисторические времена человек впервые стал собирать и культивировать хлебные злаки, которые были предками наших теперешних пшеницы, ржи, овса, ячменя. </vt:lpstr>
      <vt:lpstr>В каменном веке люди ели зерна в сыром виде, а затем научились растирать их между камнями и смешивать с водой. Так появились первые мельничные жернова, первая мука и первый хлеб.</vt:lpstr>
      <vt:lpstr>Первый хлеб был в виде жидкой каши. Археологи точно установили, что прапрабабушкой нашего хлеба была жидкая зерновая каша, которую и сегодня еще употребляют в виде хлебной похлебки в некоторых странах Азии и Африки. </vt:lpstr>
      <vt:lpstr>Первобытные люди питались такой зерновой пищей до тех пор, пока не научились выпекать пресный хлеб в виде лепешек из густой зерновой каши-теста. Эти плотные, не разрыхленные, подгорелые куски зерновой массы мало напоминали наш хлеб, но именно с их появлением началась на земле эпоха хлебопечения. </vt:lpstr>
      <vt:lpstr>5-6 тысячелетий назад древние египтяне овладели искусством разрыхлять тесто путем его брожения, используя  мельчайшие организмы - хлебопекарные дрожжи и молочнокислые бактерии. Используя чудесную силу крохотных микроорганизмов, древние египетские хлебопеки выпекали большое количество различных видов хлеба.</vt:lpstr>
      <vt:lpstr>В XI столетии на Руси выпекали кислый, т. е. сброженный хлеб из ржаной муки. Кроме ржаного хлеба в монастырских пекарнях на Руси выпекали просфоры и хлеб из пшеничной муки, сайки, калачи и другие хлебные изделия.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Когда мы берём в руки хлеб, мы не думаем о тяжёлом труде, вложенном в него. На поле три человека важны это – пахарь, агроном, комбайнёр. </vt:lpstr>
      <vt:lpstr>Из зёрнышка пшеницы можно получить около 20 миллиграммов муки первого сорта. Для выпечки одного батона белого хлеба требуется 10 тысяч зёрен. Дальше зерно отправляется на мукомольные заводы, а оттуда муку везут на хлебозаводы и пекарни. Из пекарни на специальных машинах готовый хлеб везут в магазины</vt:lpstr>
      <vt:lpstr>Пословицы и поговорки про хлеб</vt:lpstr>
      <vt:lpstr>Небольшая викторина:</vt:lpstr>
      <vt:lpstr>Небольшая викторина:</vt:lpstr>
      <vt:lpstr>Слайд 27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Alexei Levchook</dc:creator>
  <cp:lastModifiedBy>admin</cp:lastModifiedBy>
  <cp:revision>71</cp:revision>
  <dcterms:created xsi:type="dcterms:W3CDTF">2016-11-15T13:21:44Z</dcterms:created>
  <dcterms:modified xsi:type="dcterms:W3CDTF">2023-02-25T16:08:19Z</dcterms:modified>
</cp:coreProperties>
</file>