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8" r:id="rId2"/>
    <p:sldId id="286" r:id="rId3"/>
    <p:sldId id="258" r:id="rId4"/>
    <p:sldId id="265" r:id="rId5"/>
    <p:sldId id="259" r:id="rId6"/>
    <p:sldId id="260" r:id="rId7"/>
    <p:sldId id="262" r:id="rId8"/>
    <p:sldId id="273" r:id="rId9"/>
    <p:sldId id="279" r:id="rId10"/>
    <p:sldId id="281" r:id="rId11"/>
    <p:sldId id="263" r:id="rId12"/>
    <p:sldId id="266" r:id="rId13"/>
    <p:sldId id="261" r:id="rId14"/>
    <p:sldId id="267" r:id="rId15"/>
    <p:sldId id="268" r:id="rId16"/>
    <p:sldId id="269" r:id="rId17"/>
    <p:sldId id="285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01" autoAdjust="0"/>
  </p:normalViewPr>
  <p:slideViewPr>
    <p:cSldViewPr>
      <p:cViewPr>
        <p:scale>
          <a:sx n="100" d="100"/>
          <a:sy n="100" d="100"/>
        </p:scale>
        <p:origin x="-110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2ED83-9C0E-499B-910D-407EADF2B630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90A02-5454-4486-B5C7-34A59B07B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659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62304C0-1E04-4175-9082-E123CD992539}" type="slidenum">
              <a:rPr lang="ru-RU" smtClean="0"/>
              <a:pPr>
                <a:spcBef>
                  <a:spcPct val="0"/>
                </a:spcBef>
              </a:pPr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02242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1EEAE-7EB7-40E7-9CC7-5EEC93AAF0B6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F48AA-E70E-4771-99F4-E6607C77C6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Documents and Settings\Ksay\Рабочий стол\74445461_jap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909" y="214290"/>
            <a:ext cx="536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Я П О Н И 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4800" dirty="0">
                <a:solidFill>
                  <a:schemeClr val="bg1"/>
                </a:solidFill>
                <a:latin typeface="+mn-lt"/>
                <a:cs typeface="+mn-cs"/>
              </a:rPr>
              <a:t> 日</a:t>
            </a:r>
            <a:r>
              <a:rPr lang="ja-JP" altLang="en-US" sz="4800" dirty="0" smtClean="0">
                <a:solidFill>
                  <a:schemeClr val="bg1"/>
                </a:solidFill>
                <a:latin typeface="+mn-lt"/>
                <a:cs typeface="+mn-cs"/>
              </a:rPr>
              <a:t>本</a:t>
            </a:r>
            <a:r>
              <a:rPr lang="ru-RU" altLang="ja-JP" sz="4800" dirty="0" smtClean="0">
                <a:solidFill>
                  <a:schemeClr val="bg1"/>
                </a:solidFill>
                <a:latin typeface="+mn-lt"/>
                <a:cs typeface="+mn-cs"/>
              </a:rPr>
              <a:t>  </a:t>
            </a:r>
            <a:r>
              <a:rPr lang="ru-RU" altLang="ja-JP" sz="1200" dirty="0" smtClean="0">
                <a:solidFill>
                  <a:schemeClr val="bg1"/>
                </a:solidFill>
                <a:latin typeface="+mn-lt"/>
                <a:cs typeface="+mn-cs"/>
              </a:rPr>
              <a:t>(солнце, основа)</a:t>
            </a:r>
            <a:endParaRPr lang="en-US" altLang="ja-JP" sz="120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4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148" name="TextBox 1"/>
          <p:cNvSpPr txBox="1">
            <a:spLocks noChangeArrowheads="1"/>
          </p:cNvSpPr>
          <p:nvPr/>
        </p:nvSpPr>
        <p:spPr bwMode="auto">
          <a:xfrm>
            <a:off x="179512" y="1772816"/>
            <a:ext cx="583235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3200" b="1" dirty="0">
                <a:solidFill>
                  <a:schemeClr val="accent6"/>
                </a:solidFill>
                <a:latin typeface="Mistral" panose="03090702030407020403" pitchFamily="66" charset="0"/>
              </a:rPr>
              <a:t>Страной Восходящего Солнца</a:t>
            </a:r>
            <a:endParaRPr lang="ru-RU" sz="3200" dirty="0">
              <a:solidFill>
                <a:schemeClr val="accent6"/>
              </a:solidFill>
              <a:latin typeface="Mistral" panose="03090702030407020403" pitchFamily="66" charset="0"/>
            </a:endParaRPr>
          </a:p>
          <a:p>
            <a:r>
              <a:rPr lang="ru-RU" sz="3200" b="1" dirty="0">
                <a:solidFill>
                  <a:schemeClr val="accent6"/>
                </a:solidFill>
                <a:latin typeface="Mistral" panose="03090702030407020403" pitchFamily="66" charset="0"/>
              </a:rPr>
              <a:t>Назвали соседи её.</a:t>
            </a:r>
            <a:endParaRPr lang="ru-RU" sz="3200" dirty="0">
              <a:solidFill>
                <a:schemeClr val="accent6"/>
              </a:solidFill>
              <a:latin typeface="Mistral" panose="03090702030407020403" pitchFamily="66" charset="0"/>
            </a:endParaRPr>
          </a:p>
          <a:p>
            <a:r>
              <a:rPr lang="ru-RU" sz="3200" b="1" dirty="0">
                <a:solidFill>
                  <a:schemeClr val="accent6"/>
                </a:solidFill>
                <a:latin typeface="Mistral" panose="03090702030407020403" pitchFamily="66" charset="0"/>
              </a:rPr>
              <a:t>Встаёт из-за моря здесь Солнце</a:t>
            </a:r>
            <a:endParaRPr lang="ru-RU" sz="3200" dirty="0">
              <a:solidFill>
                <a:schemeClr val="accent6"/>
              </a:solidFill>
              <a:latin typeface="Mistral" panose="03090702030407020403" pitchFamily="66" charset="0"/>
            </a:endParaRPr>
          </a:p>
          <a:p>
            <a:r>
              <a:rPr lang="ru-RU" sz="3200" b="1" dirty="0">
                <a:solidFill>
                  <a:schemeClr val="accent6"/>
                </a:solidFill>
                <a:latin typeface="Mistral" panose="03090702030407020403" pitchFamily="66" charset="0"/>
              </a:rPr>
              <a:t>Садится за горы оно.</a:t>
            </a:r>
            <a:endParaRPr lang="ru-RU" sz="3200" dirty="0">
              <a:solidFill>
                <a:schemeClr val="accent6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3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rgbClr val="FF0000"/>
                </a:solidFill>
              </a:rPr>
              <a:t>Садако</a:t>
            </a:r>
            <a:r>
              <a:rPr lang="ru-RU" sz="3600" dirty="0" smtClean="0">
                <a:solidFill>
                  <a:srgbClr val="FF0000"/>
                </a:solidFill>
              </a:rPr>
              <a:t>  </a:t>
            </a:r>
            <a:r>
              <a:rPr lang="ru-RU" sz="3600" dirty="0" err="1" smtClean="0">
                <a:solidFill>
                  <a:srgbClr val="FF0000"/>
                </a:solidFill>
              </a:rPr>
              <a:t>Сасаки</a:t>
            </a:r>
            <a:r>
              <a:rPr lang="ru-RU" sz="3600" dirty="0" smtClean="0">
                <a:solidFill>
                  <a:srgbClr val="FF0000"/>
                </a:solidFill>
              </a:rPr>
              <a:t>  и  бумажные  журавлики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(7 января 1943 -  25 октября  1955)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cs622919.vk.me/v622919693/14d13/OGigNiNSX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7638"/>
            <a:ext cx="4317876" cy="528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45025" y="1417638"/>
            <a:ext cx="4041775" cy="5284646"/>
          </a:xfrm>
        </p:spPr>
        <p:txBody>
          <a:bodyPr>
            <a:normAutofit/>
          </a:bodyPr>
          <a:lstStyle/>
          <a:p>
            <a:r>
              <a:rPr lang="ru-RU" dirty="0"/>
              <a:t>Японская девочка, жившая в городе Хиросима. Росла сильным, здоровым и активным ребенком. 6 августа 1945 года, во время атомной бомбардировки Хиросимы она находилась дома, всего в </a:t>
            </a:r>
            <a:r>
              <a:rPr lang="ru-RU" dirty="0" smtClean="0"/>
              <a:t>двух </a:t>
            </a:r>
            <a:r>
              <a:rPr lang="ru-RU" dirty="0"/>
              <a:t>километрах от эпицентра взрыва. Умерла через 10 лет от последствий облучения — </a:t>
            </a:r>
            <a:r>
              <a:rPr lang="ru-RU" dirty="0" smtClean="0"/>
              <a:t>лейкемии.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71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272808" cy="8144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Природные ресурсы Японии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3598862" cy="240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499992" y="1435100"/>
            <a:ext cx="3888432" cy="4691063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Страна существует в условиях дефицита практически всех природных ресурсов. Это касается прежде всего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минеральных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ресурсов. Страна вынуждена ввозить более 90% необходимого ей минерального сырья.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Есть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лесные ресурсы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но в основном в горах, где их опасно вырубать из-за активности склоновых процессов (оползни).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Обладает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водными ресурсами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но гидроэнергетика развита слабо из-за сейсмичности территории.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 стране есть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агроклиматические ресурсы,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 из-за горного рельефа площадей для ведения сельского хозяйства немного.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4653136"/>
            <a:ext cx="179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Бамбуковый лес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272808" cy="7920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Природные ресурсы Японии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2520280" cy="176450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923928" y="1268760"/>
            <a:ext cx="4464496" cy="4857403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Япония обладает огромными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биологическими ресурсами моря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(рыба,  водоросли, моллюски, ракообразные.  иглокожие и др.).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Рекреационные ресурсы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Японии складываются из памятников древней культуры и уникальной по красоте природы. 	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677755"/>
            <a:ext cx="3600400" cy="229116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715086"/>
            <a:ext cx="3240360" cy="245216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99592" y="60932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Дворец Химей- Джо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4008" y="6021288"/>
            <a:ext cx="296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Парк мира в г. Хиросима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Население Японии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2592288" cy="259228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563888" y="980728"/>
            <a:ext cx="4896544" cy="633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Численность  населения -  126, 2 млн.чел.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(2015 г.)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Средняя продолжительность жизни превышает 80 лет!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99% населения – японцы. Национальные меньшинства – айны (коренные жители о. Хоккайдо), корейцы.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Религии – синтоизм (национальная религия японцев) и буддизм.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Средняя плотность населения превышает  300 чел. на кв.км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Уровень урбанизации – 77%.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Крупнейший мегалополис мира – Токайдо, образовался при слиянии трёх крупнейших городских агломерации – Токио, Нагоя и Осака.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 японские города молодые, построенные после второй мировой войны. Они как, правило,  отличаются небольшой этажностью  и занимают значительные площади.</a:t>
            </a:r>
          </a:p>
          <a:p>
            <a:pPr algn="just"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9040"/>
            <a:ext cx="2664296" cy="230425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7584" y="616530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Токайдо на карте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20688"/>
            <a:ext cx="7488832" cy="36004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Хозяйство Японии. Промышленность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97642"/>
            <a:ext cx="4464496" cy="5752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5076056" y="980728"/>
            <a:ext cx="3600400" cy="511256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Электроэнергетика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60% энергии дают ТЭС, почти весь остальной объём энергии дают АЭС.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Чёрная металлургия 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- 15% мирового производства стали 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Машиностроение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Отрасли международной специализации – автомобилестроение, судостроение, станкостроение, часовая промышленность, оптико-механическая промышленность, производство робототехники и бытовой электроники.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696744" cy="8864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Хозяйство Японии.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Сельское хозяйство.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314504"/>
            <a:ext cx="2952328" cy="199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139952" y="1772816"/>
            <a:ext cx="4320480" cy="4464496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Черты: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резкое преобладание растениеводства;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главная отрасль растениеводства – рисоводство (однако из-за нехватки площадей, пригодных для обработки,  Япония не обеспечивает своих потребностей и вынуждена закупать рис за границей)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Японии получила развитие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марикультура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искусственное разведение морских организмов.</a:t>
            </a:r>
          </a:p>
          <a:p>
            <a:pPr algn="just">
              <a:buFont typeface="Wingdings" pitchFamily="2" charset="2"/>
              <a:buChar char="Ø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484783"/>
            <a:ext cx="2736304" cy="218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923928" y="5805265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Фестиваль рисовых полей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3645024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выращивание риса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696744" cy="7200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Транспорт Японии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499992" y="1772816"/>
            <a:ext cx="3960440" cy="4464496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Основные виды внутреннего транспорта: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автомобильный;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железнодорожный.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Основные виды международного транспорта: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авиационный;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морской.</a:t>
            </a:r>
          </a:p>
          <a:p>
            <a:pPr algn="just">
              <a:buFont typeface="Wingdings" pitchFamily="2" charset="2"/>
              <a:buChar char="Ø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3240360" cy="25922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365104"/>
            <a:ext cx="3240360" cy="209952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23728" y="58772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Мост Наруто, Япония.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36510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скоростные поезда Японии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C:\Documents and Settings\Ksay\Рабочий стол\toyota_2010_land_cruiser_1600x1200_40.jpg"/>
          <p:cNvPicPr>
            <a:picLocks noChangeAspect="1" noChangeArrowheads="1"/>
          </p:cNvPicPr>
          <p:nvPr/>
        </p:nvPicPr>
        <p:blipFill>
          <a:blip r:embed="rId2">
            <a:lum brigh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925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45719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7652" name="Текст 2"/>
          <p:cNvSpPr>
            <a:spLocks noGrp="1"/>
          </p:cNvSpPr>
          <p:nvPr>
            <p:ph type="body" idx="2"/>
          </p:nvPr>
        </p:nvSpPr>
        <p:spPr>
          <a:xfrm>
            <a:off x="571500" y="428625"/>
            <a:ext cx="6286500" cy="6429375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«</a:t>
            </a:r>
            <a:r>
              <a:rPr lang="en-US" b="1" smtClean="0"/>
              <a:t>Toyota</a:t>
            </a:r>
            <a:r>
              <a:rPr lang="ru-RU" smtClean="0"/>
              <a:t>»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«</a:t>
            </a:r>
            <a:r>
              <a:rPr lang="en-US" b="1" smtClean="0"/>
              <a:t>Nissan</a:t>
            </a:r>
            <a:r>
              <a:rPr lang="ru-RU" smtClean="0"/>
              <a:t>»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«</a:t>
            </a:r>
            <a:r>
              <a:rPr lang="en-US" b="1" smtClean="0"/>
              <a:t>Honda</a:t>
            </a:r>
            <a:r>
              <a:rPr lang="ru-RU" smtClean="0"/>
              <a:t>»                                                         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                                                                                                </a:t>
            </a:r>
          </a:p>
        </p:txBody>
      </p:sp>
      <p:sp>
        <p:nvSpPr>
          <p:cNvPr id="27653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285750"/>
            <a:ext cx="5486400" cy="5721350"/>
          </a:xfrm>
        </p:spPr>
        <p:txBody>
          <a:bodyPr/>
          <a:lstStyle/>
          <a:p>
            <a:pPr eaLnBrk="1" hangingPunct="1"/>
            <a:r>
              <a:rPr lang="ru-RU" smtClean="0"/>
              <a:t>   </a:t>
            </a:r>
          </a:p>
        </p:txBody>
      </p:sp>
      <p:sp>
        <p:nvSpPr>
          <p:cNvPr id="27654" name="Прямоугольник 7"/>
          <p:cNvSpPr>
            <a:spLocks noChangeArrowheads="1"/>
          </p:cNvSpPr>
          <p:nvPr/>
        </p:nvSpPr>
        <p:spPr bwMode="auto">
          <a:xfrm>
            <a:off x="4014788" y="5059363"/>
            <a:ext cx="1557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800">
                <a:solidFill>
                  <a:schemeClr val="tx1"/>
                </a:solidFill>
              </a:rPr>
              <a:t>«</a:t>
            </a:r>
            <a:r>
              <a:rPr lang="en-US" sz="1800" b="1">
                <a:solidFill>
                  <a:schemeClr val="tx1"/>
                </a:solidFill>
              </a:rPr>
              <a:t>Mitsubishi</a:t>
            </a:r>
            <a:r>
              <a:rPr lang="ru-RU" sz="1800">
                <a:solidFill>
                  <a:schemeClr val="tx1"/>
                </a:solidFill>
              </a:rPr>
              <a:t>» </a:t>
            </a:r>
          </a:p>
        </p:txBody>
      </p:sp>
      <p:sp>
        <p:nvSpPr>
          <p:cNvPr id="27655" name="Прямоугольник 4"/>
          <p:cNvSpPr>
            <a:spLocks noChangeArrowheads="1"/>
          </p:cNvSpPr>
          <p:nvPr/>
        </p:nvSpPr>
        <p:spPr bwMode="auto">
          <a:xfrm>
            <a:off x="61913" y="122238"/>
            <a:ext cx="45720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F6868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>
                <a:solidFill>
                  <a:schemeClr val="bg1"/>
                </a:solidFill>
                <a:latin typeface="Georgia" panose="02040502050405020303" pitchFamily="18" charset="0"/>
              </a:rPr>
              <a:t>Япония — один из признанных мировых лидеров в автомобилестроении. В стране насчитывается 11  автомобильных компаний</a:t>
            </a:r>
          </a:p>
        </p:txBody>
      </p:sp>
      <p:pic>
        <p:nvPicPr>
          <p:cNvPr id="27657" name="Picture 3" descr="C:\Users\Olga\Desktop\Рисунок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16164"/>
            <a:ext cx="3214688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4" descr="C:\Users\Olga\Desktop\Рисунок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37063"/>
            <a:ext cx="37719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5" descr="C:\Users\Olga\Desktop\Рисунок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4486275"/>
            <a:ext cx="3662362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Фотографии автомобилей Toyota Mark II / Тойота Марк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434" y="96813"/>
            <a:ext cx="3147516" cy="236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5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764704"/>
            <a:ext cx="4680520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628800"/>
            <a:ext cx="777686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1. Какое значение для тебя имеют знания и умения, полученные сегодня на уроке?</a:t>
            </a:r>
          </a:p>
          <a:p>
            <a:r>
              <a:rPr lang="ru-RU" sz="3600" dirty="0"/>
              <a:t>2. Что вызвало наибольшую трудность</a:t>
            </a:r>
            <a:r>
              <a:rPr lang="ru-RU" sz="3600" dirty="0" smtClean="0"/>
              <a:t>?</a:t>
            </a:r>
          </a:p>
          <a:p>
            <a:endParaRPr lang="ru-RU" sz="3600" dirty="0"/>
          </a:p>
          <a:p>
            <a:r>
              <a:rPr lang="ru-RU" sz="2000" dirty="0" smtClean="0"/>
              <a:t>Домашнее задание – икебана, чай и чайная церемония, национальная одежда и причёска, </a:t>
            </a:r>
            <a:r>
              <a:rPr lang="ru-RU" sz="2000" smtClean="0"/>
              <a:t>боевые искусства.</a:t>
            </a:r>
            <a:endParaRPr lang="ru-RU" sz="2000" dirty="0"/>
          </a:p>
          <a:p>
            <a:pPr algn="just">
              <a:buFont typeface="Wingdings" pitchFamily="2" charset="2"/>
              <a:buChar char="§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16832"/>
            <a:ext cx="8064896" cy="216024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1"/>
                </a:solidFill>
                <a:latin typeface="Monotype Corsiva" pitchFamily="66" charset="0"/>
              </a:rPr>
              <a:t>Спасибо за внимание!</a:t>
            </a:r>
            <a:endParaRPr lang="ru-RU" sz="7200" b="1" dirty="0">
              <a:solidFill>
                <a:schemeClr val="accent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5"/>
            <a:ext cx="77768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ЦЕЛИ УРОКА:</a:t>
            </a:r>
            <a:r>
              <a:rPr lang="ru-RU" sz="3600" dirty="0" smtClean="0"/>
              <a:t> </a:t>
            </a:r>
          </a:p>
          <a:p>
            <a:r>
              <a:rPr lang="ru-RU" sz="2400" dirty="0" smtClean="0"/>
              <a:t>- дать </a:t>
            </a:r>
            <a:r>
              <a:rPr lang="ru-RU" sz="2400" dirty="0"/>
              <a:t>общие понятия о государственном строе, природных условиях и ресурсах о население </a:t>
            </a:r>
            <a:r>
              <a:rPr lang="ru-RU" sz="2400" dirty="0" smtClean="0"/>
              <a:t>Японии;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>-познакомиться с особенностями территории и экономико-географическим положением страны, с особенностями природы, населения, хозяйством </a:t>
            </a:r>
            <a:r>
              <a:rPr lang="ru-RU" sz="2400" dirty="0" smtClean="0"/>
              <a:t>Японии;</a:t>
            </a:r>
            <a:endParaRPr lang="ru-RU" sz="2400" dirty="0"/>
          </a:p>
          <a:p>
            <a:r>
              <a:rPr lang="ru-RU" sz="2400" dirty="0"/>
              <a:t>-продолжить формирование навыков самостоятельной работы с текстом учебника, с картами, статистическим материалом и дополнительной </a:t>
            </a:r>
            <a:r>
              <a:rPr lang="ru-RU" sz="2400" dirty="0" smtClean="0"/>
              <a:t>литературой;</a:t>
            </a:r>
            <a:endParaRPr lang="ru-RU" sz="2400" dirty="0"/>
          </a:p>
          <a:p>
            <a:r>
              <a:rPr lang="ru-RU" sz="2400" dirty="0"/>
              <a:t>-воспитывать географическую культуру, расширять кругозор </a:t>
            </a:r>
            <a:r>
              <a:rPr lang="ru-RU" sz="2400" dirty="0" smtClean="0"/>
              <a:t>учащихся;</a:t>
            </a:r>
            <a:endParaRPr lang="ru-RU" sz="2400" dirty="0"/>
          </a:p>
          <a:p>
            <a:r>
              <a:rPr lang="ru-RU" sz="2400" dirty="0"/>
              <a:t>-продолжать формирование коммуникативной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3017299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7780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Общие сведения о стране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2857500" cy="1905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347864" y="1052736"/>
            <a:ext cx="54006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Площадь территории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377 835 кв. км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Население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126, 2 млн.чел.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(2018 г.)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Форма правления __________________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Форма административно-территориального устройства _________________________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Национальная валюта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йена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Столица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Токио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Государственный флаг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Японии — красный круг, символизирующий солнце, на белом поле. Он так и называется — хи-но мару, что означает «солнечный круг».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Официального герба у Японии нет, но вместо него часто используется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герб императорского дома Японии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стилизованное изображение хризантемы с шестнадцатью лепестками.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89040"/>
            <a:ext cx="2520280" cy="223224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99592" y="342900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Флаг Японии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616530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Герб  императорского дома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23727" y="1484784"/>
            <a:ext cx="5221157" cy="309634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type="body" sz="half" idx="2"/>
          </p:nvPr>
        </p:nvSpPr>
        <p:spPr>
          <a:xfrm>
            <a:off x="539552" y="620689"/>
            <a:ext cx="7848872" cy="7920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Япония – конституционная монархия во главе с императором. Эта страна является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единственной империей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современного мира.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653136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Официальная фотография 1 января 2012 г.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Слева направо: внизу - принцесса Масако, наследный принц Нарухито, император Акихито, императрица Митико, принц Акисино, принц Хисахито, принцесса Кико; вверху - принцесса Мако, принцесса Айко, принцесса Како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Географическое положен</a:t>
            </a:r>
            <a:r>
              <a:rPr lang="ru-RU" sz="2800" b="1" dirty="0" smtClean="0"/>
              <a:t>ие</a:t>
            </a:r>
            <a:endParaRPr lang="ru-RU" sz="2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3240359" cy="3744416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067944" y="1700808"/>
            <a:ext cx="43924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Япония – крупное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островное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государство у восточных берегов Азии. Занимает Японские острова (о. Хоккайдо, о.Хонсю, о.Сикоку, о. Кюсю). Соседи – Россия, Китай, КНДР, Южная Корея. У Японии сложные отношения с близкими соседями.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Омывается водами Тихого океана и Японского моря. Имеет выход к мировым торговым путям.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Береговая линия островов сильно изрезана и её протяжённость больше, чем береговая линия Африки.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Немного истории…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340768"/>
            <a:ext cx="748883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Это древнее государство, история которого насчитывает более полутора тысяч лет.  В определённые периоды Япония имела очень тесные контакты с соседними государствами, прежде всего с Китаем. Культурное влияние Китая было очень сильно. Так, например, иероглифическую письменность Япония заимствовала у Китая. Но были и периоды, в течение которых Япония проводила политику жёсткой самоизоляции. В результате которых и образовалась нынешняя Япония – страна, в которой причудливо переплетается современность  и глубокое прошлое.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05064"/>
            <a:ext cx="2757686" cy="219913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05064"/>
            <a:ext cx="3096344" cy="21602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Природа Японии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3600400" cy="4381947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83968" y="1340768"/>
            <a:ext cx="41764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Япония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страна, расположена в пределах Тихоокеанского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сейсмического пояса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стране происходит около 3000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землетрясений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год. В основном слабые, но случаются и катастрофические.  Здесь есть и действующие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вулканы.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Высочайшая точка страны – вулкан Фудзияма (3776 м.)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Климат разнообразный. Ежегодно над страной проносится до 10 тропических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тайфунов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которые нередко становятся причиной сильных наводнений. Здесь случаются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цунами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3528392" cy="338437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340768"/>
            <a:ext cx="3740224" cy="331236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3568" y="495975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 Японии – гора Фудзияма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4797152"/>
            <a:ext cx="3740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Особый интерес у японцев вызывает вишня – сакура. Плоды её несъедобны. Она цветет один раз в год, один день набухают почки, за один день цветки облетают.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620688"/>
            <a:ext cx="5662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Природные символы Японии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Ksay\Рабочий стол\Japan-Flag.jpg"/>
          <p:cNvPicPr>
            <a:picLocks noChangeAspect="1" noChangeArrowheads="1"/>
          </p:cNvPicPr>
          <p:nvPr/>
        </p:nvPicPr>
        <p:blipFill>
          <a:blip r:embed="rId2">
            <a:lum bright="-58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71438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4340" name="Содержимое 2"/>
          <p:cNvSpPr>
            <a:spLocks noGrp="1"/>
          </p:cNvSpPr>
          <p:nvPr>
            <p:ph idx="4294967295"/>
          </p:nvPr>
        </p:nvSpPr>
        <p:spPr>
          <a:xfrm>
            <a:off x="468313" y="214313"/>
            <a:ext cx="8675687" cy="6142037"/>
          </a:xfrm>
        </p:spPr>
        <p:txBody>
          <a:bodyPr/>
          <a:lstStyle/>
          <a:p>
            <a:pPr algn="ctr" eaLnBrk="1" hangingPunct="1"/>
            <a:r>
              <a:rPr lang="ru-RU" sz="2400" smtClean="0">
                <a:solidFill>
                  <a:schemeClr val="bg1"/>
                </a:solidFill>
                <a:latin typeface="Georgia" panose="02040502050405020303" pitchFamily="18" charset="0"/>
              </a:rPr>
              <a:t>Жители страны восходящего солнца видят национальный символ в журавле танко: на его голове - красное пятнышко, навевающее ассоциации с японским флагом хи-но мару. </a:t>
            </a:r>
          </a:p>
        </p:txBody>
      </p:sp>
      <p:pic>
        <p:nvPicPr>
          <p:cNvPr id="14341" name="Picture 3" descr="C:\Documents and Settings\Ksay\Рабочий стол\dbe19d57e80ee5fd8d5d93363ce7d741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989138"/>
            <a:ext cx="2357438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C:\Documents and Settings\Ksay\Рабочий стол\2395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1828800"/>
            <a:ext cx="2971800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7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</TotalTime>
  <Words>628</Words>
  <Application>Microsoft Office PowerPoint</Application>
  <PresentationFormat>Экран (4:3)</PresentationFormat>
  <Paragraphs>111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Общие сведения о стране</vt:lpstr>
      <vt:lpstr>Презентация PowerPoint</vt:lpstr>
      <vt:lpstr>Географическое положение</vt:lpstr>
      <vt:lpstr>Немного истории…</vt:lpstr>
      <vt:lpstr>Природа Японии</vt:lpstr>
      <vt:lpstr>Презентация PowerPoint</vt:lpstr>
      <vt:lpstr>  </vt:lpstr>
      <vt:lpstr>Садако  Сасаки  и  бумажные  журавлики (7 января 1943 -  25 октября  1955)</vt:lpstr>
      <vt:lpstr>Природные ресурсы Японии</vt:lpstr>
      <vt:lpstr>Природные ресурсы Японии</vt:lpstr>
      <vt:lpstr>Население Японии</vt:lpstr>
      <vt:lpstr>Хозяйство Японии. Промышленность</vt:lpstr>
      <vt:lpstr>Хозяйство Японии. Сельское хозяйство.</vt:lpstr>
      <vt:lpstr>Транспорт Японии</vt:lpstr>
      <vt:lpstr>  </vt:lpstr>
      <vt:lpstr>РЕФЛЕКСИЯ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SUPER</dc:creator>
  <cp:lastModifiedBy>1</cp:lastModifiedBy>
  <cp:revision>85</cp:revision>
  <dcterms:created xsi:type="dcterms:W3CDTF">2015-01-02T09:16:25Z</dcterms:created>
  <dcterms:modified xsi:type="dcterms:W3CDTF">2019-05-23T14:29:00Z</dcterms:modified>
</cp:coreProperties>
</file>