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66" r:id="rId3"/>
    <p:sldId id="258" r:id="rId4"/>
    <p:sldId id="267" r:id="rId5"/>
    <p:sldId id="259" r:id="rId6"/>
    <p:sldId id="260" r:id="rId7"/>
    <p:sldId id="268" r:id="rId8"/>
    <p:sldId id="269" r:id="rId9"/>
    <p:sldId id="261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31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4" d="100"/>
          <a:sy n="74" d="100"/>
        </p:scale>
        <p:origin x="2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15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567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5873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912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0450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0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34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72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4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61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502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36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04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9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531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59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1DF28-8DC9-44D0-BFA8-4192A620051F}" type="datetimeFigureOut">
              <a:rPr lang="ru-RU" smtClean="0"/>
              <a:t>29.06.2020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CA2BE79-BECE-47B4-9D8D-418258822F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72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6975" y="2404534"/>
            <a:ext cx="8527028" cy="1646302"/>
          </a:xfrm>
        </p:spPr>
        <p:txBody>
          <a:bodyPr/>
          <a:lstStyle/>
          <a:p>
            <a:r>
              <a:rPr lang="en-US" u="sng" dirty="0" smtClean="0"/>
              <a:t>Reading </a:t>
            </a:r>
            <a:r>
              <a:rPr lang="en-US" u="sng" dirty="0"/>
              <a:t>v</a:t>
            </a:r>
            <a:r>
              <a:rPr lang="en-US" u="sng" dirty="0" smtClean="0"/>
              <a:t>owels: a, e, </a:t>
            </a:r>
            <a:r>
              <a:rPr lang="en-US" u="sng" dirty="0" err="1" smtClean="0"/>
              <a:t>i</a:t>
            </a:r>
            <a:r>
              <a:rPr lang="en-US" u="sng" dirty="0" smtClean="0"/>
              <a:t>, o, u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Гласные: </a:t>
            </a:r>
            <a:r>
              <a:rPr lang="en-US" sz="3600" dirty="0" smtClean="0">
                <a:solidFill>
                  <a:schemeClr val="tx1"/>
                </a:solidFill>
              </a:rPr>
              <a:t>a, e, I, o, u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8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/>
              <a:t>Listen then complete.</a:t>
            </a:r>
            <a:br>
              <a:rPr lang="en-US" sz="4000" u="sng" dirty="0" smtClean="0"/>
            </a:br>
            <a:r>
              <a:rPr lang="en-US" dirty="0" smtClean="0"/>
              <a:t>(</a:t>
            </a:r>
            <a:r>
              <a:rPr lang="ru-RU" dirty="0" smtClean="0"/>
              <a:t>Послушай и впиши буквы в пропуски)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443925"/>
            <a:ext cx="8596668" cy="388077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</a:t>
            </a:r>
            <a:r>
              <a:rPr lang="en-US" sz="4000" u="sng" dirty="0" smtClean="0">
                <a:solidFill>
                  <a:srgbClr val="FF0000"/>
                </a:solidFill>
              </a:rPr>
              <a:t>i</a:t>
            </a:r>
            <a:r>
              <a:rPr lang="en-US" sz="4000" dirty="0" smtClean="0"/>
              <a:t>ll  d</a:t>
            </a:r>
            <a:r>
              <a:rPr lang="en-US" sz="4000" u="sng" dirty="0" smtClean="0">
                <a:solidFill>
                  <a:srgbClr val="C00000"/>
                </a:solidFill>
              </a:rPr>
              <a:t>o</a:t>
            </a:r>
            <a:r>
              <a:rPr lang="en-US" sz="4000" dirty="0" smtClean="0"/>
              <a:t>n’t  like  </a:t>
            </a:r>
            <a:r>
              <a:rPr lang="en-US" sz="4000" u="sng" dirty="0" smtClean="0">
                <a:solidFill>
                  <a:srgbClr val="C00000"/>
                </a:solidFill>
              </a:rPr>
              <a:t>e</a:t>
            </a:r>
            <a:r>
              <a:rPr lang="en-US" sz="4000" dirty="0" smtClean="0"/>
              <a:t>ggs.</a:t>
            </a:r>
          </a:p>
          <a:p>
            <a:r>
              <a:rPr lang="en-US" sz="4000" dirty="0" smtClean="0"/>
              <a:t>I  like </a:t>
            </a:r>
            <a:r>
              <a:rPr lang="en-US" sz="4000" u="sng" dirty="0" smtClean="0">
                <a:solidFill>
                  <a:srgbClr val="C00000"/>
                </a:solidFill>
              </a:rPr>
              <a:t>a</a:t>
            </a:r>
            <a:r>
              <a:rPr lang="en-US" sz="4000" dirty="0" smtClean="0"/>
              <a:t>pples.</a:t>
            </a:r>
          </a:p>
          <a:p>
            <a:r>
              <a:rPr lang="en-US" sz="4000" dirty="0" smtClean="0"/>
              <a:t>H</a:t>
            </a:r>
            <a:r>
              <a:rPr lang="en-US" sz="4000" u="sng" dirty="0" smtClean="0">
                <a:solidFill>
                  <a:srgbClr val="C00000"/>
                </a:solidFill>
              </a:rPr>
              <a:t>e</a:t>
            </a:r>
            <a:r>
              <a:rPr lang="en-US" sz="4000" dirty="0" smtClean="0"/>
              <a:t>   can  r</a:t>
            </a:r>
            <a:r>
              <a:rPr lang="en-US" sz="4000" u="sng" dirty="0" smtClean="0">
                <a:solidFill>
                  <a:srgbClr val="C00000"/>
                </a:solidFill>
              </a:rPr>
              <a:t>u</a:t>
            </a:r>
            <a:r>
              <a:rPr lang="en-US" sz="4000" dirty="0" smtClean="0"/>
              <a:t>n.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668" y="4716926"/>
            <a:ext cx="4085401" cy="214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40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Say and show </a:t>
            </a:r>
            <a:r>
              <a:rPr lang="en-US" u="sng" dirty="0" smtClean="0">
                <a:solidFill>
                  <a:srgbClr val="92D050"/>
                </a:solidFill>
              </a:rPr>
              <a:t>YES</a:t>
            </a:r>
            <a:r>
              <a:rPr lang="en-US" u="sng" dirty="0" smtClean="0"/>
              <a:t> or </a:t>
            </a:r>
            <a:r>
              <a:rPr lang="en-US" u="sng" dirty="0" smtClean="0">
                <a:solidFill>
                  <a:srgbClr val="FF0000"/>
                </a:solidFill>
              </a:rPr>
              <a:t>No.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022" y="1813117"/>
            <a:ext cx="9234762" cy="3880773"/>
          </a:xfrm>
        </p:spPr>
        <p:txBody>
          <a:bodyPr>
            <a:normAutofit/>
          </a:bodyPr>
          <a:lstStyle/>
          <a:p>
            <a:r>
              <a:rPr lang="en-US" sz="5400" dirty="0" smtClean="0"/>
              <a:t>Do you like our lesson?</a:t>
            </a:r>
          </a:p>
          <a:p>
            <a:r>
              <a:rPr lang="en-US" sz="5400" dirty="0" smtClean="0"/>
              <a:t>Can you read </a:t>
            </a:r>
            <a:r>
              <a:rPr lang="en-US" sz="5400" dirty="0" smtClean="0">
                <a:solidFill>
                  <a:srgbClr val="FF0000"/>
                </a:solidFill>
              </a:rPr>
              <a:t>a, e, I, o, u</a:t>
            </a:r>
            <a:r>
              <a:rPr lang="en-US" sz="5400" dirty="0" smtClean="0"/>
              <a:t>?</a:t>
            </a:r>
          </a:p>
          <a:p>
            <a:r>
              <a:rPr lang="en-US" sz="5400" dirty="0" smtClean="0"/>
              <a:t>Can you say the rule?</a:t>
            </a:r>
          </a:p>
          <a:p>
            <a:r>
              <a:rPr lang="en-US" sz="5400">
                <a:latin typeface="Times New Roman" panose="02020603050405020304" pitchFamily="18" charset="0"/>
                <a:ea typeface="Calibri" panose="020F0502020204030204" pitchFamily="34" charset="0"/>
              </a:rPr>
              <a:t>Do you like reading? </a:t>
            </a: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357734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err="1" smtClean="0">
                <a:solidFill>
                  <a:schemeClr val="accent3"/>
                </a:solidFill>
              </a:rPr>
              <a:t>Exellent</a:t>
            </a:r>
            <a:r>
              <a:rPr lang="en-US" sz="4000" dirty="0" smtClean="0">
                <a:solidFill>
                  <a:schemeClr val="accent3"/>
                </a:solidFill>
              </a:rPr>
              <a:t>!!!</a:t>
            </a:r>
          </a:p>
          <a:p>
            <a:pPr marL="0" indent="0" algn="ctr">
              <a:buNone/>
            </a:pPr>
            <a:r>
              <a:rPr lang="en-US" sz="4000" dirty="0" smtClean="0">
                <a:solidFill>
                  <a:schemeClr val="accent3"/>
                </a:solidFill>
              </a:rPr>
              <a:t>Thank you for the lesson.</a:t>
            </a:r>
            <a:endParaRPr lang="ru-RU" sz="4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6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129" y="377780"/>
            <a:ext cx="5473521" cy="628547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129530" y="2266242"/>
            <a:ext cx="2331516" cy="233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0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206" y="313385"/>
            <a:ext cx="9059095" cy="1167685"/>
          </a:xfrm>
        </p:spPr>
        <p:txBody>
          <a:bodyPr>
            <a:noAutofit/>
          </a:bodyPr>
          <a:lstStyle/>
          <a:p>
            <a:r>
              <a:rPr lang="en-US" sz="4000" u="sng" dirty="0" smtClean="0"/>
              <a:t>Read the words </a:t>
            </a:r>
            <a:r>
              <a:rPr lang="en-US" sz="2800" dirty="0" smtClean="0"/>
              <a:t>(</a:t>
            </a:r>
            <a:r>
              <a:rPr lang="ru-RU" sz="2800" dirty="0" smtClean="0"/>
              <a:t>Прочитайте слова, обратите внимание на слоги</a:t>
            </a:r>
            <a:r>
              <a:rPr lang="en-US" sz="2800" dirty="0" smtClean="0"/>
              <a:t>)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3270751"/>
              </p:ext>
            </p:extLst>
          </p:nvPr>
        </p:nvGraphicFramePr>
        <p:xfrm>
          <a:off x="677333" y="1591057"/>
          <a:ext cx="8596842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421">
                  <a:extLst>
                    <a:ext uri="{9D8B030D-6E8A-4147-A177-3AD203B41FA5}">
                      <a16:colId xmlns:a16="http://schemas.microsoft.com/office/drawing/2014/main" val="3112667810"/>
                    </a:ext>
                  </a:extLst>
                </a:gridCol>
                <a:gridCol w="4298421">
                  <a:extLst>
                    <a:ext uri="{9D8B030D-6E8A-4147-A177-3AD203B41FA5}">
                      <a16:colId xmlns:a16="http://schemas.microsoft.com/office/drawing/2014/main" val="3654936067"/>
                    </a:ext>
                  </a:extLst>
                </a:gridCol>
              </a:tblGrid>
              <a:tr h="910811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Closed (</a:t>
                      </a:r>
                      <a:r>
                        <a:rPr lang="ru-RU" sz="4000" dirty="0" smtClean="0"/>
                        <a:t>закрытый</a:t>
                      </a:r>
                      <a:r>
                        <a:rPr lang="en-US" sz="4000" dirty="0" smtClean="0"/>
                        <a:t>)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Open</a:t>
                      </a:r>
                      <a:r>
                        <a:rPr lang="ru-RU" sz="4000" dirty="0" smtClean="0"/>
                        <a:t> (открытый)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633683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algn="ctr"/>
                      <a:r>
                        <a:rPr lang="en-US" sz="3600" b="0" u="sng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3600" b="1" u="sng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600" b="1" dirty="0" smtClean="0"/>
                        <a:t>t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en-US" sz="36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501379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36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170511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lk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en-US" sz="36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143429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36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889246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36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598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52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206" y="313385"/>
            <a:ext cx="9059095" cy="1167685"/>
          </a:xfrm>
        </p:spPr>
        <p:txBody>
          <a:bodyPr>
            <a:noAutofit/>
          </a:bodyPr>
          <a:lstStyle/>
          <a:p>
            <a:r>
              <a:rPr lang="en-US" sz="4000" u="sng" dirty="0" smtClean="0"/>
              <a:t>Read the words </a:t>
            </a:r>
            <a:r>
              <a:rPr lang="en-US" sz="2800" dirty="0" smtClean="0"/>
              <a:t>(</a:t>
            </a:r>
            <a:r>
              <a:rPr lang="ru-RU" sz="2800" dirty="0" smtClean="0"/>
              <a:t>Прочитайте слова, обратите внимание на слоги</a:t>
            </a:r>
            <a:r>
              <a:rPr lang="en-US" sz="2800" dirty="0" smtClean="0"/>
              <a:t>)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5190503"/>
              </p:ext>
            </p:extLst>
          </p:nvPr>
        </p:nvGraphicFramePr>
        <p:xfrm>
          <a:off x="677333" y="1591057"/>
          <a:ext cx="8596842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421">
                  <a:extLst>
                    <a:ext uri="{9D8B030D-6E8A-4147-A177-3AD203B41FA5}">
                      <a16:colId xmlns:a16="http://schemas.microsoft.com/office/drawing/2014/main" val="3112667810"/>
                    </a:ext>
                  </a:extLst>
                </a:gridCol>
                <a:gridCol w="4298421">
                  <a:extLst>
                    <a:ext uri="{9D8B030D-6E8A-4147-A177-3AD203B41FA5}">
                      <a16:colId xmlns:a16="http://schemas.microsoft.com/office/drawing/2014/main" val="3654936067"/>
                    </a:ext>
                  </a:extLst>
                </a:gridCol>
              </a:tblGrid>
              <a:tr h="910811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Closed (</a:t>
                      </a:r>
                      <a:r>
                        <a:rPr lang="ru-RU" sz="4000" dirty="0" smtClean="0"/>
                        <a:t>закрытый</a:t>
                      </a:r>
                      <a:r>
                        <a:rPr lang="en-US" sz="4000" dirty="0" smtClean="0"/>
                        <a:t>)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Open</a:t>
                      </a:r>
                      <a:r>
                        <a:rPr lang="ru-RU" sz="4000" dirty="0" smtClean="0"/>
                        <a:t> (открытый)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633683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algn="ctr"/>
                      <a:r>
                        <a:rPr lang="en-US" sz="3600" b="0" u="sng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3600" b="1" u="sng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600" b="1" dirty="0" smtClean="0"/>
                        <a:t>t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en-US" sz="3600" b="1" u="none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501379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3600" b="1" u="none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170511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lk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en-US" sz="3600" b="1" u="none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143429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3600" b="1" u="none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889246"/>
                  </a:ext>
                </a:extLst>
              </a:tr>
              <a:tr h="48786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lang="en-US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36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lang="en-US" sz="3600" b="1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3600" b="1" u="none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endParaRPr lang="ru-RU" sz="3600" b="1" u="none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598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344" y="225553"/>
            <a:ext cx="9153144" cy="633984"/>
          </a:xfrm>
        </p:spPr>
        <p:txBody>
          <a:bodyPr>
            <a:normAutofit fontScale="90000"/>
          </a:bodyPr>
          <a:lstStyle/>
          <a:p>
            <a:r>
              <a:rPr lang="en-US" sz="4400" u="sng" dirty="0" smtClean="0"/>
              <a:t>How can we read the vowels?</a:t>
            </a:r>
            <a:r>
              <a:rPr lang="ru-RU" sz="4400" u="sng" dirty="0" smtClean="0"/>
              <a:t> </a:t>
            </a:r>
            <a:r>
              <a:rPr lang="en-US" sz="4400" u="sng" dirty="0" smtClean="0"/>
              <a:t>Make a rule.</a:t>
            </a:r>
            <a:r>
              <a:rPr lang="ru-RU" sz="4400" u="sng" dirty="0" smtClean="0"/>
              <a:t/>
            </a:r>
            <a:br>
              <a:rPr lang="ru-RU" sz="4400" u="sng" dirty="0" smtClean="0"/>
            </a:br>
            <a:r>
              <a:rPr lang="ru-RU" dirty="0" smtClean="0"/>
              <a:t>(</a:t>
            </a:r>
            <a:r>
              <a:rPr lang="ru-RU" sz="2700" dirty="0" smtClean="0"/>
              <a:t>Составьте из 5 пунктов правило чтения гласных в открытом и закрытом слоге).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902" y="2444270"/>
            <a:ext cx="8596668" cy="4413730"/>
          </a:xfrm>
        </p:spPr>
        <p:txBody>
          <a:bodyPr/>
          <a:lstStyle/>
          <a:p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</a:t>
            </a:r>
            <a:r>
              <a:rPr lang="ru-RU" sz="3200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открытом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слоге гласные </a:t>
            </a:r>
            <a:r>
              <a:rPr lang="en-US" sz="3200" dirty="0">
                <a:solidFill>
                  <a:srgbClr val="FF0000"/>
                </a:solidFill>
              </a:rPr>
              <a:t>a, e, </a:t>
            </a:r>
            <a:r>
              <a:rPr lang="en-US" sz="3200" dirty="0" err="1">
                <a:solidFill>
                  <a:srgbClr val="FF0000"/>
                </a:solidFill>
              </a:rPr>
              <a:t>i</a:t>
            </a:r>
            <a:r>
              <a:rPr lang="en-US" sz="3200" dirty="0">
                <a:solidFill>
                  <a:srgbClr val="FF0000"/>
                </a:solidFill>
              </a:rPr>
              <a:t>, o, u</a:t>
            </a:r>
            <a:r>
              <a:rPr lang="ru-RU" dirty="0" smtClean="0"/>
              <a:t>, </a:t>
            </a:r>
            <a:endParaRPr lang="en-US" dirty="0" smtClean="0"/>
          </a:p>
          <a:p>
            <a:r>
              <a:rPr lang="ru-RU" sz="3200" dirty="0" smtClean="0"/>
              <a:t>Определяем </a:t>
            </a:r>
            <a:r>
              <a:rPr lang="ru-RU" sz="3200" dirty="0"/>
              <a:t>тип слога(открытый </a:t>
            </a:r>
            <a:r>
              <a:rPr lang="ru-RU" sz="3200" dirty="0" smtClean="0"/>
              <a:t>или </a:t>
            </a:r>
            <a:r>
              <a:rPr lang="ru-RU" sz="3200" dirty="0"/>
              <a:t>закрытый</a:t>
            </a:r>
            <a:r>
              <a:rPr lang="ru-RU" sz="3200" dirty="0" smtClean="0"/>
              <a:t>).</a:t>
            </a:r>
            <a:endParaRPr lang="en-US" sz="3200" dirty="0" smtClean="0"/>
          </a:p>
          <a:p>
            <a:pPr>
              <a:buClr>
                <a:srgbClr val="E84C22">
                  <a:lumMod val="75000"/>
                </a:srgbClr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читаются как </a:t>
            </a:r>
            <a:r>
              <a:rPr lang="en-US" sz="3200" dirty="0">
                <a:solidFill>
                  <a:srgbClr val="00B050"/>
                </a:solidFill>
              </a:rPr>
              <a:t>[æ], [e], [</a:t>
            </a:r>
            <a:r>
              <a:rPr lang="en-US" sz="3200" dirty="0" err="1" smtClean="0">
                <a:solidFill>
                  <a:srgbClr val="00B050"/>
                </a:solidFill>
              </a:rPr>
              <a:t>i</a:t>
            </a:r>
            <a:r>
              <a:rPr lang="ru-RU" sz="3200" dirty="0">
                <a:solidFill>
                  <a:srgbClr val="00B050"/>
                </a:solidFill>
              </a:rPr>
              <a:t>:</a:t>
            </a:r>
            <a:r>
              <a:rPr lang="en-US" sz="3200" dirty="0" smtClean="0">
                <a:solidFill>
                  <a:srgbClr val="00B050"/>
                </a:solidFill>
              </a:rPr>
              <a:t>], </a:t>
            </a:r>
            <a:r>
              <a:rPr lang="en-US" sz="3200" dirty="0">
                <a:solidFill>
                  <a:srgbClr val="00B050"/>
                </a:solidFill>
              </a:rPr>
              <a:t>[ɒ], [ʌ</a:t>
            </a:r>
            <a:r>
              <a:rPr lang="en-US" sz="3200" dirty="0" smtClean="0">
                <a:solidFill>
                  <a:srgbClr val="00B050"/>
                </a:solidFill>
              </a:rPr>
              <a:t>].</a:t>
            </a:r>
          </a:p>
          <a:p>
            <a:pPr>
              <a:buClr>
                <a:srgbClr val="E84C22">
                  <a:lumMod val="75000"/>
                </a:srgbClr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</a:t>
            </a:r>
            <a:r>
              <a:rPr lang="ru-RU" sz="3200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закрытом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слоге гласные </a:t>
            </a:r>
            <a:r>
              <a:rPr lang="en-US" sz="3200" dirty="0">
                <a:solidFill>
                  <a:srgbClr val="FF0000"/>
                </a:solidFill>
              </a:rPr>
              <a:t>a, e, </a:t>
            </a:r>
            <a:r>
              <a:rPr lang="en-US" sz="3200" dirty="0" err="1">
                <a:solidFill>
                  <a:srgbClr val="FF0000"/>
                </a:solidFill>
              </a:rPr>
              <a:t>i</a:t>
            </a:r>
            <a:r>
              <a:rPr lang="en-US" sz="3200" dirty="0">
                <a:solidFill>
                  <a:srgbClr val="FF0000"/>
                </a:solidFill>
              </a:rPr>
              <a:t>, o, </a:t>
            </a:r>
            <a:r>
              <a:rPr lang="en-US" sz="3200" dirty="0" smtClean="0">
                <a:solidFill>
                  <a:srgbClr val="FF0000"/>
                </a:solidFill>
              </a:rPr>
              <a:t>u</a:t>
            </a:r>
          </a:p>
          <a:p>
            <a:pPr>
              <a:buClr>
                <a:srgbClr val="E84C22">
                  <a:lumMod val="75000"/>
                </a:srgbClr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читаются как </a:t>
            </a:r>
            <a:r>
              <a:rPr lang="en-US" sz="3200" dirty="0">
                <a:solidFill>
                  <a:srgbClr val="0070C0"/>
                </a:solidFill>
              </a:rPr>
              <a:t>[</a:t>
            </a:r>
            <a:r>
              <a:rPr lang="en-US" sz="3200" dirty="0" err="1">
                <a:solidFill>
                  <a:srgbClr val="0070C0"/>
                </a:solidFill>
              </a:rPr>
              <a:t>ei</a:t>
            </a:r>
            <a:r>
              <a:rPr lang="en-US" sz="3200" dirty="0">
                <a:solidFill>
                  <a:srgbClr val="0070C0"/>
                </a:solidFill>
              </a:rPr>
              <a:t>], [</a:t>
            </a:r>
            <a:r>
              <a:rPr lang="en-US" sz="3200" dirty="0" err="1">
                <a:solidFill>
                  <a:srgbClr val="0070C0"/>
                </a:solidFill>
              </a:rPr>
              <a:t>i</a:t>
            </a:r>
            <a:r>
              <a:rPr lang="en-US" sz="3200" dirty="0">
                <a:solidFill>
                  <a:srgbClr val="0070C0"/>
                </a:solidFill>
              </a:rPr>
              <a:t>], [</a:t>
            </a:r>
            <a:r>
              <a:rPr lang="en-US" sz="3200" dirty="0" err="1">
                <a:solidFill>
                  <a:srgbClr val="0070C0"/>
                </a:solidFill>
              </a:rPr>
              <a:t>ai</a:t>
            </a:r>
            <a:r>
              <a:rPr lang="en-US" sz="3200" dirty="0">
                <a:solidFill>
                  <a:srgbClr val="0070C0"/>
                </a:solidFill>
              </a:rPr>
              <a:t>], [</a:t>
            </a:r>
            <a:r>
              <a:rPr lang="en-US" sz="3200" dirty="0" err="1">
                <a:solidFill>
                  <a:srgbClr val="0070C0"/>
                </a:solidFill>
              </a:rPr>
              <a:t>əu</a:t>
            </a:r>
            <a:r>
              <a:rPr lang="en-US" sz="3200" dirty="0">
                <a:solidFill>
                  <a:srgbClr val="0070C0"/>
                </a:solidFill>
              </a:rPr>
              <a:t>], [</a:t>
            </a:r>
            <a:r>
              <a:rPr lang="en-US" sz="3200" dirty="0" err="1">
                <a:solidFill>
                  <a:srgbClr val="0070C0"/>
                </a:solidFill>
              </a:rPr>
              <a:t>ju</a:t>
            </a:r>
            <a:r>
              <a:rPr lang="en-US" sz="3200" dirty="0">
                <a:solidFill>
                  <a:srgbClr val="0070C0"/>
                </a:solidFill>
              </a:rPr>
              <a:t>].</a:t>
            </a:r>
          </a:p>
          <a:p>
            <a:pPr lvl="0">
              <a:buClr>
                <a:srgbClr val="E84C22">
                  <a:lumMod val="75000"/>
                </a:srgbClr>
              </a:buClr>
              <a:buFont typeface="+mj-lt"/>
              <a:buAutoNum type="arabicPeriod"/>
            </a:pPr>
            <a:endParaRPr lang="en-US" sz="3200" dirty="0" smtClean="0">
              <a:solidFill>
                <a:srgbClr val="FF0000"/>
              </a:solidFill>
            </a:endParaRPr>
          </a:p>
          <a:p>
            <a:pPr lvl="0">
              <a:buClr>
                <a:srgbClr val="E84C22">
                  <a:lumMod val="75000"/>
                </a:srgbClr>
              </a:buClr>
              <a:buFont typeface="+mj-lt"/>
              <a:buAutoNum type="arabicPeriod"/>
            </a:pPr>
            <a:endParaRPr lang="en-US" sz="3200" dirty="0" smtClean="0">
              <a:solidFill>
                <a:srgbClr val="FFC000"/>
              </a:solidFill>
            </a:endParaRPr>
          </a:p>
          <a:p>
            <a:pPr lvl="0">
              <a:buClr>
                <a:srgbClr val="E84C22">
                  <a:lumMod val="75000"/>
                </a:srgbClr>
              </a:buClr>
              <a:buFont typeface="+mj-lt"/>
              <a:buAutoNum type="arabicPeriod"/>
            </a:pPr>
            <a:endParaRPr lang="en-US" sz="3200" dirty="0">
              <a:solidFill>
                <a:srgbClr val="FFC000"/>
              </a:solidFill>
            </a:endParaRPr>
          </a:p>
          <a:p>
            <a:pPr lvl="0">
              <a:buClr>
                <a:srgbClr val="E84C22">
                  <a:lumMod val="75000"/>
                </a:srgbClr>
              </a:buClr>
              <a:buFont typeface="+mj-lt"/>
              <a:buAutoNum type="arabicPeriod"/>
            </a:pPr>
            <a:endParaRPr lang="ru-RU" dirty="0">
              <a:solidFill>
                <a:srgbClr val="FFC000"/>
              </a:solidFill>
            </a:endParaRPr>
          </a:p>
          <a:p>
            <a:pPr>
              <a:buFont typeface="+mj-lt"/>
              <a:buAutoNum type="arabicPeriod"/>
            </a:pPr>
            <a:endParaRPr lang="en-US" sz="3200" dirty="0" smtClean="0"/>
          </a:p>
          <a:p>
            <a:pPr>
              <a:buFont typeface="+mj-lt"/>
              <a:buAutoNum type="arabicPeriod"/>
            </a:pPr>
            <a:endParaRPr lang="ru-RU" sz="3200" dirty="0"/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5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 smtClean="0"/>
              <a:t>Reading rule</a:t>
            </a:r>
            <a:r>
              <a:rPr lang="en-US" sz="4000" u="sng" dirty="0"/>
              <a:t>:</a:t>
            </a:r>
            <a:r>
              <a:rPr lang="ru-RU" sz="4000" u="sng" dirty="0"/>
              <a:t/>
            </a:r>
            <a:br>
              <a:rPr lang="ru-RU" sz="4000" u="sng" dirty="0"/>
            </a:br>
            <a:r>
              <a:rPr lang="ru-RU" sz="2800" dirty="0" smtClean="0"/>
              <a:t>(правило чтения)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30553"/>
            <a:ext cx="8596668" cy="455089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sz="3200" dirty="0" smtClean="0"/>
              <a:t>Определяем тип слога (открытый или закрытый).</a:t>
            </a:r>
          </a:p>
          <a:p>
            <a:pPr>
              <a:buFont typeface="+mj-lt"/>
              <a:buAutoNum type="arabicPeriod"/>
            </a:pPr>
            <a:r>
              <a:rPr lang="ru-RU" sz="3200" dirty="0" smtClean="0"/>
              <a:t>В </a:t>
            </a:r>
            <a:r>
              <a:rPr lang="ru-RU" sz="3200" u="sng" dirty="0" smtClean="0"/>
              <a:t>открытом</a:t>
            </a:r>
            <a:r>
              <a:rPr lang="ru-RU" sz="3200" dirty="0" smtClean="0"/>
              <a:t> слоге гласные </a:t>
            </a:r>
            <a:r>
              <a:rPr lang="en-US" sz="3200" dirty="0" smtClean="0">
                <a:solidFill>
                  <a:srgbClr val="FF0000"/>
                </a:solidFill>
              </a:rPr>
              <a:t>a, e, </a:t>
            </a:r>
            <a:r>
              <a:rPr lang="en-US" sz="3200" dirty="0" err="1" smtClean="0">
                <a:solidFill>
                  <a:srgbClr val="FF0000"/>
                </a:solidFill>
              </a:rPr>
              <a:t>i</a:t>
            </a:r>
            <a:r>
              <a:rPr lang="en-US" sz="3200" dirty="0" smtClean="0">
                <a:solidFill>
                  <a:srgbClr val="FF0000"/>
                </a:solidFill>
              </a:rPr>
              <a:t>, o, u </a:t>
            </a:r>
            <a:r>
              <a:rPr lang="ru-RU" sz="3200" dirty="0" smtClean="0"/>
              <a:t>читаются как </a:t>
            </a:r>
            <a:r>
              <a:rPr lang="en-US" sz="3200" dirty="0" smtClean="0">
                <a:solidFill>
                  <a:srgbClr val="0070C0"/>
                </a:solidFill>
              </a:rPr>
              <a:t>[</a:t>
            </a:r>
            <a:r>
              <a:rPr lang="en-US" sz="3200" dirty="0" err="1" smtClean="0">
                <a:solidFill>
                  <a:srgbClr val="0070C0"/>
                </a:solidFill>
              </a:rPr>
              <a:t>ei</a:t>
            </a:r>
            <a:r>
              <a:rPr lang="en-US" sz="3200" dirty="0" smtClean="0">
                <a:solidFill>
                  <a:srgbClr val="0070C0"/>
                </a:solidFill>
              </a:rPr>
              <a:t>], [</a:t>
            </a:r>
            <a:r>
              <a:rPr lang="en-US" sz="3200" dirty="0" err="1" smtClean="0">
                <a:solidFill>
                  <a:srgbClr val="0070C0"/>
                </a:solidFill>
              </a:rPr>
              <a:t>i</a:t>
            </a:r>
            <a:r>
              <a:rPr lang="en-US" sz="3200" dirty="0" smtClean="0">
                <a:solidFill>
                  <a:srgbClr val="0070C0"/>
                </a:solidFill>
              </a:rPr>
              <a:t>], [</a:t>
            </a:r>
            <a:r>
              <a:rPr lang="en-US" sz="3200" dirty="0" err="1" smtClean="0">
                <a:solidFill>
                  <a:srgbClr val="0070C0"/>
                </a:solidFill>
              </a:rPr>
              <a:t>ai</a:t>
            </a:r>
            <a:r>
              <a:rPr lang="en-US" sz="3200" dirty="0" smtClean="0">
                <a:solidFill>
                  <a:srgbClr val="0070C0"/>
                </a:solidFill>
              </a:rPr>
              <a:t>], [</a:t>
            </a:r>
            <a:r>
              <a:rPr lang="en-US" sz="3200" dirty="0" err="1" smtClean="0">
                <a:solidFill>
                  <a:srgbClr val="0070C0"/>
                </a:solidFill>
              </a:rPr>
              <a:t>əu</a:t>
            </a:r>
            <a:r>
              <a:rPr lang="en-US" sz="3200" dirty="0" smtClean="0">
                <a:solidFill>
                  <a:srgbClr val="0070C0"/>
                </a:solidFill>
              </a:rPr>
              <a:t>], [</a:t>
            </a:r>
            <a:r>
              <a:rPr lang="en-US" sz="3200" dirty="0" err="1" smtClean="0">
                <a:solidFill>
                  <a:srgbClr val="0070C0"/>
                </a:solidFill>
              </a:rPr>
              <a:t>ju</a:t>
            </a:r>
            <a:r>
              <a:rPr lang="en-US" sz="3200" dirty="0" smtClean="0">
                <a:solidFill>
                  <a:srgbClr val="0070C0"/>
                </a:solidFill>
              </a:rPr>
              <a:t>].</a:t>
            </a:r>
          </a:p>
          <a:p>
            <a:pPr>
              <a:buFont typeface="+mj-lt"/>
              <a:buAutoNum type="arabicPeriod"/>
            </a:pPr>
            <a:r>
              <a:rPr lang="ru-RU" sz="3200" dirty="0" smtClean="0"/>
              <a:t>В </a:t>
            </a:r>
            <a:r>
              <a:rPr lang="ru-RU" sz="3200" u="sng" dirty="0" smtClean="0"/>
              <a:t>закрытом</a:t>
            </a:r>
            <a:r>
              <a:rPr lang="ru-RU" sz="3200" dirty="0" smtClean="0"/>
              <a:t> слоге гласные </a:t>
            </a:r>
            <a:r>
              <a:rPr lang="en-US" sz="3200" dirty="0">
                <a:solidFill>
                  <a:srgbClr val="FF0000"/>
                </a:solidFill>
              </a:rPr>
              <a:t>a, e, </a:t>
            </a:r>
            <a:r>
              <a:rPr lang="en-US" sz="3200" dirty="0" err="1">
                <a:solidFill>
                  <a:srgbClr val="FF0000"/>
                </a:solidFill>
              </a:rPr>
              <a:t>i</a:t>
            </a:r>
            <a:r>
              <a:rPr lang="en-US" sz="3200" dirty="0">
                <a:solidFill>
                  <a:srgbClr val="FF0000"/>
                </a:solidFill>
              </a:rPr>
              <a:t>, o, u </a:t>
            </a:r>
            <a:r>
              <a:rPr lang="ru-RU" sz="3200" dirty="0"/>
              <a:t>читаются как </a:t>
            </a:r>
            <a:r>
              <a:rPr lang="en-US" sz="3200" dirty="0" smtClean="0">
                <a:solidFill>
                  <a:srgbClr val="00B050"/>
                </a:solidFill>
              </a:rPr>
              <a:t>[</a:t>
            </a:r>
            <a:r>
              <a:rPr lang="en-US" sz="3200" dirty="0">
                <a:solidFill>
                  <a:srgbClr val="00B050"/>
                </a:solidFill>
              </a:rPr>
              <a:t>æ</a:t>
            </a:r>
            <a:r>
              <a:rPr lang="en-US" sz="3200" dirty="0" smtClean="0">
                <a:solidFill>
                  <a:srgbClr val="00B050"/>
                </a:solidFill>
              </a:rPr>
              <a:t>], [e], [</a:t>
            </a:r>
            <a:r>
              <a:rPr lang="en-US" sz="3200" dirty="0" err="1" smtClean="0">
                <a:solidFill>
                  <a:srgbClr val="00B050"/>
                </a:solidFill>
              </a:rPr>
              <a:t>i</a:t>
            </a:r>
            <a:r>
              <a:rPr lang="ru-RU" sz="3200" dirty="0" smtClean="0">
                <a:solidFill>
                  <a:srgbClr val="00B050"/>
                </a:solidFill>
              </a:rPr>
              <a:t>:</a:t>
            </a:r>
            <a:r>
              <a:rPr lang="en-US" sz="3200" dirty="0" smtClean="0">
                <a:solidFill>
                  <a:srgbClr val="00B050"/>
                </a:solidFill>
              </a:rPr>
              <a:t>], [</a:t>
            </a:r>
            <a:r>
              <a:rPr lang="en-US" sz="3200" dirty="0">
                <a:solidFill>
                  <a:srgbClr val="00B050"/>
                </a:solidFill>
              </a:rPr>
              <a:t>ɒ</a:t>
            </a:r>
            <a:r>
              <a:rPr lang="en-US" sz="3200" dirty="0" smtClean="0">
                <a:solidFill>
                  <a:srgbClr val="00B050"/>
                </a:solidFill>
              </a:rPr>
              <a:t>], [</a:t>
            </a:r>
            <a:r>
              <a:rPr lang="en-US" sz="3200" dirty="0">
                <a:solidFill>
                  <a:srgbClr val="00B050"/>
                </a:solidFill>
              </a:rPr>
              <a:t>ʌ</a:t>
            </a:r>
            <a:r>
              <a:rPr lang="en-US" sz="3200" dirty="0" smtClean="0">
                <a:solidFill>
                  <a:srgbClr val="00B050"/>
                </a:solidFill>
              </a:rPr>
              <a:t>].</a:t>
            </a:r>
            <a:endParaRPr lang="en-US" sz="3200" dirty="0">
              <a:solidFill>
                <a:srgbClr val="00B050"/>
              </a:solidFill>
            </a:endParaRPr>
          </a:p>
          <a:p>
            <a:pPr>
              <a:buFont typeface="+mj-lt"/>
              <a:buAutoNum type="arabicPeriod"/>
            </a:pP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5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38337" y="300505"/>
            <a:ext cx="9881426" cy="1103291"/>
          </a:xfrm>
        </p:spPr>
        <p:txBody>
          <a:bodyPr>
            <a:normAutofit fontScale="90000"/>
          </a:bodyPr>
          <a:lstStyle/>
          <a:p>
            <a:r>
              <a:rPr lang="en-US" altLang="ru-RU" u="sng" dirty="0" smtClean="0"/>
              <a:t>Read the table and complete</a:t>
            </a:r>
            <a:br>
              <a:rPr lang="en-US" altLang="ru-RU" u="sng" dirty="0" smtClean="0"/>
            </a:br>
            <a:r>
              <a:rPr lang="en-US" altLang="ru-RU" dirty="0" smtClean="0"/>
              <a:t>(</a:t>
            </a:r>
            <a:r>
              <a:rPr lang="ru-RU" altLang="ru-RU" sz="2800" dirty="0" smtClean="0"/>
              <a:t>Прочитайте слова и заполните таблицу</a:t>
            </a:r>
            <a:r>
              <a:rPr lang="en-US" altLang="ru-RU" sz="2800" dirty="0" smtClean="0"/>
              <a:t>)</a:t>
            </a:r>
            <a:endParaRPr lang="ru-RU" altLang="ru-RU" sz="2800" dirty="0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677863" y="1590675"/>
          <a:ext cx="8596312" cy="4511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3112667810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3654936067"/>
                    </a:ext>
                  </a:extLst>
                </a:gridCol>
              </a:tblGrid>
              <a:tr h="1143017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Closed (</a:t>
                      </a:r>
                      <a:r>
                        <a:rPr lang="ru-RU" sz="4000" dirty="0" smtClean="0"/>
                        <a:t>закрытый</a:t>
                      </a:r>
                      <a:r>
                        <a:rPr lang="en-US" sz="4000" dirty="0" smtClean="0"/>
                        <a:t>)</a:t>
                      </a:r>
                      <a:endParaRPr lang="ru-RU" sz="4000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Open</a:t>
                      </a:r>
                      <a:r>
                        <a:rPr lang="ru-RU" sz="4000" dirty="0" smtClean="0"/>
                        <a:t> (открытый)</a:t>
                      </a:r>
                      <a:endParaRPr lang="ru-RU" sz="4000" dirty="0"/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2886633683"/>
                  </a:ext>
                </a:extLst>
              </a:tr>
              <a:tr h="558269">
                <a:tc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3600" b="1" u="sng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642501379"/>
                  </a:ext>
                </a:extLst>
              </a:tr>
              <a:tr h="55826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3600" b="1" u="sng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465170511"/>
                  </a:ext>
                </a:extLst>
              </a:tr>
              <a:tr h="55826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3600" b="1" u="sng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913143429"/>
                  </a:ext>
                </a:extLst>
              </a:tr>
              <a:tr h="55826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3600" b="1" u="none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3715889246"/>
                  </a:ext>
                </a:extLst>
              </a:tr>
              <a:tr h="55826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ru-RU" sz="3600" b="1" u="none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231459871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7127" y="5988676"/>
            <a:ext cx="71992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nt, m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k</a:t>
            </a:r>
            <a:r>
              <a:rPr lang="en-US" sz="2800" u="sng" dirty="0" smtClean="0"/>
              <a:t>e</a:t>
            </a:r>
            <a:r>
              <a:rPr lang="en-US" sz="2800" dirty="0" smtClean="0"/>
              <a:t>, r</a:t>
            </a:r>
            <a:r>
              <a:rPr lang="en-US" sz="28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/>
              <a:t>d, h</a:t>
            </a:r>
            <a:r>
              <a:rPr lang="en-US" sz="2800" u="sng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/>
              <a:t>, p</a:t>
            </a:r>
            <a:r>
              <a:rPr lang="en-US" sz="2800" dirty="0" smtClean="0">
                <a:solidFill>
                  <a:srgbClr val="FF0000"/>
                </a:solidFill>
              </a:rPr>
              <a:t>i</a:t>
            </a:r>
            <a:r>
              <a:rPr lang="en-US" sz="2800" dirty="0" smtClean="0"/>
              <a:t>nk, k</a:t>
            </a:r>
            <a:r>
              <a:rPr lang="en-US" sz="2800" dirty="0" smtClean="0">
                <a:solidFill>
                  <a:srgbClr val="FF0000"/>
                </a:solidFill>
              </a:rPr>
              <a:t>i</a:t>
            </a:r>
            <a:r>
              <a:rPr lang="en-US" sz="2800" dirty="0" smtClean="0"/>
              <a:t>t</a:t>
            </a:r>
            <a:r>
              <a:rPr lang="en-US" sz="2800" u="sng" dirty="0" smtClean="0"/>
              <a:t>e</a:t>
            </a:r>
            <a:r>
              <a:rPr lang="en-US" sz="2800" dirty="0" smtClean="0"/>
              <a:t>, p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t, g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n</a:t>
            </a:r>
            <a:r>
              <a:rPr lang="en-US" sz="2800" u="sng" dirty="0" smtClean="0"/>
              <a:t>e</a:t>
            </a:r>
            <a:r>
              <a:rPr lang="en-US" sz="2800" dirty="0" smtClean="0"/>
              <a:t>, c</a:t>
            </a:r>
            <a:r>
              <a:rPr lang="en-US" sz="2800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/>
              <a:t>p, m</a:t>
            </a:r>
            <a:r>
              <a:rPr lang="en-US" sz="2800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/>
              <a:t>s</a:t>
            </a:r>
            <a:r>
              <a:rPr lang="en-US" sz="2800" u="sng" dirty="0" smtClean="0"/>
              <a:t>e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459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68769" y="107324"/>
            <a:ext cx="9972965" cy="615950"/>
          </a:xfrm>
        </p:spPr>
        <p:txBody>
          <a:bodyPr>
            <a:normAutofit fontScale="90000"/>
          </a:bodyPr>
          <a:lstStyle/>
          <a:p>
            <a:r>
              <a:rPr lang="en-US" altLang="ru-RU" u="sng" dirty="0">
                <a:solidFill>
                  <a:srgbClr val="E84C22">
                    <a:lumMod val="75000"/>
                  </a:srgbClr>
                </a:solidFill>
              </a:rPr>
              <a:t>Read the table and complete</a:t>
            </a:r>
            <a:br>
              <a:rPr lang="en-US" altLang="ru-RU" u="sng" dirty="0">
                <a:solidFill>
                  <a:srgbClr val="E84C22">
                    <a:lumMod val="75000"/>
                  </a:srgbClr>
                </a:solidFill>
              </a:rPr>
            </a:br>
            <a:r>
              <a:rPr lang="en-US" altLang="ru-RU" dirty="0">
                <a:solidFill>
                  <a:srgbClr val="E84C22">
                    <a:lumMod val="75000"/>
                  </a:srgbClr>
                </a:solidFill>
              </a:rPr>
              <a:t>(</a:t>
            </a:r>
            <a:r>
              <a:rPr lang="ru-RU" altLang="ru-RU" sz="2800" dirty="0">
                <a:solidFill>
                  <a:srgbClr val="E84C22">
                    <a:lumMod val="75000"/>
                  </a:srgbClr>
                </a:solidFill>
              </a:rPr>
              <a:t>Прочитайте слова и заполните таблицу</a:t>
            </a:r>
            <a:r>
              <a:rPr lang="en-US" altLang="ru-RU" sz="2800" dirty="0">
                <a:solidFill>
                  <a:srgbClr val="E84C22">
                    <a:lumMod val="75000"/>
                  </a:srgbClr>
                </a:solidFill>
              </a:rPr>
              <a:t>)</a:t>
            </a:r>
            <a:endParaRPr lang="ru-RU" altLang="ru-RU" sz="4000" dirty="0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1265151"/>
              </p:ext>
            </p:extLst>
          </p:nvPr>
        </p:nvGraphicFramePr>
        <p:xfrm>
          <a:off x="755137" y="1802189"/>
          <a:ext cx="8596312" cy="4511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3112667810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3654936067"/>
                    </a:ext>
                  </a:extLst>
                </a:gridCol>
              </a:tblGrid>
              <a:tr h="91090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Closed (</a:t>
                      </a:r>
                      <a:r>
                        <a:rPr lang="ru-RU" sz="4000" dirty="0" smtClean="0"/>
                        <a:t>закрытый</a:t>
                      </a:r>
                      <a:r>
                        <a:rPr lang="en-US" sz="4000" dirty="0" smtClean="0"/>
                        <a:t>)</a:t>
                      </a:r>
                      <a:endParaRPr lang="ru-RU" sz="4000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Open</a:t>
                      </a:r>
                      <a:r>
                        <a:rPr lang="ru-RU" sz="4000" dirty="0" smtClean="0"/>
                        <a:t> (открытый)</a:t>
                      </a:r>
                      <a:endParaRPr lang="ru-RU" sz="4000" dirty="0"/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2886633683"/>
                  </a:ext>
                </a:extLst>
              </a:tr>
              <a:tr h="640144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600" dirty="0" smtClean="0"/>
                        <a:t>nt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dirty="0" smtClean="0"/>
                        <a:t>M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600" dirty="0" smtClean="0"/>
                        <a:t>k</a:t>
                      </a:r>
                      <a:r>
                        <a:rPr lang="en-US" sz="3600" u="sng" dirty="0" smtClean="0"/>
                        <a:t>e</a:t>
                      </a:r>
                      <a:endParaRPr lang="ru-RU" sz="3600" b="1" u="sng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642501379"/>
                  </a:ext>
                </a:extLst>
              </a:tr>
              <a:tr h="640144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dirty="0" smtClean="0"/>
                        <a:t>R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sz="3600" dirty="0" smtClean="0"/>
                        <a:t>d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dirty="0" smtClean="0"/>
                        <a:t>H</a:t>
                      </a:r>
                      <a:r>
                        <a:rPr lang="en-US" sz="3600" u="sng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ru-RU" sz="3600" b="1" u="sng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465170511"/>
                  </a:ext>
                </a:extLst>
              </a:tr>
              <a:tr h="640144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dirty="0" smtClean="0"/>
                        <a:t>P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3600" dirty="0" smtClean="0"/>
                        <a:t>nk</a:t>
                      </a:r>
                      <a:endParaRPr lang="ru-RU" sz="36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dirty="0" smtClean="0"/>
                        <a:t>K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3600" dirty="0" smtClean="0"/>
                        <a:t>t</a:t>
                      </a:r>
                      <a:r>
                        <a:rPr lang="en-US" sz="3600" u="sng" dirty="0" smtClean="0"/>
                        <a:t>e</a:t>
                      </a:r>
                      <a:endParaRPr lang="ru-RU" sz="3600" b="1" u="sng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913143429"/>
                  </a:ext>
                </a:extLst>
              </a:tr>
              <a:tr h="640144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dirty="0" smtClean="0"/>
                        <a:t>P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o</a:t>
                      </a:r>
                      <a:r>
                        <a:rPr lang="en-US" sz="3600" dirty="0" smtClean="0"/>
                        <a:t>t</a:t>
                      </a:r>
                      <a:endParaRPr lang="ru-RU" sz="36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dirty="0" smtClean="0"/>
                        <a:t>G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o</a:t>
                      </a:r>
                      <a:r>
                        <a:rPr lang="en-US" sz="3600" dirty="0" smtClean="0"/>
                        <a:t>n</a:t>
                      </a:r>
                      <a:r>
                        <a:rPr lang="en-US" sz="3600" u="sng" dirty="0" smtClean="0"/>
                        <a:t>e</a:t>
                      </a:r>
                      <a:endParaRPr lang="ru-RU" sz="3600" b="1" u="none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3715889246"/>
                  </a:ext>
                </a:extLst>
              </a:tr>
              <a:tr h="640144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dirty="0" smtClean="0"/>
                        <a:t>C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sz="3600" dirty="0" smtClean="0"/>
                        <a:t>p</a:t>
                      </a:r>
                      <a:endParaRPr lang="ru-RU" sz="36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3600" dirty="0" smtClean="0"/>
                        <a:t>M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sz="3600" dirty="0" smtClean="0"/>
                        <a:t>s</a:t>
                      </a:r>
                      <a:r>
                        <a:rPr lang="en-US" sz="3600" u="sng" dirty="0" smtClean="0"/>
                        <a:t>e</a:t>
                      </a:r>
                      <a:endParaRPr lang="ru-RU" sz="3600" b="1" u="none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2314598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23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11" y="609600"/>
            <a:ext cx="9722519" cy="1320800"/>
          </a:xfrm>
        </p:spPr>
        <p:txBody>
          <a:bodyPr>
            <a:normAutofit fontScale="90000"/>
          </a:bodyPr>
          <a:lstStyle/>
          <a:p>
            <a:r>
              <a:rPr lang="en-US" sz="4400" u="sng" dirty="0" smtClean="0"/>
              <a:t>Match similar words.</a:t>
            </a:r>
            <a:br>
              <a:rPr lang="en-US" sz="4400" u="sng" dirty="0" smtClean="0"/>
            </a:br>
            <a:r>
              <a:rPr lang="ru-RU" sz="4400" dirty="0" smtClean="0"/>
              <a:t>(</a:t>
            </a:r>
            <a:r>
              <a:rPr lang="ru-RU" sz="3100" dirty="0" smtClean="0"/>
              <a:t> соедини похожие слова с одинаковым гласным звуком)</a:t>
            </a:r>
            <a:r>
              <a:rPr lang="en-US" sz="3100" dirty="0" smtClean="0"/>
              <a:t/>
            </a:r>
            <a:br>
              <a:rPr lang="en-US" sz="3100" dirty="0" smtClean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605971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 smtClean="0"/>
              <a:t>Line                            Pam          </a:t>
            </a:r>
            <a:r>
              <a:rPr lang="en-US" sz="3600" dirty="0">
                <a:solidFill>
                  <a:srgbClr val="00B050"/>
                </a:solidFill>
              </a:rPr>
              <a:t>[æ]</a:t>
            </a:r>
            <a:endParaRPr lang="en-US" sz="3300" dirty="0" smtClean="0">
              <a:solidFill>
                <a:srgbClr val="00B050"/>
              </a:solidFill>
            </a:endParaRPr>
          </a:p>
          <a:p>
            <a:r>
              <a:rPr lang="en-US" sz="3300" dirty="0" smtClean="0"/>
              <a:t>Sam                            ten            </a:t>
            </a:r>
            <a:r>
              <a:rPr lang="en-US" sz="3600" dirty="0">
                <a:solidFill>
                  <a:srgbClr val="FFC000"/>
                </a:solidFill>
              </a:rPr>
              <a:t>[e]</a:t>
            </a:r>
            <a:endParaRPr lang="en-US" sz="3300" dirty="0" smtClean="0"/>
          </a:p>
          <a:p>
            <a:r>
              <a:rPr lang="en-US" sz="3300" dirty="0" smtClean="0"/>
              <a:t>Ink                              nine          </a:t>
            </a:r>
            <a:r>
              <a:rPr lang="en-US" sz="3600" dirty="0" smtClean="0">
                <a:solidFill>
                  <a:schemeClr val="accent1"/>
                </a:solidFill>
              </a:rPr>
              <a:t>[</a:t>
            </a:r>
            <a:r>
              <a:rPr lang="en-US" sz="3600" dirty="0" err="1">
                <a:solidFill>
                  <a:schemeClr val="accent1"/>
                </a:solidFill>
              </a:rPr>
              <a:t>ai</a:t>
            </a:r>
            <a:r>
              <a:rPr lang="en-US" sz="3600" dirty="0" smtClean="0">
                <a:solidFill>
                  <a:schemeClr val="accent1"/>
                </a:solidFill>
              </a:rPr>
              <a:t>] </a:t>
            </a:r>
            <a:endParaRPr lang="en-US" sz="3300" dirty="0" smtClean="0">
              <a:solidFill>
                <a:schemeClr val="accent1"/>
              </a:solidFill>
            </a:endParaRPr>
          </a:p>
          <a:p>
            <a:r>
              <a:rPr lang="en-US" sz="3300" dirty="0" smtClean="0"/>
              <a:t>Ken                             drink          </a:t>
            </a:r>
            <a:r>
              <a:rPr lang="en-US" sz="3200" dirty="0" smtClean="0">
                <a:solidFill>
                  <a:srgbClr val="0070C0"/>
                </a:solidFill>
              </a:rPr>
              <a:t>[</a:t>
            </a:r>
            <a:r>
              <a:rPr lang="en-US" sz="3200" dirty="0" err="1">
                <a:solidFill>
                  <a:srgbClr val="0070C0"/>
                </a:solidFill>
              </a:rPr>
              <a:t>i</a:t>
            </a:r>
            <a:r>
              <a:rPr lang="en-US" sz="3200" dirty="0">
                <a:solidFill>
                  <a:srgbClr val="0070C0"/>
                </a:solidFill>
              </a:rPr>
              <a:t>]</a:t>
            </a:r>
            <a:endParaRPr lang="en-US" sz="3300" dirty="0" smtClean="0">
              <a:solidFill>
                <a:srgbClr val="0070C0"/>
              </a:solidFill>
            </a:endParaRPr>
          </a:p>
          <a:p>
            <a:r>
              <a:rPr lang="en-US" sz="3300" dirty="0" smtClean="0"/>
              <a:t>Take                            pot            </a:t>
            </a:r>
            <a:r>
              <a:rPr lang="en-US" sz="3200" dirty="0">
                <a:solidFill>
                  <a:srgbClr val="D93195"/>
                </a:solidFill>
              </a:rPr>
              <a:t>[ɒ]</a:t>
            </a:r>
            <a:endParaRPr lang="en-US" sz="3300" dirty="0" smtClean="0">
              <a:solidFill>
                <a:srgbClr val="D93195"/>
              </a:solidFill>
            </a:endParaRPr>
          </a:p>
          <a:p>
            <a:r>
              <a:rPr lang="en-US" sz="3300" dirty="0" smtClean="0"/>
              <a:t>sun                              snake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       </a:t>
            </a:r>
            <a:r>
              <a:rPr lang="en-US" sz="3200" dirty="0" smtClean="0">
                <a:solidFill>
                  <a:srgbClr val="7030A0"/>
                </a:solidFill>
              </a:rPr>
              <a:t>[</a:t>
            </a:r>
            <a:r>
              <a:rPr lang="en-US" sz="3200" dirty="0" err="1">
                <a:solidFill>
                  <a:srgbClr val="7030A0"/>
                </a:solidFill>
              </a:rPr>
              <a:t>ei</a:t>
            </a:r>
            <a:r>
              <a:rPr lang="en-US" sz="3200" dirty="0" smtClean="0">
                <a:solidFill>
                  <a:srgbClr val="7030A0"/>
                </a:solidFill>
              </a:rPr>
              <a:t>]</a:t>
            </a:r>
            <a:endParaRPr lang="en-US" sz="3300" dirty="0" smtClean="0">
              <a:solidFill>
                <a:srgbClr val="7030A0"/>
              </a:solidFill>
            </a:endParaRPr>
          </a:p>
          <a:p>
            <a:r>
              <a:rPr lang="en-US" sz="3300" dirty="0"/>
              <a:t>L</a:t>
            </a:r>
            <a:r>
              <a:rPr lang="en-US" sz="3300" dirty="0" smtClean="0"/>
              <a:t>ot                              run            </a:t>
            </a:r>
            <a:r>
              <a:rPr lang="en-US" sz="3200" dirty="0">
                <a:solidFill>
                  <a:srgbClr val="92D050"/>
                </a:solidFill>
              </a:rPr>
              <a:t>[ʌ]</a:t>
            </a:r>
            <a:endParaRPr lang="en-US" sz="3300" dirty="0" smtClean="0">
              <a:solidFill>
                <a:srgbClr val="92D050"/>
              </a:solidFill>
            </a:endParaRPr>
          </a:p>
          <a:p>
            <a:r>
              <a:rPr lang="en-US" sz="3300" dirty="0" smtClean="0"/>
              <a:t>Rose                            me             </a:t>
            </a:r>
            <a:r>
              <a:rPr lang="en-US" sz="3200" dirty="0" smtClean="0">
                <a:solidFill>
                  <a:srgbClr val="002060"/>
                </a:solidFill>
              </a:rPr>
              <a:t>[</a:t>
            </a:r>
            <a:r>
              <a:rPr lang="en-US" sz="3200" dirty="0" err="1" smtClean="0">
                <a:solidFill>
                  <a:srgbClr val="002060"/>
                </a:solidFill>
              </a:rPr>
              <a:t>i</a:t>
            </a:r>
            <a:r>
              <a:rPr lang="ru-RU" sz="3200" dirty="0" smtClean="0">
                <a:solidFill>
                  <a:srgbClr val="002060"/>
                </a:solidFill>
              </a:rPr>
              <a:t>:</a:t>
            </a:r>
            <a:r>
              <a:rPr lang="en-US" sz="3200" dirty="0" smtClean="0">
                <a:solidFill>
                  <a:srgbClr val="002060"/>
                </a:solidFill>
              </a:rPr>
              <a:t>]</a:t>
            </a:r>
            <a:endParaRPr lang="en-US" sz="3300" dirty="0" smtClean="0">
              <a:solidFill>
                <a:srgbClr val="002060"/>
              </a:solidFill>
            </a:endParaRPr>
          </a:p>
          <a:p>
            <a:r>
              <a:rPr lang="en-US" sz="3300" dirty="0" smtClean="0"/>
              <a:t>Be                               nose          </a:t>
            </a:r>
            <a:r>
              <a:rPr lang="en-US" sz="3200" dirty="0" smtClean="0">
                <a:solidFill>
                  <a:srgbClr val="C00000"/>
                </a:solidFill>
              </a:rPr>
              <a:t>[</a:t>
            </a:r>
            <a:r>
              <a:rPr lang="en-US" sz="3200" dirty="0" err="1">
                <a:solidFill>
                  <a:srgbClr val="C00000"/>
                </a:solidFill>
              </a:rPr>
              <a:t>əu</a:t>
            </a:r>
            <a:r>
              <a:rPr lang="en-US" sz="3200" dirty="0" smtClean="0">
                <a:solidFill>
                  <a:srgbClr val="C00000"/>
                </a:solidFill>
              </a:rPr>
              <a:t>] </a:t>
            </a:r>
            <a:endParaRPr lang="en-US" sz="33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                          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874520" y="2426065"/>
            <a:ext cx="2752344" cy="9418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911096" y="2398014"/>
            <a:ext cx="2752344" cy="47091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682496" y="3394313"/>
            <a:ext cx="2980944" cy="4754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728216" y="2830068"/>
            <a:ext cx="2980944" cy="94640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01952" y="4374610"/>
            <a:ext cx="2871216" cy="4754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728216" y="4365466"/>
            <a:ext cx="2980944" cy="914400"/>
          </a:xfrm>
          <a:prstGeom prst="line">
            <a:avLst/>
          </a:prstGeom>
          <a:ln w="38100">
            <a:solidFill>
              <a:srgbClr val="D93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728216" y="4850098"/>
            <a:ext cx="2916936" cy="4572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911096" y="5743605"/>
            <a:ext cx="2752344" cy="4937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1636776" y="5726490"/>
            <a:ext cx="3072384" cy="493776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764</TotalTime>
  <Words>405</Words>
  <Application>Microsoft Office PowerPoint</Application>
  <PresentationFormat>Широкоэкранный</PresentationFormat>
  <Paragraphs>82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Аспект</vt:lpstr>
      <vt:lpstr>Reading vowels: a, e, i, o, u</vt:lpstr>
      <vt:lpstr>Презентация PowerPoint</vt:lpstr>
      <vt:lpstr>Read the words (Прочитайте слова, обратите внимание на слоги):</vt:lpstr>
      <vt:lpstr>Read the words (Прочитайте слова, обратите внимание на слоги):</vt:lpstr>
      <vt:lpstr>How can we read the vowels? Make a rule. (Составьте из 5 пунктов правило чтения гласных в открытом и закрытом слоге). </vt:lpstr>
      <vt:lpstr>Reading rule: (правило чтения)</vt:lpstr>
      <vt:lpstr>Read the table and complete (Прочитайте слова и заполните таблицу)</vt:lpstr>
      <vt:lpstr>Read the table and complete (Прочитайте слова и заполните таблицу)</vt:lpstr>
      <vt:lpstr>Match similar words. ( соедини похожие слова с одинаковым гласным звуком) </vt:lpstr>
      <vt:lpstr>Listen then complete. (Послушай и впиши буквы в пропуски).</vt:lpstr>
      <vt:lpstr>Say and show YES or No.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Vowels: a, e, i, o, u</dc:title>
  <dc:creator>RePack by Diakov</dc:creator>
  <cp:lastModifiedBy>RePack by Diakov</cp:lastModifiedBy>
  <cp:revision>41</cp:revision>
  <dcterms:created xsi:type="dcterms:W3CDTF">2020-01-16T14:15:58Z</dcterms:created>
  <dcterms:modified xsi:type="dcterms:W3CDTF">2020-06-28T21:33:15Z</dcterms:modified>
</cp:coreProperties>
</file>