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6" r:id="rId9"/>
    <p:sldId id="267" r:id="rId10"/>
    <p:sldId id="268" r:id="rId11"/>
    <p:sldId id="270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86CB4E-9DC3-4C73-9B46-5D7EA4727658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3FC3E3-61CC-42A0-811D-506143065C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FC3E3-61CC-42A0-811D-506143065CF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D3414-2C0F-48BD-B973-D8624D723734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4CB07-0459-43B7-8D35-E8B3CFAF48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D3414-2C0F-48BD-B973-D8624D723734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4CB07-0459-43B7-8D35-E8B3CFAF4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D3414-2C0F-48BD-B973-D8624D723734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4CB07-0459-43B7-8D35-E8B3CFAF4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D3414-2C0F-48BD-B973-D8624D723734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4CB07-0459-43B7-8D35-E8B3CFAF4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D3414-2C0F-48BD-B973-D8624D723734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014CB07-0459-43B7-8D35-E8B3CFAF4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D3414-2C0F-48BD-B973-D8624D723734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4CB07-0459-43B7-8D35-E8B3CFAF4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D3414-2C0F-48BD-B973-D8624D723734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4CB07-0459-43B7-8D35-E8B3CFAF4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D3414-2C0F-48BD-B973-D8624D723734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4CB07-0459-43B7-8D35-E8B3CFAF4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D3414-2C0F-48BD-B973-D8624D723734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4CB07-0459-43B7-8D35-E8B3CFAF4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D3414-2C0F-48BD-B973-D8624D723734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4CB07-0459-43B7-8D35-E8B3CFAF4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D3414-2C0F-48BD-B973-D8624D723734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4CB07-0459-43B7-8D35-E8B3CFAF4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29D3414-2C0F-48BD-B973-D8624D723734}" type="datetimeFigureOut">
              <a:rPr lang="ru-RU" smtClean="0"/>
              <a:pPr/>
              <a:t>17.10.2017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014CB07-0459-43B7-8D35-E8B3CFAF48B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600" dirty="0" smtClean="0"/>
              <a:t>HEROES</a:t>
            </a:r>
            <a:endParaRPr lang="ru-RU" sz="9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628" y="3356992"/>
            <a:ext cx="4143372" cy="2592288"/>
          </a:xfrm>
        </p:spPr>
        <p:txBody>
          <a:bodyPr>
            <a:normAutofit/>
          </a:bodyPr>
          <a:lstStyle/>
          <a:p>
            <a:r>
              <a:rPr lang="ru-RU" dirty="0" smtClean="0"/>
              <a:t>Выполнила: Беляева И.Г.</a:t>
            </a:r>
          </a:p>
          <a:p>
            <a:r>
              <a:rPr lang="ru-RU" dirty="0" smtClean="0"/>
              <a:t>Объединение «Волшебный английский»</a:t>
            </a:r>
            <a:endParaRPr lang="en-US" dirty="0" smtClean="0"/>
          </a:p>
          <a:p>
            <a:r>
              <a:rPr lang="ru-RU" dirty="0" smtClean="0"/>
              <a:t>Лабинск, 2017 г.</a:t>
            </a:r>
            <a:endParaRPr lang="ru-RU" dirty="0"/>
          </a:p>
        </p:txBody>
      </p:sp>
      <p:pic>
        <p:nvPicPr>
          <p:cNvPr id="1026" name="Picture 2" descr="C:\Users\HOME\Desktop\100666623_86885559_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810000" cy="2374900"/>
          </a:xfrm>
          <a:prstGeom prst="rect">
            <a:avLst/>
          </a:prstGeom>
          <a:noFill/>
        </p:spPr>
      </p:pic>
      <p:pic>
        <p:nvPicPr>
          <p:cNvPr id="1027" name="Picture 3" descr="C:\Users\HOME\Desktop\1223139256973083060standing soldiers.svg.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4077072"/>
            <a:ext cx="3635896" cy="1660595"/>
          </a:xfrm>
          <a:prstGeom prst="rect">
            <a:avLst/>
          </a:prstGeom>
          <a:noFill/>
        </p:spPr>
      </p:pic>
      <p:pic>
        <p:nvPicPr>
          <p:cNvPr id="1028" name="Picture 4" descr="C:\Users\HOME\Desktop\851319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5301208"/>
            <a:ext cx="2106921" cy="13407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Letter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5069160"/>
          </a:xfrm>
        </p:spPr>
        <p:txBody>
          <a:bodyPr>
            <a:noAutofit/>
          </a:bodyPr>
          <a:lstStyle/>
          <a:p>
            <a:pPr algn="r">
              <a:buNone/>
            </a:pPr>
            <a:r>
              <a:rPr lang="en-US" sz="1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Georgievskoe</a:t>
            </a:r>
            <a:r>
              <a:rPr lang="en-US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Russia</a:t>
            </a:r>
          </a:p>
          <a:p>
            <a:pPr algn="r">
              <a:buNone/>
            </a:pPr>
            <a:r>
              <a:rPr lang="en-US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April 10</a:t>
            </a:r>
            <a:r>
              <a:rPr lang="en-US" sz="1800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2015 </a:t>
            </a:r>
            <a:endParaRPr lang="ru-RU" sz="1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Dear unknown English friend, </a:t>
            </a:r>
          </a:p>
          <a:p>
            <a:r>
              <a:rPr lang="en-US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 name is Ivan and I live in </a:t>
            </a:r>
            <a:r>
              <a:rPr lang="en-US" sz="1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Georgievskoye</a:t>
            </a:r>
            <a:r>
              <a:rPr lang="en-US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Russia. I’d like to tell you something about my school’s preparation to the celebrating of the 70</a:t>
            </a:r>
            <a:r>
              <a:rPr lang="en-US" sz="1800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anniversary of the Great Victory.</a:t>
            </a:r>
            <a:endParaRPr lang="ru-RU" sz="1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know, that our country defeated the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fashists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 Germany on the 9</a:t>
            </a:r>
            <a:r>
              <a:rPr lang="en-US" sz="18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of May 1945. This history cost Soviet people very dear. More than twenty million Soviet people were killed. The Nazis destroyed and burned about 2 thousand cities and 70 thousand villages. The students of our school help veterans of the war by house, honor them by festivals and concerts, take part in peace marches and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anty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-war meetings. We are going to give a concert for war-veterans on the 6</a:t>
            </a:r>
            <a:r>
              <a:rPr lang="en-US" sz="18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of May and send money to the Local Veterans’ Fund.</a:t>
            </a:r>
            <a:endPara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 you celebrate Victory Day or Veterans Day in your country? </a:t>
            </a:r>
            <a:endParaRPr lang="ru-RU" sz="1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hope to hear from you soon. </a:t>
            </a:r>
            <a:endPara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Russian friend,</a:t>
            </a:r>
            <a:endParaRPr lang="ru-RU" sz="1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Ivan</a:t>
            </a:r>
            <a:endPara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sz="1800" dirty="0" smtClean="0"/>
          </a:p>
          <a:p>
            <a:endParaRPr lang="ru-RU" sz="1800" dirty="0"/>
          </a:p>
        </p:txBody>
      </p:sp>
      <p:pic>
        <p:nvPicPr>
          <p:cNvPr id="13314" name="Picture 2" descr="C:\Users\HOME\Desktop\0_dd122_9489ea97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60648"/>
            <a:ext cx="1795264" cy="1707604"/>
          </a:xfrm>
          <a:prstGeom prst="rect">
            <a:avLst/>
          </a:prstGeom>
          <a:noFill/>
        </p:spPr>
      </p:pic>
      <p:pic>
        <p:nvPicPr>
          <p:cNvPr id="13315" name="Picture 3" descr="C:\Users\HOME\Desktop\2-copy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505974"/>
            <a:ext cx="1512168" cy="135202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summarize our lesson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have you already known…..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new have you found out……</a:t>
            </a:r>
          </a:p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would you like to study more…..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 descr="C:\Users\HOME\Desktop\tank-clip-art-782286-Military0000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3645024"/>
            <a:ext cx="3024336" cy="22193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2204864"/>
            <a:ext cx="682109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Thank you, veterans!</a:t>
            </a:r>
          </a:p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We are proud of you!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6386" name="Picture 2" descr="C:\Users\HOME\Desktop\SOLDIER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221088"/>
            <a:ext cx="3810000" cy="2085975"/>
          </a:xfrm>
          <a:prstGeom prst="rect">
            <a:avLst/>
          </a:prstGeom>
          <a:noFill/>
        </p:spPr>
      </p:pic>
      <p:pic>
        <p:nvPicPr>
          <p:cNvPr id="16387" name="Picture 3" descr="C:\Users\HOME\Desktop\f8d6a86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404664"/>
            <a:ext cx="2514600" cy="1828800"/>
          </a:xfrm>
          <a:prstGeom prst="rect">
            <a:avLst/>
          </a:prstGeom>
          <a:noFill/>
        </p:spPr>
      </p:pic>
      <p:pic>
        <p:nvPicPr>
          <p:cNvPr id="16388" name="Picture 4" descr="C:\Users\HOME\Desktop\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0"/>
            <a:ext cx="4572000" cy="2857500"/>
          </a:xfrm>
          <a:prstGeom prst="rect">
            <a:avLst/>
          </a:prstGeom>
          <a:noFill/>
        </p:spPr>
      </p:pic>
      <p:pic>
        <p:nvPicPr>
          <p:cNvPr id="16389" name="Picture 5" descr="C:\Users\HOME\Desktop\6338479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32656"/>
            <a:ext cx="2816547" cy="1971794"/>
          </a:xfrm>
          <a:prstGeom prst="rect">
            <a:avLst/>
          </a:prstGeom>
          <a:noFill/>
        </p:spPr>
      </p:pic>
      <p:pic>
        <p:nvPicPr>
          <p:cNvPr id="16390" name="Picture 6" descr="C:\Users\HOME\Desktop\100719657_f470ef228e5a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3861048"/>
            <a:ext cx="3487936" cy="246383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Word Focus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470916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Great Patriotic War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Fight</a:t>
            </a: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Victory Day </a:t>
            </a:r>
            <a:endParaRPr lang="ru-RU" sz="1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sz="1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Military parade</a:t>
            </a:r>
            <a:r>
              <a:rPr lang="ru-RU" sz="1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en-US" sz="1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Holiday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salute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en-US" sz="1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Veterans</a:t>
            </a: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1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Tears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Motherland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Soldiers 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sz="1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Soviet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Volunteer 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en-US" sz="1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Weapon </a:t>
            </a:r>
            <a:r>
              <a:rPr lang="ru-RU" sz="1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Victim 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n-US" sz="1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Wounded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Troop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Fascism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Memory 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Survive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Surrender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en-US" sz="1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Battle</a:t>
            </a: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Enemy </a:t>
            </a:r>
            <a:endParaRPr lang="ru-RU" sz="1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Invasion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Exploits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Patriots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Conquest </a:t>
            </a:r>
            <a:r>
              <a:rPr lang="en-US" sz="1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Hero</a:t>
            </a:r>
            <a:r>
              <a:rPr lang="ru-RU" sz="1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Army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Alliance</a:t>
            </a: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Defend </a:t>
            </a:r>
            <a:r>
              <a:rPr lang="en-US" sz="1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Courage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Turning point 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sz="1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Break out</a:t>
            </a:r>
            <a:r>
              <a:rPr lang="ru-RU" sz="1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Fighting spirit 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sz="1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Officer</a:t>
            </a: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sz="1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Equipment </a:t>
            </a:r>
            <a:endParaRPr lang="ru-RU" sz="1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2050" name="Picture 2" descr="C:\Users\HOME\Desktop\2-cop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260648"/>
            <a:ext cx="1224136" cy="109449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Match English words with Russian equivalents 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67544" y="1600200"/>
          <a:ext cx="8219256" cy="51375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9628"/>
                <a:gridCol w="4109628"/>
              </a:tblGrid>
              <a:tr h="499715">
                <a:tc>
                  <a:txBody>
                    <a:bodyPr/>
                    <a:lstStyle/>
                    <a:p>
                      <a:r>
                        <a:rPr lang="en-US" dirty="0" smtClean="0"/>
                        <a:t>English words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Russian equivalents</a:t>
                      </a:r>
                      <a:endParaRPr lang="ru-RU" dirty="0"/>
                    </a:p>
                  </a:txBody>
                  <a:tcPr/>
                </a:tc>
              </a:tr>
              <a:tr h="4997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1) A minute of silence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a)</a:t>
                      </a:r>
                      <a:r>
                        <a:rPr lang="ru-RU" dirty="0" smtClean="0"/>
                        <a:t> Нацистские войска </a:t>
                      </a:r>
                      <a:endParaRPr lang="ru-RU" dirty="0"/>
                    </a:p>
                  </a:txBody>
                  <a:tcPr/>
                </a:tc>
              </a:tr>
              <a:tr h="4997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2)</a:t>
                      </a:r>
                      <a:r>
                        <a:rPr lang="ru-RU" dirty="0" smtClean="0"/>
                        <a:t> </a:t>
                      </a:r>
                      <a:r>
                        <a:rPr lang="en-US" dirty="0" smtClean="0"/>
                        <a:t>Nazi forces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b)</a:t>
                      </a:r>
                      <a:r>
                        <a:rPr lang="ru-RU" dirty="0" smtClean="0"/>
                        <a:t> Немецкие захватчики</a:t>
                      </a:r>
                      <a:endParaRPr lang="ru-RU" dirty="0"/>
                    </a:p>
                  </a:txBody>
                  <a:tcPr/>
                </a:tc>
              </a:tr>
              <a:tr h="4997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3)</a:t>
                      </a:r>
                      <a:r>
                        <a:rPr lang="ru-RU" dirty="0" smtClean="0"/>
                        <a:t> </a:t>
                      </a:r>
                      <a:r>
                        <a:rPr lang="en-US" dirty="0" smtClean="0"/>
                        <a:t>Act of Military Surrender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c) </a:t>
                      </a:r>
                      <a:r>
                        <a:rPr lang="ru-RU" dirty="0" smtClean="0"/>
                        <a:t>Курская</a:t>
                      </a:r>
                      <a:r>
                        <a:rPr lang="ru-RU" baseline="0" dirty="0" smtClean="0"/>
                        <a:t> дуга</a:t>
                      </a:r>
                      <a:endParaRPr lang="ru-RU" dirty="0"/>
                    </a:p>
                  </a:txBody>
                  <a:tcPr/>
                </a:tc>
              </a:tr>
              <a:tr h="4997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4)</a:t>
                      </a:r>
                      <a:r>
                        <a:rPr lang="ru-RU" dirty="0" smtClean="0"/>
                        <a:t> </a:t>
                      </a:r>
                      <a:r>
                        <a:rPr lang="en-US" dirty="0" smtClean="0"/>
                        <a:t>Bloody fight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d) </a:t>
                      </a:r>
                      <a:r>
                        <a:rPr lang="ru-RU" dirty="0" smtClean="0"/>
                        <a:t>Под игом</a:t>
                      </a:r>
                      <a:endParaRPr lang="ru-RU" dirty="0"/>
                    </a:p>
                  </a:txBody>
                  <a:tcPr/>
                </a:tc>
              </a:tr>
              <a:tr h="4997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5)</a:t>
                      </a:r>
                      <a:r>
                        <a:rPr lang="ru-RU" dirty="0" smtClean="0"/>
                        <a:t> </a:t>
                      </a:r>
                      <a:r>
                        <a:rPr lang="en-US" dirty="0" smtClean="0"/>
                        <a:t>German invaders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e) </a:t>
                      </a:r>
                      <a:r>
                        <a:rPr lang="ru-RU" dirty="0" smtClean="0"/>
                        <a:t>Минута</a:t>
                      </a:r>
                      <a:r>
                        <a:rPr lang="ru-RU" baseline="0" dirty="0" smtClean="0"/>
                        <a:t> молчания</a:t>
                      </a:r>
                      <a:endParaRPr lang="ru-RU" dirty="0"/>
                    </a:p>
                  </a:txBody>
                  <a:tcPr/>
                </a:tc>
              </a:tr>
              <a:tr h="499715">
                <a:tc>
                  <a:txBody>
                    <a:bodyPr/>
                    <a:lstStyle/>
                    <a:p>
                      <a:r>
                        <a:rPr lang="en-US" dirty="0" smtClean="0"/>
                        <a:t>6)</a:t>
                      </a:r>
                      <a:r>
                        <a:rPr lang="ru-RU" dirty="0" smtClean="0"/>
                        <a:t> </a:t>
                      </a:r>
                      <a:r>
                        <a:rPr lang="en-US" dirty="0" smtClean="0"/>
                        <a:t>Kursk</a:t>
                      </a:r>
                      <a:r>
                        <a:rPr lang="en-US" baseline="0" dirty="0" smtClean="0"/>
                        <a:t> Bulge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f) </a:t>
                      </a:r>
                      <a:r>
                        <a:rPr lang="ru-RU" dirty="0" smtClean="0"/>
                        <a:t>Защита</a:t>
                      </a:r>
                      <a:endParaRPr lang="ru-RU" dirty="0"/>
                    </a:p>
                  </a:txBody>
                  <a:tcPr/>
                </a:tc>
              </a:tr>
              <a:tr h="499715">
                <a:tc>
                  <a:txBody>
                    <a:bodyPr/>
                    <a:lstStyle/>
                    <a:p>
                      <a:r>
                        <a:rPr lang="en-US" dirty="0" smtClean="0"/>
                        <a:t>7)</a:t>
                      </a:r>
                      <a:r>
                        <a:rPr lang="ru-RU" dirty="0" smtClean="0"/>
                        <a:t> </a:t>
                      </a:r>
                      <a:r>
                        <a:rPr lang="en-US" dirty="0" smtClean="0"/>
                        <a:t>Red Army Divisions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g) </a:t>
                      </a:r>
                      <a:r>
                        <a:rPr lang="ru-RU" dirty="0" smtClean="0"/>
                        <a:t>Акт</a:t>
                      </a:r>
                      <a:r>
                        <a:rPr lang="ru-RU" baseline="0" dirty="0" smtClean="0"/>
                        <a:t> о военной капитуляции</a:t>
                      </a:r>
                      <a:endParaRPr lang="ru-RU" dirty="0"/>
                    </a:p>
                  </a:txBody>
                  <a:tcPr/>
                </a:tc>
              </a:tr>
              <a:tr h="499715">
                <a:tc>
                  <a:txBody>
                    <a:bodyPr/>
                    <a:lstStyle/>
                    <a:p>
                      <a:r>
                        <a:rPr lang="en-US" dirty="0" smtClean="0"/>
                        <a:t>8) Under the yoke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h)</a:t>
                      </a:r>
                      <a:r>
                        <a:rPr lang="ru-RU" dirty="0" smtClean="0"/>
                        <a:t>  Кровавый бой </a:t>
                      </a:r>
                      <a:endParaRPr lang="ru-RU" dirty="0"/>
                    </a:p>
                  </a:txBody>
                  <a:tcPr/>
                </a:tc>
              </a:tr>
              <a:tr h="499715">
                <a:tc>
                  <a:txBody>
                    <a:bodyPr/>
                    <a:lstStyle/>
                    <a:p>
                      <a:r>
                        <a:rPr lang="en-US" dirty="0" smtClean="0"/>
                        <a:t>9)</a:t>
                      </a:r>
                      <a:r>
                        <a:rPr lang="ru-RU" dirty="0" smtClean="0"/>
                        <a:t> </a:t>
                      </a:r>
                      <a:r>
                        <a:rPr lang="en-US" dirty="0" smtClean="0"/>
                        <a:t>Defense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</a:t>
                      </a:r>
                      <a:r>
                        <a:rPr lang="en-US" dirty="0" smtClean="0"/>
                        <a:t>) </a:t>
                      </a:r>
                      <a:r>
                        <a:rPr lang="ru-RU" dirty="0" smtClean="0"/>
                        <a:t>Отряды Красной Армии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Скругленная соединительная линия 6"/>
          <p:cNvCxnSpPr/>
          <p:nvPr/>
        </p:nvCxnSpPr>
        <p:spPr>
          <a:xfrm rot="16200000" flipH="1">
            <a:off x="2663788" y="2672916"/>
            <a:ext cx="2160240" cy="1368152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кругленная соединительная линия 8"/>
          <p:cNvCxnSpPr/>
          <p:nvPr/>
        </p:nvCxnSpPr>
        <p:spPr>
          <a:xfrm flipV="1">
            <a:off x="2339752" y="2420888"/>
            <a:ext cx="2088232" cy="43204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кругленная соединительная линия 10"/>
          <p:cNvCxnSpPr/>
          <p:nvPr/>
        </p:nvCxnSpPr>
        <p:spPr>
          <a:xfrm rot="16200000" flipH="1">
            <a:off x="2915816" y="3861048"/>
            <a:ext cx="2160240" cy="115212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Скругленная соединительная линия 12"/>
          <p:cNvCxnSpPr/>
          <p:nvPr/>
        </p:nvCxnSpPr>
        <p:spPr>
          <a:xfrm>
            <a:off x="2339752" y="3861048"/>
            <a:ext cx="2160240" cy="2088232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Скругленная соединительная линия 14"/>
          <p:cNvCxnSpPr/>
          <p:nvPr/>
        </p:nvCxnSpPr>
        <p:spPr>
          <a:xfrm flipV="1">
            <a:off x="2843808" y="2996952"/>
            <a:ext cx="1656184" cy="151216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Скругленная соединительная линия 17"/>
          <p:cNvCxnSpPr/>
          <p:nvPr/>
        </p:nvCxnSpPr>
        <p:spPr>
          <a:xfrm flipV="1">
            <a:off x="2555776" y="3356992"/>
            <a:ext cx="1944216" cy="1656184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Скругленная соединительная линия 19"/>
          <p:cNvCxnSpPr/>
          <p:nvPr/>
        </p:nvCxnSpPr>
        <p:spPr>
          <a:xfrm>
            <a:off x="3131840" y="5517232"/>
            <a:ext cx="1368152" cy="936104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кругленная соединительная линия 21"/>
          <p:cNvCxnSpPr/>
          <p:nvPr/>
        </p:nvCxnSpPr>
        <p:spPr>
          <a:xfrm rot="5400000" flipH="1" flipV="1">
            <a:off x="2411760" y="3933056"/>
            <a:ext cx="2304256" cy="187220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Скругленная соединительная линия 23"/>
          <p:cNvCxnSpPr/>
          <p:nvPr/>
        </p:nvCxnSpPr>
        <p:spPr>
          <a:xfrm flipV="1">
            <a:off x="1835696" y="5013176"/>
            <a:ext cx="2520280" cy="144016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HOME\Desktop\2-cop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29600" y="764704"/>
            <a:ext cx="914400" cy="81756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Snowball Game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Первый учащийся называет слово по данной тематике. Второй учащийся повторяет слово предыдущего и добавляет свое новое, третий учащийся повторяет слова двух предыдущих учеников и добавляет еще одно слова и т.д.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C:\Users\HOME\Desktop\orden+lent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5105400"/>
            <a:ext cx="3175000" cy="156396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 work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80624"/>
          </a:xfrm>
        </p:spPr>
        <p:txBody>
          <a:bodyPr/>
          <a:lstStyle/>
          <a:p>
            <a:r>
              <a:rPr lang="ru-RU" dirty="0" smtClean="0"/>
              <a:t>Группы заранее подготовили монологи и установили спикеров. Также сами учащиеся заранее подготовили вопросы к монологам. Данные материалы были предоставлены педагогу заранее в качестве одного из домашних заданий. Пока спикер одной группы выступает с монологом, учащиеся из других групп делают задания к звучащему монологу.</a:t>
            </a:r>
            <a:endParaRPr lang="ru-RU" dirty="0"/>
          </a:p>
        </p:txBody>
      </p:sp>
      <p:pic>
        <p:nvPicPr>
          <p:cNvPr id="6146" name="Picture 2" descr="C:\Users\HOME\Desktop\0_63882_9e260950_X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4500570"/>
            <a:ext cx="5832648" cy="294038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Operation Barbarossa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/>
              <a:t>True/False</a:t>
            </a:r>
            <a:endParaRPr lang="ru-RU" dirty="0" smtClean="0"/>
          </a:p>
          <a:p>
            <a:r>
              <a:rPr lang="en-US" dirty="0" smtClean="0"/>
              <a:t>1) Operation Barbarossa began in 1943</a:t>
            </a:r>
            <a:endParaRPr lang="ru-RU" dirty="0" smtClean="0"/>
          </a:p>
          <a:p>
            <a:r>
              <a:rPr lang="en-US" dirty="0" smtClean="0"/>
              <a:t>2) Barbarossa’s plan was to conquest the European part of the Soviet Union</a:t>
            </a:r>
            <a:endParaRPr lang="ru-RU" dirty="0" smtClean="0"/>
          </a:p>
          <a:p>
            <a:r>
              <a:rPr lang="en-US" dirty="0" smtClean="0"/>
              <a:t>3) A line connecting the cities of Arkhangelsk and Astrakhan was called A-B line.</a:t>
            </a:r>
            <a:endParaRPr lang="ru-RU" dirty="0" smtClean="0"/>
          </a:p>
          <a:p>
            <a:r>
              <a:rPr lang="en-US" dirty="0" smtClean="0"/>
              <a:t>4) Tactically, the Germans had won and occupied some of the most economic areas.</a:t>
            </a:r>
            <a:endParaRPr lang="ru-RU" dirty="0" smtClean="0"/>
          </a:p>
          <a:p>
            <a:r>
              <a:rPr lang="en-US" dirty="0" smtClean="0"/>
              <a:t>5) The Germans weren’t pushed back from Moscow.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96336" y="2420888"/>
            <a:ext cx="6463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40352" y="4077072"/>
            <a:ext cx="6463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36296" y="1844824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44408" y="3284984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84368" y="5085184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170" name="Picture 2" descr="C:\Users\HOME\Desktop\2-cop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4" y="548680"/>
            <a:ext cx="1080120" cy="96573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7" grpId="0" build="p"/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Soviet patriots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/>
              <a:t>Answer the questions.</a:t>
            </a:r>
            <a:endParaRPr lang="ru-RU" dirty="0" smtClean="0"/>
          </a:p>
          <a:p>
            <a:r>
              <a:rPr lang="en-US" dirty="0" smtClean="0"/>
              <a:t>1)  Did the remarkable heroes come out of the young people?</a:t>
            </a:r>
            <a:endParaRPr lang="ru-RU" dirty="0" smtClean="0"/>
          </a:p>
          <a:p>
            <a:r>
              <a:rPr lang="en-US" dirty="0" smtClean="0"/>
              <a:t>2) Whose exploits went down into the history of Russia?</a:t>
            </a:r>
            <a:endParaRPr lang="ru-RU" dirty="0" smtClean="0"/>
          </a:p>
          <a:p>
            <a:r>
              <a:rPr lang="en-US" dirty="0" smtClean="0"/>
              <a:t>3) The young patriots went to the front as volunteers, didn’t they?</a:t>
            </a:r>
            <a:endParaRPr lang="ru-RU" dirty="0" smtClean="0"/>
          </a:p>
          <a:p>
            <a:r>
              <a:rPr lang="en-US" dirty="0" smtClean="0"/>
              <a:t>4) Who were the first heroes?</a:t>
            </a:r>
            <a:endParaRPr lang="ru-RU" dirty="0" smtClean="0"/>
          </a:p>
          <a:p>
            <a:r>
              <a:rPr lang="en-US" dirty="0" smtClean="0"/>
              <a:t>5) How many young people were honored with a title the Hero of the Soviet Union?</a:t>
            </a:r>
            <a:endParaRPr lang="ru-RU" dirty="0"/>
          </a:p>
        </p:txBody>
      </p:sp>
      <p:pic>
        <p:nvPicPr>
          <p:cNvPr id="8194" name="Picture 2" descr="C:\Users\HOME\Desktop\2-cop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260648"/>
            <a:ext cx="1530204" cy="136815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Put the verbs in brackets into the right form.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555496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In Russia and other countries Victory Day or 9th May 1)____(be) one of the greatest holidays of the year. On Victory Day morning there 2)___(be) meetings and demonstrations of the veterans who 3)____(fight) in the Great Patriotic War. Flowers and souvenirs 4)____(give) to those who 5)____(take) part in the Great Patriotic War. On that day there 6)___(be) military parade in all big cities of Russia. 	In the evening there 7)____(be) a holiday salute and a minute of silence to remember all those who 8)____(not come) back from the war. </a:t>
            </a:r>
            <a:r>
              <a:rPr lang="ru-RU" dirty="0" smtClean="0"/>
              <a:t>Е</a:t>
            </a:r>
            <a:r>
              <a:rPr lang="en-US" dirty="0" smtClean="0"/>
              <a:t>very year on the 9th of May Russian people 9)____(honor) war veterans and those who 10)____(kill) during the war.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56176" y="1600200"/>
            <a:ext cx="2530624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is</a:t>
            </a:r>
          </a:p>
          <a:p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are</a:t>
            </a:r>
          </a:p>
          <a:p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fought</a:t>
            </a:r>
          </a:p>
          <a:p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 are given</a:t>
            </a:r>
          </a:p>
          <a:p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5) took</a:t>
            </a:r>
          </a:p>
          <a:p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6) is</a:t>
            </a:r>
          </a:p>
          <a:p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7) is</a:t>
            </a:r>
          </a:p>
          <a:p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8) didn’t come</a:t>
            </a:r>
          </a:p>
          <a:p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9) honor</a:t>
            </a:r>
          </a:p>
          <a:p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10) were killed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 descr="C:\Users\HOME\Desktop\851319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4653136"/>
            <a:ext cx="2592288" cy="164963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Choose the right variant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79512" y="1600200"/>
            <a:ext cx="6120680" cy="4997152"/>
          </a:xfrm>
        </p:spPr>
        <p:txBody>
          <a:bodyPr>
            <a:normAutofit fontScale="77500" lnSpcReduction="20000"/>
          </a:bodyPr>
          <a:lstStyle/>
          <a:p>
            <a:r>
              <a:rPr lang="en-US" sz="2700" dirty="0" smtClean="0"/>
              <a:t>On the 22</a:t>
            </a:r>
            <a:r>
              <a:rPr lang="en-US" sz="2700" baseline="30000" dirty="0" smtClean="0"/>
              <a:t>nd</a:t>
            </a:r>
            <a:r>
              <a:rPr lang="en-US" sz="2700" dirty="0" smtClean="0"/>
              <a:t> of June 1941 the Great Patriotic War </a:t>
            </a:r>
            <a:r>
              <a:rPr lang="en-US" sz="2700" b="1" dirty="0" smtClean="0"/>
              <a:t>began/had begun</a:t>
            </a:r>
            <a:r>
              <a:rPr lang="en-US" sz="2700" dirty="0" smtClean="0"/>
              <a:t>. All people, young and old, </a:t>
            </a:r>
            <a:r>
              <a:rPr lang="en-US" sz="2700" b="1" dirty="0" smtClean="0"/>
              <a:t>stood/were standing</a:t>
            </a:r>
            <a:r>
              <a:rPr lang="en-US" sz="2700" dirty="0" smtClean="0"/>
              <a:t> proudly and </a:t>
            </a:r>
            <a:r>
              <a:rPr lang="en-US" sz="2700" b="1" dirty="0" smtClean="0"/>
              <a:t>fought/were fighting</a:t>
            </a:r>
            <a:r>
              <a:rPr lang="en-US" sz="2700" dirty="0" smtClean="0"/>
              <a:t> together for motherland and her sons. In that time villages </a:t>
            </a:r>
            <a:r>
              <a:rPr lang="en-US" sz="2700" b="1" dirty="0" smtClean="0"/>
              <a:t>were burning/burned</a:t>
            </a:r>
            <a:r>
              <a:rPr lang="en-US" sz="2700" dirty="0" smtClean="0"/>
              <a:t>, and cities </a:t>
            </a:r>
            <a:r>
              <a:rPr lang="en-US" sz="2700" b="1" dirty="0" smtClean="0"/>
              <a:t>were blazing/blazed</a:t>
            </a:r>
            <a:r>
              <a:rPr lang="en-US" sz="2700" dirty="0" smtClean="0"/>
              <a:t>, leaving behind the ruins and ashes of lost fates. Bleeding people </a:t>
            </a:r>
            <a:r>
              <a:rPr lang="en-US" sz="2700" b="1" dirty="0" smtClean="0"/>
              <a:t>went/go</a:t>
            </a:r>
            <a:r>
              <a:rPr lang="en-US" sz="2700" dirty="0" smtClean="0"/>
              <a:t> on to the Victory! Since then, Victory day </a:t>
            </a:r>
            <a:r>
              <a:rPr lang="en-US" sz="2700" b="1" dirty="0" smtClean="0"/>
              <a:t>has been/ is</a:t>
            </a:r>
            <a:r>
              <a:rPr lang="en-US" sz="2700" dirty="0" smtClean="0"/>
              <a:t> the most important day in our country.  It </a:t>
            </a:r>
            <a:r>
              <a:rPr lang="en-US" sz="2700" b="1" dirty="0" smtClean="0"/>
              <a:t>has been/was</a:t>
            </a:r>
            <a:r>
              <a:rPr lang="en-US" sz="2700" dirty="0" smtClean="0"/>
              <a:t> more than 70 years ago, but we </a:t>
            </a:r>
            <a:r>
              <a:rPr lang="en-US" sz="2700" b="1" dirty="0" smtClean="0"/>
              <a:t>know/knew</a:t>
            </a:r>
            <a:r>
              <a:rPr lang="en-US" sz="2700" dirty="0" smtClean="0"/>
              <a:t> and </a:t>
            </a:r>
            <a:r>
              <a:rPr lang="en-US" sz="2700" b="1" dirty="0" smtClean="0"/>
              <a:t>remembered/remember</a:t>
            </a:r>
            <a:r>
              <a:rPr lang="en-US" sz="2700" dirty="0" smtClean="0"/>
              <a:t> those who </a:t>
            </a:r>
            <a:r>
              <a:rPr lang="en-US" sz="2700" b="1" dirty="0" smtClean="0"/>
              <a:t>was dying/died</a:t>
            </a:r>
            <a:r>
              <a:rPr lang="en-US" sz="2700" dirty="0" smtClean="0"/>
              <a:t> for us, who </a:t>
            </a:r>
            <a:r>
              <a:rPr lang="en-US" sz="2700" b="1" dirty="0" smtClean="0"/>
              <a:t>give/gave</a:t>
            </a:r>
            <a:r>
              <a:rPr lang="en-US" sz="2700" dirty="0" smtClean="0"/>
              <a:t> us life and hope for the peace and love. Don’t forget those millions which are not with us, but in our hearts.</a:t>
            </a:r>
            <a:endParaRPr lang="ru-RU" sz="2700" dirty="0" smtClean="0"/>
          </a:p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6588224" y="1556792"/>
            <a:ext cx="2314600" cy="4525963"/>
          </a:xfrm>
        </p:spPr>
        <p:txBody>
          <a:bodyPr>
            <a:normAutofit fontScale="77500" lnSpcReduction="20000"/>
          </a:bodyPr>
          <a:lstStyle/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began</a:t>
            </a:r>
          </a:p>
          <a:p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stood</a:t>
            </a:r>
          </a:p>
          <a:p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fought</a:t>
            </a:r>
          </a:p>
          <a:p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were burning</a:t>
            </a:r>
          </a:p>
          <a:p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were blazing</a:t>
            </a:r>
          </a:p>
          <a:p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went</a:t>
            </a:r>
          </a:p>
          <a:p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has been</a:t>
            </a:r>
          </a:p>
          <a:p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</a:t>
            </a:r>
          </a:p>
          <a:p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know</a:t>
            </a:r>
          </a:p>
          <a:p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remember</a:t>
            </a:r>
          </a:p>
          <a:p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died</a:t>
            </a:r>
          </a:p>
          <a:p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gave</a:t>
            </a:r>
          </a:p>
          <a:p>
            <a:pPr>
              <a:buNone/>
            </a:pPr>
            <a:endParaRPr lang="en-US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0" name="Picture 2" descr="C:\Users\HOME\Desktop\orden+lent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5517232"/>
            <a:ext cx="2019548" cy="111479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7486</TotalTime>
  <Words>869</Words>
  <Application>Microsoft Office PowerPoint</Application>
  <PresentationFormat>Экран (4:3)</PresentationFormat>
  <Paragraphs>97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HEROES</vt:lpstr>
      <vt:lpstr>Word Focus</vt:lpstr>
      <vt:lpstr>Match English words with Russian equivalents </vt:lpstr>
      <vt:lpstr>Snowball Game</vt:lpstr>
      <vt:lpstr>Group work</vt:lpstr>
      <vt:lpstr>Operation Barbarossa</vt:lpstr>
      <vt:lpstr>Soviet patriots</vt:lpstr>
      <vt:lpstr>Put the verbs in brackets into the right form. </vt:lpstr>
      <vt:lpstr>Choose the right variant</vt:lpstr>
      <vt:lpstr>Letter</vt:lpstr>
      <vt:lpstr>Let’s summarize our lesson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HEROES</dc:title>
  <dc:creator>HOME</dc:creator>
  <cp:lastModifiedBy>Q</cp:lastModifiedBy>
  <cp:revision>258</cp:revision>
  <dcterms:created xsi:type="dcterms:W3CDTF">2015-04-23T10:46:17Z</dcterms:created>
  <dcterms:modified xsi:type="dcterms:W3CDTF">2017-10-17T08:36:03Z</dcterms:modified>
</cp:coreProperties>
</file>