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82" r:id="rId2"/>
    <p:sldId id="297" r:id="rId3"/>
    <p:sldId id="271" r:id="rId4"/>
    <p:sldId id="298" r:id="rId5"/>
    <p:sldId id="299" r:id="rId6"/>
    <p:sldId id="303" r:id="rId7"/>
    <p:sldId id="300" r:id="rId8"/>
    <p:sldId id="304" r:id="rId9"/>
    <p:sldId id="308" r:id="rId10"/>
    <p:sldId id="306" r:id="rId11"/>
    <p:sldId id="302" r:id="rId12"/>
    <p:sldId id="307" r:id="rId13"/>
    <p:sldId id="26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D3F4"/>
    <a:srgbClr val="76C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5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929824561403469E-2"/>
                  <c:y val="-5.0508599055847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26315789473683E-2"/>
                  <c:y val="-5.3314632336727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8 класс</c:v>
                </c:pt>
                <c:pt idx="1">
                  <c:v>9 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</c:v>
                </c:pt>
                <c:pt idx="1">
                  <c:v>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412280701754346E-2"/>
                  <c:y val="-5.3314632336727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543859649122E-2"/>
                  <c:y val="-4.4896532494086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8 класс</c:v>
                </c:pt>
                <c:pt idx="1">
                  <c:v>9 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69</c:v>
                </c:pt>
                <c:pt idx="1">
                  <c:v>68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2017-2018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736842105263157E-2"/>
                  <c:y val="-4.770256577496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26315789473766E-2"/>
                  <c:y val="-5.6120665617607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8 класс</c:v>
                </c:pt>
                <c:pt idx="1">
                  <c:v>9 класс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68</c:v>
                </c:pt>
                <c:pt idx="1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8298880"/>
        <c:axId val="168274176"/>
        <c:axId val="0"/>
      </c:bar3DChart>
      <c:catAx>
        <c:axId val="1782988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solidFill>
                  <a:srgbClr val="002060"/>
                </a:solidFill>
              </a:defRPr>
            </a:pPr>
            <a:endParaRPr lang="ru-RU"/>
          </a:p>
        </c:txPr>
        <c:crossAx val="168274176"/>
        <c:crosses val="autoZero"/>
        <c:auto val="1"/>
        <c:lblAlgn val="ctr"/>
        <c:lblOffset val="100"/>
        <c:noMultiLvlLbl val="0"/>
      </c:catAx>
      <c:valAx>
        <c:axId val="168274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829888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2018-2019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929824561403469E-2"/>
                  <c:y val="-5.0508599055847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26315789473683E-2"/>
                  <c:y val="-5.3314632336727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8 класс</c:v>
                </c:pt>
                <c:pt idx="1">
                  <c:v>9 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</c:v>
                </c:pt>
                <c:pt idx="1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412280701754346E-2"/>
                  <c:y val="-5.3314632336727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543859649122E-2"/>
                  <c:y val="-4.4896532494086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8 класс</c:v>
                </c:pt>
                <c:pt idx="1">
                  <c:v>9 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75</c:v>
                </c:pt>
                <c:pt idx="1">
                  <c:v>74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736842105263157E-2"/>
                  <c:y val="-4.770256577496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26315789473766E-2"/>
                  <c:y val="-5.6120665617607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8 класс</c:v>
                </c:pt>
                <c:pt idx="1">
                  <c:v>9 класс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77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368576"/>
        <c:axId val="121690304"/>
        <c:axId val="0"/>
      </c:bar3DChart>
      <c:catAx>
        <c:axId val="1293685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solidFill>
                  <a:srgbClr val="002060"/>
                </a:solidFill>
              </a:defRPr>
            </a:pPr>
            <a:endParaRPr lang="ru-RU"/>
          </a:p>
        </c:txPr>
        <c:crossAx val="121690304"/>
        <c:crosses val="autoZero"/>
        <c:auto val="1"/>
        <c:lblAlgn val="ctr"/>
        <c:lblOffset val="100"/>
        <c:noMultiLvlLbl val="0"/>
      </c:catAx>
      <c:valAx>
        <c:axId val="121690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936857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C4D780-BE90-4916-9F17-91B2FF5F1C5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EDFBF97E-4169-43C2-833E-463F02BD0C5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Духовно-нравственное развитие</a:t>
          </a:r>
          <a:endParaRPr lang="ru-RU" sz="2000" b="1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A7926F-B182-4AFA-B29D-5F2D459F2F42}" type="parTrans" cxnId="{0713D290-96CA-4DC0-A401-785022C1327B}">
      <dgm:prSet/>
      <dgm:spPr/>
      <dgm:t>
        <a:bodyPr/>
        <a:lstStyle/>
        <a:p>
          <a:endParaRPr lang="ru-RU"/>
        </a:p>
      </dgm:t>
    </dgm:pt>
    <dgm:pt modelId="{4C85937C-F67C-4AA3-9FD7-7D74F8A3D780}" type="sibTrans" cxnId="{0713D290-96CA-4DC0-A401-785022C1327B}">
      <dgm:prSet/>
      <dgm:spPr/>
      <dgm:t>
        <a:bodyPr/>
        <a:lstStyle/>
        <a:p>
          <a:endParaRPr lang="ru-RU"/>
        </a:p>
      </dgm:t>
    </dgm:pt>
    <dgm:pt modelId="{BFBE7323-AFDE-49AB-B1B6-60F1F36B40F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Социализация и профессиональная ориентация </a:t>
          </a:r>
          <a:endParaRPr lang="ru-RU" sz="2000" b="1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0B5B5B-F15E-489E-82B5-0825420881F0}" type="parTrans" cxnId="{C638EAF2-6288-4568-A631-78082EE55F19}">
      <dgm:prSet/>
      <dgm:spPr/>
      <dgm:t>
        <a:bodyPr/>
        <a:lstStyle/>
        <a:p>
          <a:endParaRPr lang="ru-RU"/>
        </a:p>
      </dgm:t>
    </dgm:pt>
    <dgm:pt modelId="{ABF93B69-5219-44EB-ADBF-93530D07A9FC}" type="sibTrans" cxnId="{C638EAF2-6288-4568-A631-78082EE55F19}">
      <dgm:prSet/>
      <dgm:spPr/>
      <dgm:t>
        <a:bodyPr/>
        <a:lstStyle/>
        <a:p>
          <a:endParaRPr lang="ru-RU"/>
        </a:p>
      </dgm:t>
    </dgm:pt>
    <dgm:pt modelId="{C5935447-F748-4BD3-A82F-1254336C2BF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экологической культуры</a:t>
          </a:r>
          <a:endParaRPr lang="ru-RU" sz="2000" b="1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5BB7B3-B980-4E7B-A5EC-93EB88A974BC}" type="parTrans" cxnId="{9DA9E964-1077-483E-A8E7-7EA4BA6E7F99}">
      <dgm:prSet/>
      <dgm:spPr/>
      <dgm:t>
        <a:bodyPr/>
        <a:lstStyle/>
        <a:p>
          <a:endParaRPr lang="ru-RU"/>
        </a:p>
      </dgm:t>
    </dgm:pt>
    <dgm:pt modelId="{42B37B4D-A876-44C0-8BD2-527435A8D676}" type="sibTrans" cxnId="{9DA9E964-1077-483E-A8E7-7EA4BA6E7F99}">
      <dgm:prSet/>
      <dgm:spPr/>
      <dgm:t>
        <a:bodyPr/>
        <a:lstStyle/>
        <a:p>
          <a:endParaRPr lang="ru-RU"/>
        </a:p>
      </dgm:t>
    </dgm:pt>
    <dgm:pt modelId="{7C540EDC-A5E3-4A4B-A61F-9A03EA446C74}">
      <dgm:prSet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культуры здорового образа жизни</a:t>
          </a:r>
          <a:endParaRPr lang="ru-RU" sz="2000" b="1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F9043-4987-48C9-9BB4-596987BA1877}" type="parTrans" cxnId="{1F1354EA-46BA-4D88-B1CC-09FA87F0517C}">
      <dgm:prSet/>
      <dgm:spPr/>
      <dgm:t>
        <a:bodyPr/>
        <a:lstStyle/>
        <a:p>
          <a:endParaRPr lang="ru-RU"/>
        </a:p>
      </dgm:t>
    </dgm:pt>
    <dgm:pt modelId="{D2F5AEF6-F2DB-4099-9F47-E81C6EF77D36}" type="sibTrans" cxnId="{1F1354EA-46BA-4D88-B1CC-09FA87F0517C}">
      <dgm:prSet/>
      <dgm:spPr/>
      <dgm:t>
        <a:bodyPr/>
        <a:lstStyle/>
        <a:p>
          <a:endParaRPr lang="ru-RU"/>
        </a:p>
      </dgm:t>
    </dgm:pt>
    <dgm:pt modelId="{19F4B347-777C-41C4-BFAE-8CBD8D7CAF27}" type="pres">
      <dgm:prSet presAssocID="{6EC4D780-BE90-4916-9F17-91B2FF5F1C55}" presName="Name0" presStyleCnt="0">
        <dgm:presLayoutVars>
          <dgm:dir/>
          <dgm:resizeHandles val="exact"/>
        </dgm:presLayoutVars>
      </dgm:prSet>
      <dgm:spPr/>
    </dgm:pt>
    <dgm:pt modelId="{4465E939-3686-4668-89EB-1E5BDAE39812}" type="pres">
      <dgm:prSet presAssocID="{6EC4D780-BE90-4916-9F17-91B2FF5F1C55}" presName="fgShape" presStyleLbl="fgShp" presStyleIdx="0" presStyleCnt="1" custScaleX="106412" custScaleY="144623"/>
      <dgm:spPr/>
    </dgm:pt>
    <dgm:pt modelId="{B1141A59-2B09-4D76-915E-4384936C2D20}" type="pres">
      <dgm:prSet presAssocID="{6EC4D780-BE90-4916-9F17-91B2FF5F1C55}" presName="linComp" presStyleCnt="0"/>
      <dgm:spPr/>
    </dgm:pt>
    <dgm:pt modelId="{1390107A-4B76-415E-9718-0C54DA1D9091}" type="pres">
      <dgm:prSet presAssocID="{EDFBF97E-4169-43C2-833E-463F02BD0C5C}" presName="compNode" presStyleCnt="0"/>
      <dgm:spPr/>
    </dgm:pt>
    <dgm:pt modelId="{BE258432-0ED5-4092-BC9D-A03D85CFEF65}" type="pres">
      <dgm:prSet presAssocID="{EDFBF97E-4169-43C2-833E-463F02BD0C5C}" presName="bkgdShape" presStyleLbl="node1" presStyleIdx="0" presStyleCnt="4"/>
      <dgm:spPr/>
      <dgm:t>
        <a:bodyPr/>
        <a:lstStyle/>
        <a:p>
          <a:endParaRPr lang="ru-RU"/>
        </a:p>
      </dgm:t>
    </dgm:pt>
    <dgm:pt modelId="{A06EC08B-5C4F-4461-B01A-5A4C9B9D1122}" type="pres">
      <dgm:prSet presAssocID="{EDFBF97E-4169-43C2-833E-463F02BD0C5C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89645-4A7B-4CAC-B13C-4CE9B430119B}" type="pres">
      <dgm:prSet presAssocID="{EDFBF97E-4169-43C2-833E-463F02BD0C5C}" presName="invisiNode" presStyleLbl="node1" presStyleIdx="0" presStyleCnt="4"/>
      <dgm:spPr/>
    </dgm:pt>
    <dgm:pt modelId="{FD4D5B26-3284-4ADD-AFAC-8C8B38740B60}" type="pres">
      <dgm:prSet presAssocID="{EDFBF97E-4169-43C2-833E-463F02BD0C5C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EAA4CA2E-53C7-4BE1-AE8F-60F9239AC1F5}" type="pres">
      <dgm:prSet presAssocID="{4C85937C-F67C-4AA3-9FD7-7D74F8A3D78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F76A9C7-4C92-41B5-A142-44A52FA118CF}" type="pres">
      <dgm:prSet presAssocID="{BFBE7323-AFDE-49AB-B1B6-60F1F36B40F4}" presName="compNode" presStyleCnt="0"/>
      <dgm:spPr/>
    </dgm:pt>
    <dgm:pt modelId="{249D7A54-288C-4CA4-942A-E7CBBC599BBC}" type="pres">
      <dgm:prSet presAssocID="{BFBE7323-AFDE-49AB-B1B6-60F1F36B40F4}" presName="bkgdShape" presStyleLbl="node1" presStyleIdx="1" presStyleCnt="4"/>
      <dgm:spPr/>
      <dgm:t>
        <a:bodyPr/>
        <a:lstStyle/>
        <a:p>
          <a:endParaRPr lang="ru-RU"/>
        </a:p>
      </dgm:t>
    </dgm:pt>
    <dgm:pt modelId="{61EA961F-4361-4AC0-ABA0-45D1245B70C9}" type="pres">
      <dgm:prSet presAssocID="{BFBE7323-AFDE-49AB-B1B6-60F1F36B40F4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CA9DD0-A023-4E77-A530-A6A4DFC44444}" type="pres">
      <dgm:prSet presAssocID="{BFBE7323-AFDE-49AB-B1B6-60F1F36B40F4}" presName="invisiNode" presStyleLbl="node1" presStyleIdx="1" presStyleCnt="4"/>
      <dgm:spPr/>
    </dgm:pt>
    <dgm:pt modelId="{72F08935-8E79-4233-A5D3-9D3A70363127}" type="pres">
      <dgm:prSet presAssocID="{BFBE7323-AFDE-49AB-B1B6-60F1F36B40F4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28FFB332-C330-4FE2-96D0-B2632918A2AE}" type="pres">
      <dgm:prSet presAssocID="{ABF93B69-5219-44EB-ADBF-93530D07A9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C926F96-7773-4274-9819-E2CF351E44A1}" type="pres">
      <dgm:prSet presAssocID="{C5935447-F748-4BD3-A82F-1254336C2BFF}" presName="compNode" presStyleCnt="0"/>
      <dgm:spPr/>
    </dgm:pt>
    <dgm:pt modelId="{E64A8F07-4FB2-4504-897A-B9E2F46F0892}" type="pres">
      <dgm:prSet presAssocID="{C5935447-F748-4BD3-A82F-1254336C2BFF}" presName="bkgdShape" presStyleLbl="node1" presStyleIdx="2" presStyleCnt="4"/>
      <dgm:spPr/>
      <dgm:t>
        <a:bodyPr/>
        <a:lstStyle/>
        <a:p>
          <a:endParaRPr lang="ru-RU"/>
        </a:p>
      </dgm:t>
    </dgm:pt>
    <dgm:pt modelId="{9784CB42-ECC6-47D7-BC52-8FE903A028D8}" type="pres">
      <dgm:prSet presAssocID="{C5935447-F748-4BD3-A82F-1254336C2BFF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7ED98-0F01-488C-932E-19AF437A40A2}" type="pres">
      <dgm:prSet presAssocID="{C5935447-F748-4BD3-A82F-1254336C2BFF}" presName="invisiNode" presStyleLbl="node1" presStyleIdx="2" presStyleCnt="4"/>
      <dgm:spPr/>
    </dgm:pt>
    <dgm:pt modelId="{7DC0F599-032C-4906-936E-77C83BCB2703}" type="pres">
      <dgm:prSet presAssocID="{C5935447-F748-4BD3-A82F-1254336C2BFF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</dgm:spPr>
    </dgm:pt>
    <dgm:pt modelId="{1425B533-57EA-4786-96A4-67BB2390804E}" type="pres">
      <dgm:prSet presAssocID="{42B37B4D-A876-44C0-8BD2-527435A8D67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0686363-6C11-44F1-9E3C-EB53FCEB8FDB}" type="pres">
      <dgm:prSet presAssocID="{7C540EDC-A5E3-4A4B-A61F-9A03EA446C74}" presName="compNode" presStyleCnt="0"/>
      <dgm:spPr/>
    </dgm:pt>
    <dgm:pt modelId="{7A0F8B54-5151-4772-87B6-D4EABE0AF800}" type="pres">
      <dgm:prSet presAssocID="{7C540EDC-A5E3-4A4B-A61F-9A03EA446C74}" presName="bkgdShape" presStyleLbl="node1" presStyleIdx="3" presStyleCnt="4"/>
      <dgm:spPr/>
      <dgm:t>
        <a:bodyPr/>
        <a:lstStyle/>
        <a:p>
          <a:endParaRPr lang="ru-RU"/>
        </a:p>
      </dgm:t>
    </dgm:pt>
    <dgm:pt modelId="{4AA1ACE9-E972-4310-BEF8-DB9C9741B487}" type="pres">
      <dgm:prSet presAssocID="{7C540EDC-A5E3-4A4B-A61F-9A03EA446C74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8A6AF0-E5DF-4F6F-AEE6-42B2EC16CB1F}" type="pres">
      <dgm:prSet presAssocID="{7C540EDC-A5E3-4A4B-A61F-9A03EA446C74}" presName="invisiNode" presStyleLbl="node1" presStyleIdx="3" presStyleCnt="4"/>
      <dgm:spPr/>
    </dgm:pt>
    <dgm:pt modelId="{92BA3AEC-1835-4C90-83FA-8CD76DC8C702}" type="pres">
      <dgm:prSet presAssocID="{7C540EDC-A5E3-4A4B-A61F-9A03EA446C74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</dgm:ptLst>
  <dgm:cxnLst>
    <dgm:cxn modelId="{9DA9E964-1077-483E-A8E7-7EA4BA6E7F99}" srcId="{6EC4D780-BE90-4916-9F17-91B2FF5F1C55}" destId="{C5935447-F748-4BD3-A82F-1254336C2BFF}" srcOrd="2" destOrd="0" parTransId="{775BB7B3-B980-4E7B-A5EC-93EB88A974BC}" sibTransId="{42B37B4D-A876-44C0-8BD2-527435A8D676}"/>
    <dgm:cxn modelId="{0713D290-96CA-4DC0-A401-785022C1327B}" srcId="{6EC4D780-BE90-4916-9F17-91B2FF5F1C55}" destId="{EDFBF97E-4169-43C2-833E-463F02BD0C5C}" srcOrd="0" destOrd="0" parTransId="{69A7926F-B182-4AFA-B29D-5F2D459F2F42}" sibTransId="{4C85937C-F67C-4AA3-9FD7-7D74F8A3D780}"/>
    <dgm:cxn modelId="{C638EAF2-6288-4568-A631-78082EE55F19}" srcId="{6EC4D780-BE90-4916-9F17-91B2FF5F1C55}" destId="{BFBE7323-AFDE-49AB-B1B6-60F1F36B40F4}" srcOrd="1" destOrd="0" parTransId="{040B5B5B-F15E-489E-82B5-0825420881F0}" sibTransId="{ABF93B69-5219-44EB-ADBF-93530D07A9FC}"/>
    <dgm:cxn modelId="{3746CD3C-6764-44EF-96F5-C8523B348C51}" type="presOf" srcId="{C5935447-F748-4BD3-A82F-1254336C2BFF}" destId="{9784CB42-ECC6-47D7-BC52-8FE903A028D8}" srcOrd="1" destOrd="0" presId="urn:microsoft.com/office/officeart/2005/8/layout/hList7"/>
    <dgm:cxn modelId="{9C567112-3348-478D-9BE6-781661B4D007}" type="presOf" srcId="{BFBE7323-AFDE-49AB-B1B6-60F1F36B40F4}" destId="{61EA961F-4361-4AC0-ABA0-45D1245B70C9}" srcOrd="1" destOrd="0" presId="urn:microsoft.com/office/officeart/2005/8/layout/hList7"/>
    <dgm:cxn modelId="{C2B6A5B2-843D-4AF2-830C-2304926716E2}" type="presOf" srcId="{7C540EDC-A5E3-4A4B-A61F-9A03EA446C74}" destId="{7A0F8B54-5151-4772-87B6-D4EABE0AF800}" srcOrd="0" destOrd="0" presId="urn:microsoft.com/office/officeart/2005/8/layout/hList7"/>
    <dgm:cxn modelId="{FE74E46A-A2B1-4636-8040-5C67743E5E77}" type="presOf" srcId="{EDFBF97E-4169-43C2-833E-463F02BD0C5C}" destId="{A06EC08B-5C4F-4461-B01A-5A4C9B9D1122}" srcOrd="1" destOrd="0" presId="urn:microsoft.com/office/officeart/2005/8/layout/hList7"/>
    <dgm:cxn modelId="{08A1CE70-1F40-441B-8C8F-8DB0F3B6C96B}" type="presOf" srcId="{BFBE7323-AFDE-49AB-B1B6-60F1F36B40F4}" destId="{249D7A54-288C-4CA4-942A-E7CBBC599BBC}" srcOrd="0" destOrd="0" presId="urn:microsoft.com/office/officeart/2005/8/layout/hList7"/>
    <dgm:cxn modelId="{1F1354EA-46BA-4D88-B1CC-09FA87F0517C}" srcId="{6EC4D780-BE90-4916-9F17-91B2FF5F1C55}" destId="{7C540EDC-A5E3-4A4B-A61F-9A03EA446C74}" srcOrd="3" destOrd="0" parTransId="{534F9043-4987-48C9-9BB4-596987BA1877}" sibTransId="{D2F5AEF6-F2DB-4099-9F47-E81C6EF77D36}"/>
    <dgm:cxn modelId="{89B39063-8609-4878-971B-1AFF4A916E9B}" type="presOf" srcId="{ABF93B69-5219-44EB-ADBF-93530D07A9FC}" destId="{28FFB332-C330-4FE2-96D0-B2632918A2AE}" srcOrd="0" destOrd="0" presId="urn:microsoft.com/office/officeart/2005/8/layout/hList7"/>
    <dgm:cxn modelId="{75CF856A-64AF-4D86-B704-E76D35AB5081}" type="presOf" srcId="{7C540EDC-A5E3-4A4B-A61F-9A03EA446C74}" destId="{4AA1ACE9-E972-4310-BEF8-DB9C9741B487}" srcOrd="1" destOrd="0" presId="urn:microsoft.com/office/officeart/2005/8/layout/hList7"/>
    <dgm:cxn modelId="{CEEAAF99-0254-4D61-A73E-969EA62D1619}" type="presOf" srcId="{C5935447-F748-4BD3-A82F-1254336C2BFF}" destId="{E64A8F07-4FB2-4504-897A-B9E2F46F0892}" srcOrd="0" destOrd="0" presId="urn:microsoft.com/office/officeart/2005/8/layout/hList7"/>
    <dgm:cxn modelId="{EB17EE98-5534-4DF5-9C60-5B56B8F94956}" type="presOf" srcId="{EDFBF97E-4169-43C2-833E-463F02BD0C5C}" destId="{BE258432-0ED5-4092-BC9D-A03D85CFEF65}" srcOrd="0" destOrd="0" presId="urn:microsoft.com/office/officeart/2005/8/layout/hList7"/>
    <dgm:cxn modelId="{81486E0E-1F92-4BD8-9AB7-0BCDFD5DFD45}" type="presOf" srcId="{6EC4D780-BE90-4916-9F17-91B2FF5F1C55}" destId="{19F4B347-777C-41C4-BFAE-8CBD8D7CAF27}" srcOrd="0" destOrd="0" presId="urn:microsoft.com/office/officeart/2005/8/layout/hList7"/>
    <dgm:cxn modelId="{4631CF82-E883-4E42-A7E5-8E5CCC89C64E}" type="presOf" srcId="{4C85937C-F67C-4AA3-9FD7-7D74F8A3D780}" destId="{EAA4CA2E-53C7-4BE1-AE8F-60F9239AC1F5}" srcOrd="0" destOrd="0" presId="urn:microsoft.com/office/officeart/2005/8/layout/hList7"/>
    <dgm:cxn modelId="{30B47D2A-E0E5-4893-8D36-41C43099BFA2}" type="presOf" srcId="{42B37B4D-A876-44C0-8BD2-527435A8D676}" destId="{1425B533-57EA-4786-96A4-67BB2390804E}" srcOrd="0" destOrd="0" presId="urn:microsoft.com/office/officeart/2005/8/layout/hList7"/>
    <dgm:cxn modelId="{279372BE-4EC6-4A21-AC07-515742929CC8}" type="presParOf" srcId="{19F4B347-777C-41C4-BFAE-8CBD8D7CAF27}" destId="{4465E939-3686-4668-89EB-1E5BDAE39812}" srcOrd="0" destOrd="0" presId="urn:microsoft.com/office/officeart/2005/8/layout/hList7"/>
    <dgm:cxn modelId="{943BBBBB-538A-45EA-82FA-8F7CBA12F0AC}" type="presParOf" srcId="{19F4B347-777C-41C4-BFAE-8CBD8D7CAF27}" destId="{B1141A59-2B09-4D76-915E-4384936C2D20}" srcOrd="1" destOrd="0" presId="urn:microsoft.com/office/officeart/2005/8/layout/hList7"/>
    <dgm:cxn modelId="{FABCACD9-6E09-4553-9316-EE6E7675E307}" type="presParOf" srcId="{B1141A59-2B09-4D76-915E-4384936C2D20}" destId="{1390107A-4B76-415E-9718-0C54DA1D9091}" srcOrd="0" destOrd="0" presId="urn:microsoft.com/office/officeart/2005/8/layout/hList7"/>
    <dgm:cxn modelId="{05202A8E-A07D-49FE-BAE6-07C9FA45FD4D}" type="presParOf" srcId="{1390107A-4B76-415E-9718-0C54DA1D9091}" destId="{BE258432-0ED5-4092-BC9D-A03D85CFEF65}" srcOrd="0" destOrd="0" presId="urn:microsoft.com/office/officeart/2005/8/layout/hList7"/>
    <dgm:cxn modelId="{B6ADBE5B-8098-4507-B321-E86B6D2916EE}" type="presParOf" srcId="{1390107A-4B76-415E-9718-0C54DA1D9091}" destId="{A06EC08B-5C4F-4461-B01A-5A4C9B9D1122}" srcOrd="1" destOrd="0" presId="urn:microsoft.com/office/officeart/2005/8/layout/hList7"/>
    <dgm:cxn modelId="{E0C72508-6039-45A4-A5B3-5175110FAE07}" type="presParOf" srcId="{1390107A-4B76-415E-9718-0C54DA1D9091}" destId="{C2C89645-4A7B-4CAC-B13C-4CE9B430119B}" srcOrd="2" destOrd="0" presId="urn:microsoft.com/office/officeart/2005/8/layout/hList7"/>
    <dgm:cxn modelId="{2CCE6291-328C-40BD-8B3C-CE353120DCBA}" type="presParOf" srcId="{1390107A-4B76-415E-9718-0C54DA1D9091}" destId="{FD4D5B26-3284-4ADD-AFAC-8C8B38740B60}" srcOrd="3" destOrd="0" presId="urn:microsoft.com/office/officeart/2005/8/layout/hList7"/>
    <dgm:cxn modelId="{D458F13F-4EAC-4DF8-BECC-D1E35308A153}" type="presParOf" srcId="{B1141A59-2B09-4D76-915E-4384936C2D20}" destId="{EAA4CA2E-53C7-4BE1-AE8F-60F9239AC1F5}" srcOrd="1" destOrd="0" presId="urn:microsoft.com/office/officeart/2005/8/layout/hList7"/>
    <dgm:cxn modelId="{526282A6-2246-4675-B355-B222AD54944D}" type="presParOf" srcId="{B1141A59-2B09-4D76-915E-4384936C2D20}" destId="{9F76A9C7-4C92-41B5-A142-44A52FA118CF}" srcOrd="2" destOrd="0" presId="urn:microsoft.com/office/officeart/2005/8/layout/hList7"/>
    <dgm:cxn modelId="{68BFDE3C-16B8-4DCB-9395-E57AC09504DA}" type="presParOf" srcId="{9F76A9C7-4C92-41B5-A142-44A52FA118CF}" destId="{249D7A54-288C-4CA4-942A-E7CBBC599BBC}" srcOrd="0" destOrd="0" presId="urn:microsoft.com/office/officeart/2005/8/layout/hList7"/>
    <dgm:cxn modelId="{B466D94F-3013-495E-A898-84FC537A6DEB}" type="presParOf" srcId="{9F76A9C7-4C92-41B5-A142-44A52FA118CF}" destId="{61EA961F-4361-4AC0-ABA0-45D1245B70C9}" srcOrd="1" destOrd="0" presId="urn:microsoft.com/office/officeart/2005/8/layout/hList7"/>
    <dgm:cxn modelId="{C6FC456C-9ED0-46DB-BAFE-C75A6CD5594D}" type="presParOf" srcId="{9F76A9C7-4C92-41B5-A142-44A52FA118CF}" destId="{23CA9DD0-A023-4E77-A530-A6A4DFC44444}" srcOrd="2" destOrd="0" presId="urn:microsoft.com/office/officeart/2005/8/layout/hList7"/>
    <dgm:cxn modelId="{971A9CD2-9C62-45E8-9492-575A7A422495}" type="presParOf" srcId="{9F76A9C7-4C92-41B5-A142-44A52FA118CF}" destId="{72F08935-8E79-4233-A5D3-9D3A70363127}" srcOrd="3" destOrd="0" presId="urn:microsoft.com/office/officeart/2005/8/layout/hList7"/>
    <dgm:cxn modelId="{EB684A3C-76A8-4AF8-8B5A-18914BB91851}" type="presParOf" srcId="{B1141A59-2B09-4D76-915E-4384936C2D20}" destId="{28FFB332-C330-4FE2-96D0-B2632918A2AE}" srcOrd="3" destOrd="0" presId="urn:microsoft.com/office/officeart/2005/8/layout/hList7"/>
    <dgm:cxn modelId="{BB709F57-833E-468B-8026-8E827985F89E}" type="presParOf" srcId="{B1141A59-2B09-4D76-915E-4384936C2D20}" destId="{CC926F96-7773-4274-9819-E2CF351E44A1}" srcOrd="4" destOrd="0" presId="urn:microsoft.com/office/officeart/2005/8/layout/hList7"/>
    <dgm:cxn modelId="{5FB6D70A-E537-49A0-90A7-4F62CDE29352}" type="presParOf" srcId="{CC926F96-7773-4274-9819-E2CF351E44A1}" destId="{E64A8F07-4FB2-4504-897A-B9E2F46F0892}" srcOrd="0" destOrd="0" presId="urn:microsoft.com/office/officeart/2005/8/layout/hList7"/>
    <dgm:cxn modelId="{3CA8CC9B-52E0-4861-863B-F601586A08F6}" type="presParOf" srcId="{CC926F96-7773-4274-9819-E2CF351E44A1}" destId="{9784CB42-ECC6-47D7-BC52-8FE903A028D8}" srcOrd="1" destOrd="0" presId="urn:microsoft.com/office/officeart/2005/8/layout/hList7"/>
    <dgm:cxn modelId="{ABD0BFF8-9AAA-4B55-B094-51E7572A09BA}" type="presParOf" srcId="{CC926F96-7773-4274-9819-E2CF351E44A1}" destId="{A787ED98-0F01-488C-932E-19AF437A40A2}" srcOrd="2" destOrd="0" presId="urn:microsoft.com/office/officeart/2005/8/layout/hList7"/>
    <dgm:cxn modelId="{82B8C78A-7E48-4155-9EED-3F660DEB78D8}" type="presParOf" srcId="{CC926F96-7773-4274-9819-E2CF351E44A1}" destId="{7DC0F599-032C-4906-936E-77C83BCB2703}" srcOrd="3" destOrd="0" presId="urn:microsoft.com/office/officeart/2005/8/layout/hList7"/>
    <dgm:cxn modelId="{9CB9D9F4-D95C-49E8-880C-ED3F55A66739}" type="presParOf" srcId="{B1141A59-2B09-4D76-915E-4384936C2D20}" destId="{1425B533-57EA-4786-96A4-67BB2390804E}" srcOrd="5" destOrd="0" presId="urn:microsoft.com/office/officeart/2005/8/layout/hList7"/>
    <dgm:cxn modelId="{251B8A14-C887-4551-A98B-04FB2EEA50D9}" type="presParOf" srcId="{B1141A59-2B09-4D76-915E-4384936C2D20}" destId="{90686363-6C11-44F1-9E3C-EB53FCEB8FDB}" srcOrd="6" destOrd="0" presId="urn:microsoft.com/office/officeart/2005/8/layout/hList7"/>
    <dgm:cxn modelId="{BD70214D-F293-418E-97DD-CAC263E23B39}" type="presParOf" srcId="{90686363-6C11-44F1-9E3C-EB53FCEB8FDB}" destId="{7A0F8B54-5151-4772-87B6-D4EABE0AF800}" srcOrd="0" destOrd="0" presId="urn:microsoft.com/office/officeart/2005/8/layout/hList7"/>
    <dgm:cxn modelId="{2D1A31D9-3D37-43B7-9E12-82AD7112A60C}" type="presParOf" srcId="{90686363-6C11-44F1-9E3C-EB53FCEB8FDB}" destId="{4AA1ACE9-E972-4310-BEF8-DB9C9741B487}" srcOrd="1" destOrd="0" presId="urn:microsoft.com/office/officeart/2005/8/layout/hList7"/>
    <dgm:cxn modelId="{8BC9A76E-0E72-48DB-8ED3-3B49D081D521}" type="presParOf" srcId="{90686363-6C11-44F1-9E3C-EB53FCEB8FDB}" destId="{B48A6AF0-E5DF-4F6F-AEE6-42B2EC16CB1F}" srcOrd="2" destOrd="0" presId="urn:microsoft.com/office/officeart/2005/8/layout/hList7"/>
    <dgm:cxn modelId="{37C00598-785C-4C8D-AEE6-F5225BF8F613}" type="presParOf" srcId="{90686363-6C11-44F1-9E3C-EB53FCEB8FDB}" destId="{92BA3AEC-1835-4C90-83FA-8CD76DC8C70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58432-0ED5-4092-BC9D-A03D85CFEF65}">
      <dsp:nvSpPr>
        <dsp:cNvPr id="0" name=""/>
        <dsp:cNvSpPr/>
      </dsp:nvSpPr>
      <dsp:spPr>
        <a:xfrm>
          <a:off x="1409" y="0"/>
          <a:ext cx="1477354" cy="51435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Духовно-нравственное развитие</a:t>
          </a:r>
          <a:endParaRPr lang="ru-RU" sz="2000" b="1" kern="1200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09" y="2057400"/>
        <a:ext cx="1477354" cy="2057400"/>
      </dsp:txXfrm>
    </dsp:sp>
    <dsp:sp modelId="{FD4D5B26-3284-4ADD-AFAC-8C8B38740B60}">
      <dsp:nvSpPr>
        <dsp:cNvPr id="0" name=""/>
        <dsp:cNvSpPr/>
      </dsp:nvSpPr>
      <dsp:spPr>
        <a:xfrm>
          <a:off x="45730" y="308610"/>
          <a:ext cx="1388713" cy="171278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9D7A54-288C-4CA4-942A-E7CBBC599BBC}">
      <dsp:nvSpPr>
        <dsp:cNvPr id="0" name=""/>
        <dsp:cNvSpPr/>
      </dsp:nvSpPr>
      <dsp:spPr>
        <a:xfrm>
          <a:off x="1523084" y="0"/>
          <a:ext cx="1477354" cy="51435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Социализация и профессиональная ориентация </a:t>
          </a:r>
          <a:endParaRPr lang="ru-RU" sz="2000" b="1" kern="1200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23084" y="2057400"/>
        <a:ext cx="1477354" cy="2057400"/>
      </dsp:txXfrm>
    </dsp:sp>
    <dsp:sp modelId="{72F08935-8E79-4233-A5D3-9D3A70363127}">
      <dsp:nvSpPr>
        <dsp:cNvPr id="0" name=""/>
        <dsp:cNvSpPr/>
      </dsp:nvSpPr>
      <dsp:spPr>
        <a:xfrm>
          <a:off x="1567405" y="308610"/>
          <a:ext cx="1388713" cy="171278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4A8F07-4FB2-4504-897A-B9E2F46F0892}">
      <dsp:nvSpPr>
        <dsp:cNvPr id="0" name=""/>
        <dsp:cNvSpPr/>
      </dsp:nvSpPr>
      <dsp:spPr>
        <a:xfrm>
          <a:off x="3044760" y="0"/>
          <a:ext cx="1477354" cy="51435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экологической культуры</a:t>
          </a:r>
          <a:endParaRPr lang="ru-RU" sz="2000" b="1" kern="1200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44760" y="2057400"/>
        <a:ext cx="1477354" cy="2057400"/>
      </dsp:txXfrm>
    </dsp:sp>
    <dsp:sp modelId="{7DC0F599-032C-4906-936E-77C83BCB2703}">
      <dsp:nvSpPr>
        <dsp:cNvPr id="0" name=""/>
        <dsp:cNvSpPr/>
      </dsp:nvSpPr>
      <dsp:spPr>
        <a:xfrm>
          <a:off x="3089080" y="308610"/>
          <a:ext cx="1388713" cy="171278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F8B54-5151-4772-87B6-D4EABE0AF800}">
      <dsp:nvSpPr>
        <dsp:cNvPr id="0" name=""/>
        <dsp:cNvSpPr/>
      </dsp:nvSpPr>
      <dsp:spPr>
        <a:xfrm>
          <a:off x="4566435" y="0"/>
          <a:ext cx="1477354" cy="51435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культуры здорового образа жизни</a:t>
          </a:r>
          <a:endParaRPr lang="ru-RU" sz="2000" b="1" kern="1200" dirty="0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66435" y="2057400"/>
        <a:ext cx="1477354" cy="2057400"/>
      </dsp:txXfrm>
    </dsp:sp>
    <dsp:sp modelId="{92BA3AEC-1835-4C90-83FA-8CD76DC8C702}">
      <dsp:nvSpPr>
        <dsp:cNvPr id="0" name=""/>
        <dsp:cNvSpPr/>
      </dsp:nvSpPr>
      <dsp:spPr>
        <a:xfrm>
          <a:off x="4610756" y="308610"/>
          <a:ext cx="1388713" cy="1712785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5E939-3686-4668-89EB-1E5BDAE39812}">
      <dsp:nvSpPr>
        <dsp:cNvPr id="0" name=""/>
        <dsp:cNvSpPr/>
      </dsp:nvSpPr>
      <dsp:spPr>
        <a:xfrm>
          <a:off x="63503" y="3942661"/>
          <a:ext cx="5918192" cy="111580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1B1AF-398C-495D-9127-1981AD9952AF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C2EE8-5AF2-45E4-A86B-D98DD4ABF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20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83F0F2-DB3C-4414-8A76-6B88A13DAE2C}" type="datetimeFigureOut">
              <a:rPr lang="ru-RU" smtClean="0"/>
              <a:t>чт 09.06.22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5FCB47-B6C1-423B-B52E-6349B24C51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ng-press.by/2022/01/18/vospitatelnyj-potentsial-uchebnogo-predmeta-himiya-primery-zadach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5543" y="1761835"/>
            <a:ext cx="10169236" cy="3124201"/>
          </a:xfrm>
        </p:spPr>
        <p:txBody>
          <a:bodyPr>
            <a:normAutofit fontScale="92500"/>
          </a:bodyPr>
          <a:lstStyle/>
          <a:p>
            <a:pPr marL="0" indent="0" algn="ctr" fontAlgn="t">
              <a:buNone/>
            </a:pPr>
            <a:r>
              <a:rPr lang="ru-RU" sz="6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Воспитательный</a:t>
            </a:r>
            <a:r>
              <a:rPr lang="ru-RU" sz="6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потенциал учебного предмета «Химия</a:t>
            </a:r>
            <a:r>
              <a:rPr lang="ru-RU" sz="6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»</a:t>
            </a:r>
            <a:endParaRPr lang="ru-RU" sz="6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0" indent="0" algn="ctr">
              <a:buNone/>
            </a:pPr>
            <a:endParaRPr lang="ru-RU" sz="96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660900" y="4886036"/>
            <a:ext cx="6997700" cy="120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Никитина Н.В., </a:t>
            </a:r>
          </a:p>
          <a:p>
            <a:pPr algn="l"/>
            <a:r>
              <a:rPr lang="ru-RU" sz="28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учитель химии </a:t>
            </a:r>
            <a:r>
              <a:rPr lang="ru-RU" sz="2800" i="1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Малолавровского</a:t>
            </a:r>
            <a:r>
              <a:rPr lang="ru-RU" sz="28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филиала МБОУ «Новопокровская СОШ» Мордовского района</a:t>
            </a:r>
            <a:endParaRPr lang="ru-RU" sz="2800" i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6" name="Picture 2" descr="C:\Users\user\Desktop\Вяльцева\Сценарий\Заставка+элементы\234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" y="0"/>
            <a:ext cx="1458913" cy="107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06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457200"/>
            <a:ext cx="83947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экологической культуры</a:t>
            </a:r>
            <a:endParaRPr lang="ru-RU" dirty="0"/>
          </a:p>
        </p:txBody>
      </p:sp>
      <p:pic>
        <p:nvPicPr>
          <p:cNvPr id="7170" name="Picture 2" descr="C:\Users\user\Desktop\hello_html_127c8ba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0"/>
            <a:ext cx="3644900" cy="2276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" t="19946" r="2208" b="40027"/>
          <a:stretch/>
        </p:blipFill>
        <p:spPr>
          <a:xfrm>
            <a:off x="418249" y="1651356"/>
            <a:ext cx="7062902" cy="2287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16965" r="15744" b="13228"/>
          <a:stretch/>
        </p:blipFill>
        <p:spPr>
          <a:xfrm>
            <a:off x="313230" y="3938899"/>
            <a:ext cx="3818539" cy="2629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1" t="24231" r="52664" b="14038"/>
          <a:stretch/>
        </p:blipFill>
        <p:spPr bwMode="auto">
          <a:xfrm>
            <a:off x="7924800" y="2267289"/>
            <a:ext cx="3910384" cy="4300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2" t="32222" r="17083" b="19722"/>
          <a:stretch/>
        </p:blipFill>
        <p:spPr>
          <a:xfrm>
            <a:off x="4131769" y="4049594"/>
            <a:ext cx="3637211" cy="2407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161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457200"/>
            <a:ext cx="86233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культуры здорового образа жизни</a:t>
            </a:r>
            <a:endParaRPr lang="ru-RU" dirty="0"/>
          </a:p>
        </p:txBody>
      </p:sp>
      <p:pic>
        <p:nvPicPr>
          <p:cNvPr id="8194" name="Picture 2" descr="C:\Users\user\Desktop\Screenshot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820" y="1"/>
            <a:ext cx="3778180" cy="2438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51"/>
          <a:stretch/>
        </p:blipFill>
        <p:spPr bwMode="auto">
          <a:xfrm>
            <a:off x="738213" y="4225617"/>
            <a:ext cx="3144837" cy="2624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malolavrovskiy-filial.68edu.ru/wp-content/uploads/2020/09/IMG-20200902-WA0010-1024x47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9"/>
          <a:stretch/>
        </p:blipFill>
        <p:spPr bwMode="auto">
          <a:xfrm>
            <a:off x="304799" y="1508744"/>
            <a:ext cx="4240267" cy="2716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83100" y="2271236"/>
            <a:ext cx="75057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err="1" smtClean="0">
                <a:solidFill>
                  <a:srgbClr val="C00000"/>
                </a:solidFill>
              </a:rPr>
              <a:t>Валеологическая</a:t>
            </a:r>
            <a:r>
              <a:rPr lang="ru-RU" sz="2400" b="1" u="sng" dirty="0" smtClean="0">
                <a:solidFill>
                  <a:srgbClr val="C00000"/>
                </a:solidFill>
              </a:rPr>
              <a:t> задача:</a:t>
            </a:r>
          </a:p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питьевой воде были обнаружены следы вещества, обладающего общетоксическим и наркотическим действием. При проведении качественного и количественного анализа было установлено, что это производное фенола и массовые доли химических элементов в нём таковы: 55% (С), 4,0% (Н), 14 % (О), 27 % (С1). Установите молекулярную формулу вещества. Укажите возможные причины попадания этого вещества в окружающую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среду.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19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Уровень знаний по химии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1055121"/>
              </p:ext>
            </p:extLst>
          </p:nvPr>
        </p:nvGraphicFramePr>
        <p:xfrm>
          <a:off x="381000" y="3783806"/>
          <a:ext cx="5295900" cy="2870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446737"/>
              </p:ext>
            </p:extLst>
          </p:nvPr>
        </p:nvGraphicFramePr>
        <p:xfrm>
          <a:off x="406400" y="1498599"/>
          <a:ext cx="4762499" cy="2164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2903"/>
                <a:gridCol w="1507120"/>
                <a:gridCol w="1582476"/>
              </a:tblGrid>
              <a:tr h="3428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Качество знаний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Успеваемость </a:t>
                      </a:r>
                      <a:endParaRPr lang="ru-RU" dirty="0"/>
                    </a:p>
                  </a:txBody>
                  <a:tcPr/>
                </a:tc>
              </a:tr>
              <a:tr h="50800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2018– 2019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у ч. г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73%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96%</a:t>
                      </a:r>
                      <a:endParaRPr lang="ru-RU" dirty="0"/>
                    </a:p>
                  </a:txBody>
                  <a:tcPr/>
                </a:tc>
              </a:tr>
              <a:tr h="50800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2019-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2020</a:t>
                      </a:r>
                      <a:r>
                        <a:rPr lang="ru-RU" sz="1200" b="1" baseline="0" dirty="0" smtClean="0"/>
                        <a:t> у</a:t>
                      </a:r>
                      <a:r>
                        <a:rPr lang="ru-RU" sz="1200" b="1" dirty="0" smtClean="0"/>
                        <a:t>ч. г.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97%</a:t>
                      </a:r>
                      <a:endParaRPr lang="ru-RU" dirty="0"/>
                    </a:p>
                  </a:txBody>
                  <a:tcPr/>
                </a:tc>
              </a:tr>
              <a:tr h="50800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2020-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2021 </a:t>
                      </a:r>
                      <a:r>
                        <a:rPr lang="ru-RU" sz="1200" b="1" dirty="0" err="1" smtClean="0"/>
                        <a:t>уч.г</a:t>
                      </a:r>
                      <a:r>
                        <a:rPr lang="ru-RU" sz="1200" b="1" dirty="0" smtClean="0"/>
                        <a:t>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97%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2411412"/>
            <a:ext cx="889000" cy="17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1913">
            <a:off x="5668283" y="1006226"/>
            <a:ext cx="3496127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071">
            <a:off x="8757177" y="687800"/>
            <a:ext cx="3212071" cy="3623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3681412"/>
            <a:ext cx="3116321" cy="308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658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499" y="2318657"/>
            <a:ext cx="10018713" cy="1752599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Спасибо за внимание!</a:t>
            </a:r>
            <a:endParaRPr lang="ru-RU" sz="72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26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Уровень знаний по химии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8471447"/>
              </p:ext>
            </p:extLst>
          </p:nvPr>
        </p:nvGraphicFramePr>
        <p:xfrm>
          <a:off x="381000" y="3783806"/>
          <a:ext cx="5295900" cy="2870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9141665"/>
              </p:ext>
            </p:extLst>
          </p:nvPr>
        </p:nvGraphicFramePr>
        <p:xfrm>
          <a:off x="406400" y="1498599"/>
          <a:ext cx="4762499" cy="2164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2903"/>
                <a:gridCol w="1507120"/>
                <a:gridCol w="1582476"/>
              </a:tblGrid>
              <a:tr h="3428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Качество знаний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Успеваемость </a:t>
                      </a:r>
                      <a:endParaRPr lang="ru-RU" dirty="0"/>
                    </a:p>
                  </a:txBody>
                  <a:tcPr/>
                </a:tc>
              </a:tr>
              <a:tr h="50800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2015– 2016 у ч. г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93%</a:t>
                      </a:r>
                      <a:endParaRPr lang="ru-RU" dirty="0"/>
                    </a:p>
                  </a:txBody>
                  <a:tcPr/>
                </a:tc>
              </a:tr>
              <a:tr h="50800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2016-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2017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уч. г.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68%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93%</a:t>
                      </a:r>
                      <a:endParaRPr lang="ru-RU" dirty="0"/>
                    </a:p>
                  </a:txBody>
                  <a:tcPr/>
                </a:tc>
              </a:tr>
              <a:tr h="50800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2017-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2018 </a:t>
                      </a:r>
                      <a:r>
                        <a:rPr lang="ru-RU" sz="1200" b="1" dirty="0" err="1" smtClean="0"/>
                        <a:t>уч.г</a:t>
                      </a:r>
                      <a:r>
                        <a:rPr lang="ru-RU" sz="1200" b="1" dirty="0" smtClean="0"/>
                        <a:t>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https://ds02.infourok.ru/uploads/ex/0924/00043b5b-dd712f51/img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1624012"/>
            <a:ext cx="6249458" cy="48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2411412"/>
            <a:ext cx="889000" cy="17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71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386" y="194077"/>
            <a:ext cx="10018713" cy="8527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Развитие интереса в изучении  химии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94" y="1826606"/>
            <a:ext cx="5178705" cy="406838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14" y="1826606"/>
            <a:ext cx="5029185" cy="4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133364" y="1231900"/>
            <a:ext cx="2647936" cy="1524000"/>
          </a:xfrm>
          <a:prstGeom prst="flowChartMagnetic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Ожидаемое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9156700" y="1346200"/>
            <a:ext cx="2768600" cy="140970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Реальность 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2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воспитания в основополагающих документах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9131756"/>
              </p:ext>
            </p:extLst>
          </p:nvPr>
        </p:nvGraphicFramePr>
        <p:xfrm>
          <a:off x="5689600" y="1244601"/>
          <a:ext cx="6045200" cy="514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Объект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8" y="1587501"/>
            <a:ext cx="5069482" cy="5156200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302440" y="5410200"/>
            <a:ext cx="4886260" cy="5461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ru-RU" sz="1800" b="1" dirty="0" smtClean="0">
                <a:solidFill>
                  <a:srgbClr val="C00000"/>
                </a:solidFill>
              </a:rPr>
              <a:t>ПРОГРАММА воспитания и социализации обучающихся</a:t>
            </a:r>
            <a:endParaRPr lang="ru-RU" sz="1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975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Духовно-нравственное воспитание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400" y="1541463"/>
            <a:ext cx="5067300" cy="49990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 smtClean="0">
                <a:solidFill>
                  <a:srgbClr val="C00000"/>
                </a:solidFill>
              </a:rPr>
              <a:t>9 класс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«Свойства карбонатов»</a:t>
            </a:r>
          </a:p>
          <a:p>
            <a:pPr marL="0" indent="0">
              <a:buNone/>
            </a:pPr>
            <a:r>
              <a:rPr lang="ru-RU" sz="2000" i="1" dirty="0" smtClean="0"/>
              <a:t>Виртуальная экскурсия «Белокаменные храмы Руси»</a:t>
            </a:r>
            <a:endParaRPr lang="ru-RU" sz="2000" i="1" dirty="0"/>
          </a:p>
        </p:txBody>
      </p:sp>
      <p:pic>
        <p:nvPicPr>
          <p:cNvPr id="5122" name="Picture 2" descr="C:\Users\user\Desktop\iQ8YUX1C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300" y="-16718"/>
            <a:ext cx="2692400" cy="2692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2692400"/>
            <a:ext cx="5118100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5664200" y="1681163"/>
            <a:ext cx="5067300" cy="499903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9 </a:t>
            </a:r>
            <a:r>
              <a:rPr lang="ru-RU" sz="2000" b="1" u="sng" dirty="0" smtClean="0">
                <a:solidFill>
                  <a:srgbClr val="C00000"/>
                </a:solidFill>
              </a:rPr>
              <a:t>класс</a:t>
            </a:r>
            <a:r>
              <a:rPr lang="ru-RU" sz="2000" b="1" u="sng" dirty="0">
                <a:solidFill>
                  <a:srgbClr val="C00000"/>
                </a:solidFill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«Простые вещества- </a:t>
            </a:r>
            <a:r>
              <a:rPr lang="ru-RU" sz="2000" b="1" u="sng" dirty="0">
                <a:solidFill>
                  <a:srgbClr val="C00000"/>
                </a:solidFill>
              </a:rPr>
              <a:t>металлы» </a:t>
            </a:r>
            <a:endParaRPr lang="ru-RU" sz="2000" i="1" dirty="0"/>
          </a:p>
        </p:txBody>
      </p:sp>
      <p:pic>
        <p:nvPicPr>
          <p:cNvPr id="5135" name="Picture 15" descr="Валдайский колокольчик - волшебный символ Росси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2675682"/>
            <a:ext cx="5343525" cy="400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90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Духовно-нравственное воспитание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3300" y="1631948"/>
            <a:ext cx="4000500" cy="489743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Известно: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ХИМИЯ</a:t>
            </a: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– наука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 веществах, о веществах.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Прощай губительная скука,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Займёмся химией в стихах.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Цвет, запах, твёрдость, растворимость,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Всё вместе свойства вещества.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Но есть ещё необходимость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Знать суть веществ и их родства.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Химические элементы…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Они основа вещества,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Весь мир из них, на 100%,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Вплоть до живого существа.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Всё состоит из элементов,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Всё то, что окружает нас: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Вода, духи, стекло, пигменты,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 воздух, и угарный газ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А сколько этих элементов?</a:t>
            </a:r>
          </a:p>
          <a:p>
            <a:pPr marL="0" indent="0">
              <a:buNone/>
            </a:pP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Немного их, чуть больше ста.</a:t>
            </a:r>
          </a:p>
          <a:p>
            <a:endParaRPr lang="ru-RU" dirty="0"/>
          </a:p>
        </p:txBody>
      </p:sp>
      <p:pic>
        <p:nvPicPr>
          <p:cNvPr id="5122" name="Picture 2" descr="C:\Users\user\Desktop\iQ8YUX1C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900" y="101600"/>
            <a:ext cx="2692400" cy="2692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813300" y="1706562"/>
            <a:ext cx="4000500" cy="489743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56200" y="1703386"/>
            <a:ext cx="3962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Их список, сверху вниз, как лента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Займет примерно 2 листа.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Длина к познанию дорога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Укоротим нелёгкий путь.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110 элементов. Мало? Много?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Сравнить полезно с чем-нибудь.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Вот буквы в русском алфавите,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Всего их сколько? 33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Слов – сотни тысяч! Посмотрите,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Перелистайте словари!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 никого не удивляет: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Из знаков состоят слова.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Так и природа составляет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Из элементов – вещества.</a:t>
            </a:r>
          </a:p>
        </p:txBody>
      </p:sp>
    </p:spTree>
    <p:extLst>
      <p:ext uri="{BB962C8B-B14F-4D97-AF65-F5344CB8AC3E}">
        <p14:creationId xmlns:p14="http://schemas.microsoft.com/office/powerpoint/2010/main" val="47741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647700"/>
            <a:ext cx="9626600" cy="939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Социализация и профессиональная ориентация </a:t>
            </a:r>
            <a:endParaRPr lang="ru-RU" dirty="0"/>
          </a:p>
        </p:txBody>
      </p:sp>
      <p:pic>
        <p:nvPicPr>
          <p:cNvPr id="6146" name="Picture 2" descr="C:\Users\user\Desktop\1613567137_202-p-fon-dlya-prezentatsii-professii-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00" y="0"/>
            <a:ext cx="2914650" cy="29146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НИКИТИНА НВ\портфолио\АТТЕСТАЦИЯ\портфолио скан\45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59966" y="1841013"/>
            <a:ext cx="4904784" cy="3813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76"/>
          <a:stretch/>
        </p:blipFill>
        <p:spPr>
          <a:xfrm>
            <a:off x="0" y="1574800"/>
            <a:ext cx="3924766" cy="4660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369" y="3905250"/>
            <a:ext cx="3936999" cy="29527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User\Desktop\НИКИТИНА НВ\портфолио\АТТЕСТАЦИЯ\портфолио скан\43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92732" y="3184373"/>
            <a:ext cx="3259874" cy="35861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45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457200"/>
            <a:ext cx="96266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Социализация и профессиональная ориентация </a:t>
            </a:r>
            <a:endParaRPr lang="ru-RU" dirty="0"/>
          </a:p>
        </p:txBody>
      </p:sp>
      <p:pic>
        <p:nvPicPr>
          <p:cNvPr id="6146" name="Picture 2" descr="C:\Users\user\Desktop\1613567137_202-p-fon-dlya-prezentatsii-professii-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00" y="0"/>
            <a:ext cx="2914650" cy="29146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3371850"/>
            <a:ext cx="4648200" cy="34861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3198019"/>
            <a:ext cx="4879975" cy="3659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C:\Users\User\Desktop\педагог года 2022\материал на УГ\для монтажа визитки\2 причина\урок Кислоты. хи классификация и химические свойства.mp4_snapshot_30.21.70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632" y="961619"/>
            <a:ext cx="4728766" cy="31801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3" t="22116" r="21828" b="45576"/>
          <a:stretch/>
        </p:blipFill>
        <p:spPr bwMode="auto">
          <a:xfrm>
            <a:off x="393700" y="1439862"/>
            <a:ext cx="4493266" cy="3043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83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099" y="0"/>
            <a:ext cx="11523199" cy="1041009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4E3B30"/>
                </a:solidFill>
              </a:rPr>
              <a:t>Формирование экологической культуры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" t="21923" r="64212" b="12116"/>
          <a:stretch/>
        </p:blipFill>
        <p:spPr bwMode="auto">
          <a:xfrm>
            <a:off x="2895600" y="3790430"/>
            <a:ext cx="2184400" cy="2838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1" t="22355" r="51442" b="16875"/>
          <a:stretch/>
        </p:blipFill>
        <p:spPr bwMode="auto">
          <a:xfrm>
            <a:off x="332929" y="3783644"/>
            <a:ext cx="2270572" cy="2885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4" t="26242" r="12971" b="10914"/>
          <a:stretch/>
        </p:blipFill>
        <p:spPr bwMode="auto">
          <a:xfrm>
            <a:off x="939491" y="1139095"/>
            <a:ext cx="3657910" cy="2383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928" y="1390288"/>
            <a:ext cx="6486972" cy="5179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160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1050</TotalTime>
  <Words>423</Words>
  <Application>Microsoft Office PowerPoint</Application>
  <PresentationFormat>Произвольный</PresentationFormat>
  <Paragraphs>87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Презентация PowerPoint</vt:lpstr>
      <vt:lpstr>Уровень знаний по химии</vt:lpstr>
      <vt:lpstr>Развитие интереса в изучении  химии</vt:lpstr>
      <vt:lpstr>Вопросы воспитания в основополагающих документах</vt:lpstr>
      <vt:lpstr>Духовно-нравственное воспитание</vt:lpstr>
      <vt:lpstr>Духовно-нравственное воспитание</vt:lpstr>
      <vt:lpstr>Социализация и профессиональная ориентация </vt:lpstr>
      <vt:lpstr>Социализация и профессиональная ориентация </vt:lpstr>
      <vt:lpstr>Формирование экологической культуры</vt:lpstr>
      <vt:lpstr>Формирование экологической культуры</vt:lpstr>
      <vt:lpstr>Формирование культуры здорового образа жизни</vt:lpstr>
      <vt:lpstr>Уровень знаний по химии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Пользователь</cp:lastModifiedBy>
  <cp:revision>91</cp:revision>
  <dcterms:created xsi:type="dcterms:W3CDTF">2021-01-19T04:44:19Z</dcterms:created>
  <dcterms:modified xsi:type="dcterms:W3CDTF">2022-06-09T05:25:57Z</dcterms:modified>
</cp:coreProperties>
</file>