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6" r:id="rId4"/>
    <p:sldId id="269" r:id="rId5"/>
    <p:sldId id="270" r:id="rId6"/>
    <p:sldId id="271" r:id="rId7"/>
    <p:sldId id="262" r:id="rId8"/>
    <p:sldId id="263" r:id="rId9"/>
    <p:sldId id="257" r:id="rId10"/>
    <p:sldId id="273" r:id="rId11"/>
    <p:sldId id="275" r:id="rId12"/>
    <p:sldId id="259" r:id="rId13"/>
    <p:sldId id="261" r:id="rId14"/>
    <p:sldId id="276" r:id="rId15"/>
    <p:sldId id="278" r:id="rId16"/>
    <p:sldId id="27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2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>
              <a:defRPr lang="ru-RU" sz="1400" b="1" i="0" u="none" strike="noStrike" kern="1200" baseline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400">
                <a:latin typeface="Times New Roman" panose="02020603050405020304" pitchFamily="18" charset="0"/>
                <a:cs typeface="Times New Roman" panose="02020603050405020304" pitchFamily="18" charset="0"/>
              </a:rPr>
              <a:t>Общая площадь возведённой для гнездовья дальневосточной черепахи насыпи</a:t>
            </a:r>
            <a:endParaRPr lang="ru-RU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</c:title>
    <c:autoTitleDeleted val="0"/>
    <c:view3D>
      <c:rotX val="30"/>
      <c:rotY val="0"/>
      <c:depthPercent val="10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541252360848795"/>
          <c:w val="0.817361906369378"/>
          <c:h val="0.424957832968054"/>
        </c:manualLayout>
      </c:layout>
      <c:pie3DChart>
        <c:varyColors val="1"/>
        <c:ser>
          <c:idx val="0"/>
          <c:order val="0"/>
          <c:tx>
            <c:strRef>
              <c:f>'Лист1'!$B$1</c:f>
              <c:strCache>
                <c:ptCount val="1"/>
                <c:pt idx="0">
                  <c:v>Общая площадь возведённой для гнездовья дальневосточной черепахи насыпи</c:v>
                </c:pt>
              </c:strCache>
            </c:strRef>
          </c:tx>
          <c:explosion val="2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tint val="50000"/>
                      <a:satMod val="300000"/>
                    </a:schemeClr>
                  </a:gs>
                  <a:gs pos="35000">
                    <a:schemeClr val="accent2">
                      <a:tint val="37000"/>
                      <a:satMod val="300000"/>
                    </a:schemeClr>
                  </a:gs>
                  <a:gs pos="100000">
                    <a:schemeClr val="accent2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2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ru-RU" sz="1400" b="1" i="1" u="none" strike="noStrike" kern="1200" baseline="0">
                    <a:solidFill>
                      <a:schemeClr val="dk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'Лист1'!$A$2:$A$3</c:f>
              <c:strCache>
                <c:ptCount val="2"/>
                <c:pt idx="0">
                  <c:v>2022 год</c:v>
                </c:pt>
                <c:pt idx="1">
                  <c:v>2023 год</c:v>
                </c:pt>
              </c:strCache>
            </c:strRef>
          </c:cat>
          <c:val>
            <c:numRef>
              <c:f>'Лист1'!$B$2:$B$3</c:f>
              <c:numCache>
                <c:formatCode>General</c:formatCode>
                <c:ptCount val="2"/>
                <c:pt idx="0">
                  <c:v>12</c:v>
                </c:pt>
                <c:pt idx="1">
                  <c:v>32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</c:pie3DChart>
      <c:spPr>
        <a:noFill/>
        <a:ln w="9525" cap="flat" cmpd="sng" algn="ctr">
          <a:noFill/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plotArea>
    <c:legend>
      <c:legendPos val="r"/>
      <c:layout>
        <c:manualLayout>
          <c:xMode val="edge"/>
          <c:yMode val="edge"/>
          <c:x val="0.709789457154334"/>
          <c:y val="0.502405667047096"/>
          <c:w val="0.229159633972294"/>
          <c:h val="0.30469851640416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ru-RU" sz="1400" b="0" i="0" u="none" strike="noStrike" kern="1200" baseline="0">
              <a:solidFill>
                <a:schemeClr val="dk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</a:p>
      </c:txPr>
    </c:legend>
    <c:plotVisOnly val="1"/>
    <c:dispBlanksAs val="gap"/>
    <c:showDLblsOverMax val="0"/>
  </c:chart>
  <c:spPr>
    <a:noFill/>
    <a:ln w="9525" cap="flat" cmpd="sng" algn="ctr">
      <a:solidFill>
        <a:srgbClr val="FF0000"/>
      </a:solidFill>
      <a:prstDash val="solid"/>
    </a:ln>
    <a:effectLst>
      <a:outerShdw blurRad="40000" dist="20000" dir="5400000" rotWithShape="0">
        <a:srgbClr val="000000">
          <a:alpha val="38000"/>
        </a:srgbClr>
      </a:outerShdw>
    </a:effectLst>
  </c:spPr>
  <c:txPr>
    <a:bodyPr/>
    <a:lstStyle/>
    <a:p>
      <a:pPr>
        <a:defRPr lang="ru-RU">
          <a:solidFill>
            <a:schemeClr val="dk1"/>
          </a:solidFill>
          <a:latin typeface="+mn-lt"/>
          <a:ea typeface="+mn-ea"/>
          <a:cs typeface="+mn-cs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188967590921637"/>
          <c:y val="0.0338964352693744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ru-RU" sz="14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'Лист1'!$B$1</c:f>
              <c:strCache>
                <c:ptCount val="1"/>
                <c:pt idx="0">
                  <c:v>Количество черепашек, вылупившихся в результате  реализации проекта (особей)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invertIfNegative val="0"/>
            <c:bubble3D val="0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ru-RU" sz="1400" b="1" i="1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'Лист1'!$A$2:$A$3</c:f>
              <c:strCache>
                <c:ptCount val="2"/>
                <c:pt idx="0">
                  <c:v>2022 год</c:v>
                </c:pt>
                <c:pt idx="1">
                  <c:v>2023 год</c:v>
                </c:pt>
              </c:strCache>
            </c:strRef>
          </c:cat>
          <c:val>
            <c:numRef>
              <c:f>'Лист1'!$B$2:$B$3</c:f>
              <c:numCache>
                <c:formatCode>General</c:formatCode>
                <c:ptCount val="2"/>
                <c:pt idx="0">
                  <c:v>254</c:v>
                </c:pt>
                <c:pt idx="1">
                  <c:v>400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48654208"/>
        <c:axId val="48655744"/>
      </c:barChart>
      <c:catAx>
        <c:axId val="4865420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ru-RU" sz="1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</a:p>
        </c:txPr>
        <c:crossAx val="48655744"/>
        <c:crosses val="autoZero"/>
        <c:auto val="1"/>
        <c:lblAlgn val="ctr"/>
        <c:lblOffset val="100"/>
        <c:noMultiLvlLbl val="0"/>
      </c:catAx>
      <c:valAx>
        <c:axId val="486557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ru-RU" sz="12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</a:p>
        </c:txPr>
        <c:crossAx val="486542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txPr>
        <a:bodyPr rot="0" spcFirstLastPara="0" vertOverflow="ellipsis" vert="horz" wrap="square" anchor="ctr" anchorCtr="1"/>
        <a:lstStyle/>
        <a:p>
          <a:pPr>
            <a:defRPr lang="ru-RU" sz="14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</a:p>
      </c:txPr>
    </c:legend>
    <c:plotVisOnly val="1"/>
    <c:dispBlanksAs val="gap"/>
    <c:showDLblsOverMax val="0"/>
  </c:chart>
  <c:spPr>
    <a:ln>
      <a:solidFill>
        <a:srgbClr val="FF0000"/>
      </a:solidFill>
    </a:ln>
  </c:spPr>
  <c:txPr>
    <a:bodyPr/>
    <a:lstStyle/>
    <a:p>
      <a:pPr>
        <a:defRPr lang="ru-RU" sz="1800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 rot="0" spcFirstLastPara="0" vertOverflow="ellipsis" vert="horz" wrap="square" anchor="ctr" anchorCtr="1"/>
        <a:lstStyle/>
        <a:p>
          <a:pPr>
            <a:defRPr lang="ru-RU" sz="14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'Лист1'!$B$1</c:f>
              <c:strCache>
                <c:ptCount val="1"/>
                <c:pt idx="0">
                  <c:v>Количество отложенных кладок на месте проекта (шт)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invertIfNegative val="0"/>
            <c:bubble3D val="0"/>
            <c:spPr>
              <a:gradFill rotWithShape="1">
                <a:gsLst>
                  <a:gs pos="0">
                    <a:schemeClr val="accent4">
                      <a:shade val="51000"/>
                      <a:satMod val="130000"/>
                    </a:schemeClr>
                  </a:gs>
                  <a:gs pos="80000">
                    <a:schemeClr val="accent4">
                      <a:shade val="93000"/>
                      <a:satMod val="130000"/>
                    </a:schemeClr>
                  </a:gs>
                  <a:gs pos="100000">
                    <a:schemeClr val="accent4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layout/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ru-RU" sz="1400" b="1" i="1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/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ru-RU" sz="1400" b="1" i="1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ru-RU" sz="1800" b="1" i="1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'Лист1'!$A$2:$A$3</c:f>
              <c:strCache>
                <c:ptCount val="2"/>
                <c:pt idx="0">
                  <c:v>2022 год</c:v>
                </c:pt>
                <c:pt idx="1">
                  <c:v>2023 год</c:v>
                </c:pt>
              </c:strCache>
            </c:strRef>
          </c:cat>
          <c:val>
            <c:numRef>
              <c:f>'Лист1'!$B$2:$B$3</c:f>
              <c:numCache>
                <c:formatCode>General</c:formatCode>
                <c:ptCount val="2"/>
                <c:pt idx="0">
                  <c:v>6</c:v>
                </c:pt>
                <c:pt idx="1">
                  <c:v>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8912640"/>
        <c:axId val="68914176"/>
      </c:barChart>
      <c:catAx>
        <c:axId val="68912640"/>
        <c:scaling>
          <c:orientation val="minMax"/>
        </c:scaling>
        <c:delete val="1"/>
        <c:axPos val="b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ru-RU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68914176"/>
        <c:crosses val="autoZero"/>
        <c:auto val="1"/>
        <c:lblAlgn val="ctr"/>
        <c:lblOffset val="100"/>
        <c:noMultiLvlLbl val="0"/>
      </c:catAx>
      <c:valAx>
        <c:axId val="689141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ru-RU" sz="12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</a:p>
        </c:txPr>
        <c:crossAx val="68912640"/>
        <c:crosses val="autoZero"/>
        <c:crossBetween val="between"/>
      </c:valAx>
      <c:spPr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plotArea>
    <c:legend>
      <c:legendPos val="r"/>
      <c:layout/>
      <c:overlay val="0"/>
      <c:txPr>
        <a:bodyPr rot="0" spcFirstLastPara="0" vertOverflow="ellipsis" vert="horz" wrap="square" anchor="ctr" anchorCtr="1"/>
        <a:lstStyle/>
        <a:p>
          <a:pPr>
            <a:defRPr lang="ru-RU" sz="14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</a:p>
      </c:txPr>
    </c:legend>
    <c:plotVisOnly val="1"/>
    <c:dispBlanksAs val="gap"/>
    <c:showDLblsOverMax val="0"/>
  </c:chart>
  <c:spPr>
    <a:ln>
      <a:solidFill>
        <a:srgbClr val="FF0000"/>
      </a:solidFill>
    </a:ln>
  </c:spPr>
  <c:txPr>
    <a:bodyPr/>
    <a:lstStyle/>
    <a:p>
      <a:pPr>
        <a:defRPr lang="ru-RU" sz="1800"/>
      </a:pPr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alphaModFix amt="5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7504" y="83528"/>
            <a:ext cx="8892480" cy="3046988"/>
          </a:xfrm>
          <a:prstGeom prst="rect">
            <a:avLst/>
          </a:prstGeom>
          <a:noFill/>
          <a:ln w="9525">
            <a:solidFill>
              <a:schemeClr val="accent5">
                <a:lumMod val="75000"/>
              </a:schemeClr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180975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Тема проекта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искусственных мест гнездовий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1809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2400" b="1" i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kumimoji="0" lang="ru-RU" sz="24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ля дальневосточной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черепахи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Направленность проекта: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природоохранный.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6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природоохранной деятельности: </a:t>
            </a:r>
            <a:r>
              <a:rPr kumimoji="0" lang="ru-RU" sz="1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потомство дальневосточная</a:t>
            </a:r>
            <a:r>
              <a:rPr kumimoji="0" lang="ru-RU" sz="16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черепаха </a:t>
            </a:r>
            <a:r>
              <a:rPr kumimoji="0" lang="ru-RU" sz="1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ru-RU" sz="16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деятельности: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искусственное место гнездовий дальневосточной черепахи.</a:t>
            </a:r>
            <a:endParaRPr kumimoji="0" lang="ru-RU" sz="16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6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Исполнители проекта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эковолонтёры с.Иннокентьевка. 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6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Руководитель: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Кришкевич Дмитрий Дмитриевич, педагог дополнительного образования.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6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Научный консультант: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Тагирова Валентина Тихоновна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профессор, д.б.н.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6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Место реализации проекта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с.Иннокентьевка, Нанайский район, Хабаровский </a:t>
            </a:r>
            <a:r>
              <a:rPr kumimoji="0" lang="ru-RU" sz="16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край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6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Срок реализации проекта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01 июня 2022 – 30 сентября 2023 года.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6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Спонсоры проекта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ООО «Амур Минералс».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N:\фото\2023год\сброс 130623\100D3500\DSC_8324.JPG"/>
          <p:cNvPicPr>
            <a:picLocks noChangeAspect="1" noChangeArrowheads="1"/>
          </p:cNvPicPr>
          <p:nvPr/>
        </p:nvPicPr>
        <p:blipFill>
          <a:blip r:embed="rId1" cstate="print"/>
          <a:srcRect t="5882" b="11764"/>
          <a:stretch>
            <a:fillRect/>
          </a:stretch>
        </p:blipFill>
        <p:spPr bwMode="auto">
          <a:xfrm>
            <a:off x="3491372" y="3212976"/>
            <a:ext cx="5508612" cy="3024336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1027" name="Picture 3" descr="D:\папа\фото\DCIM\102D3500\DSC_0491.JPG"/>
          <p:cNvPicPr>
            <a:picLocks noChangeAspect="1" noChangeArrowheads="1"/>
          </p:cNvPicPr>
          <p:nvPr/>
        </p:nvPicPr>
        <p:blipFill>
          <a:blip r:embed="rId2" cstate="print"/>
          <a:srcRect b="9091"/>
          <a:stretch>
            <a:fillRect/>
          </a:stretch>
        </p:blipFill>
        <p:spPr bwMode="auto">
          <a:xfrm>
            <a:off x="683568" y="5013176"/>
            <a:ext cx="2376264" cy="1440160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5" name="Picture 2" descr="N:\фото\2021г\сброс270921\270921\фото270921\DSC_2325.JPG"/>
          <p:cNvPicPr>
            <a:picLocks noChangeAspect="1" noChangeArrowheads="1"/>
          </p:cNvPicPr>
          <p:nvPr/>
        </p:nvPicPr>
        <p:blipFill>
          <a:blip r:embed="rId3" cstate="print"/>
          <a:srcRect l="9838" t="8549" b="9145"/>
          <a:stretch>
            <a:fillRect/>
          </a:stretch>
        </p:blipFill>
        <p:spPr bwMode="auto">
          <a:xfrm>
            <a:off x="726805" y="3212976"/>
            <a:ext cx="2333027" cy="1440160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3707904" y="6309320"/>
            <a:ext cx="5040560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Фото: 02.06.2023г.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Эковолонтерский отряд с.Иннокентьевка (младшая группа)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4725144"/>
            <a:ext cx="2376264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Фото: Дальневосточная черепаха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3920" y="6525344"/>
            <a:ext cx="2799928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Фото: Искусственное место гнездовий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5293" y="116632"/>
            <a:ext cx="7711150" cy="461665"/>
          </a:xfrm>
          <a:prstGeom prst="rect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Химическая защита кладок от разорения хищниками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N:\фото\2023год\сброс 150723\102D3500\DSC_0002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87525" y="692696"/>
            <a:ext cx="4212467" cy="2808312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3707904" y="3645024"/>
            <a:ext cx="2016224" cy="216024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 17.06.2023г.</a:t>
            </a:r>
            <a:endParaRPr lang="ru-RU" sz="1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4005064"/>
            <a:ext cx="8640960" cy="2664296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Исследователями нашего отряда научно доказана эффективность  защиты кладок черепах пахучими веществами (растворами дёгтя и пихты).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По мере откладывания рептилиями яиц, участки насыпи, где были обнаружены покопы, обрабатывались этими растворами при помощи распылителей.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 химической защиты</a:t>
            </a:r>
            <a:endParaRPr lang="ru-RU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кладки дальневосточной черепахи на искусственной насыпи после обработки пахучими веществами спасены от разорения хищниками.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  <p:pic>
        <p:nvPicPr>
          <p:cNvPr id="1026" name="Picture 2" descr="N:\фото\2023год\сброс 150723\102D3500\DSC_00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692695"/>
            <a:ext cx="4248472" cy="2832315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1" name="Picture 5" descr="D:\папа\фото\DCIM\102D3500\DSC_023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55576" y="1052736"/>
            <a:ext cx="2808312" cy="1872208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</p:pic>
      <p:pic>
        <p:nvPicPr>
          <p:cNvPr id="4098" name="Picture 2" descr="D:\папа\фото\DCIM\102D3500\DSC_02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052736"/>
            <a:ext cx="2844316" cy="1896211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</p:pic>
      <p:sp>
        <p:nvSpPr>
          <p:cNvPr id="11" name="Прямоугольник 10"/>
          <p:cNvSpPr/>
          <p:nvPr/>
        </p:nvSpPr>
        <p:spPr>
          <a:xfrm>
            <a:off x="3635896" y="1916832"/>
            <a:ext cx="1656184" cy="216024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 02.08.2023г.</a:t>
            </a:r>
            <a:endParaRPr lang="ru-RU" sz="1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93491" y="116633"/>
            <a:ext cx="8254760" cy="830997"/>
          </a:xfrm>
          <a:prstGeom prst="rect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Механическая защита кладок от разорения хищниками –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установка ограждения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51520" y="4869160"/>
            <a:ext cx="8640960" cy="1872208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окончании сезона откладывания яиц, территория насыпи была огорожена.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Установив столбы и закрепив на них ограждение из сетки рабицы, изгородь покрасили, на сетку повесили красные сигнальные флажки.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С жителями села проведены беседы по факту строительства места гнездовья для черепах.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 </a:t>
            </a:r>
            <a:endParaRPr lang="ru-RU" sz="16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кладки, отложенные черепахами в пределах искусственной насыпи до момента вылупления потомства сохранены.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  <p:pic>
        <p:nvPicPr>
          <p:cNvPr id="16" name="Picture 2" descr="D:\папа\фото\DCIM\102D3500\DSC_03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068961"/>
            <a:ext cx="2592288" cy="1728192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</p:pic>
      <p:pic>
        <p:nvPicPr>
          <p:cNvPr id="18" name="Picture 2" descr="D:\папа\фото\DCIM\102D3500\DSC_06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3068961"/>
            <a:ext cx="2592288" cy="1728192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</p:pic>
      <p:pic>
        <p:nvPicPr>
          <p:cNvPr id="19" name="Picture 3" descr="D:\папа\фото\DCIM\102D3500\DSC_037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67844" y="3068960"/>
            <a:ext cx="2592288" cy="1728192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</p:pic>
      <p:sp>
        <p:nvSpPr>
          <p:cNvPr id="20" name="Прямоугольник 19"/>
          <p:cNvSpPr/>
          <p:nvPr/>
        </p:nvSpPr>
        <p:spPr>
          <a:xfrm>
            <a:off x="3491880" y="3212976"/>
            <a:ext cx="2016224" cy="216024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 05.08.2023г.</a:t>
            </a:r>
            <a:endParaRPr lang="ru-RU" sz="1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папа\фото\DCIM\102D3500\DSC_065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9513" y="4365104"/>
            <a:ext cx="2880320" cy="1920214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</p:pic>
      <p:pic>
        <p:nvPicPr>
          <p:cNvPr id="8" name="Picture 3" descr="D:\папа\фото\DCIM\102D3500\DSC_07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4365104"/>
            <a:ext cx="2843808" cy="1895872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539552" y="6381328"/>
            <a:ext cx="2016224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 24.08.2023г.</a:t>
            </a:r>
            <a:endParaRPr lang="ru-RU" sz="1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53731" y="87015"/>
            <a:ext cx="4278509" cy="461665"/>
          </a:xfrm>
          <a:prstGeom prst="rect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Результативность проекта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620688"/>
            <a:ext cx="4320479" cy="3570208"/>
          </a:xfrm>
          <a:prstGeom prst="rect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Апробирована методика изготовления искусственных мест гнездовья дальневосточной черепахи.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искусственном гнездовье черепахи отложили 6 кладок ( 254 яйца).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затоплением во время наводнения, учтённые кладки извлечены, яйца помещены в бытовые инкубаторы. Все вылупившиеся черепашки выпущены на волю.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Эковолонтёрская деятельность отряда освещена в СМИ Всероссийского и регионального уровней.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44008" y="620688"/>
            <a:ext cx="4320479" cy="3570208"/>
          </a:xfrm>
          <a:prstGeom prst="rect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Экспериментально доказана эффективность методики изготовления искусственного места гнездовья дальневосточной черепахи.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искусственном гнездовье черепахи отложили 14 кладок ( не менее 400 яиц).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моменту выхода черепашек с гнёзд, все кладки сохранены от разорения.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Популяция дальневосточной черепахи на Нижнем Амуре пополнилась не менее чем на 400 особей.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Население  положительно отнеслось к реализации нашего проекта.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547664" y="5445224"/>
            <a:ext cx="864096" cy="792088"/>
          </a:xfrm>
          <a:prstGeom prst="ellipse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131840" y="6309320"/>
            <a:ext cx="2952328" cy="36004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Массовый выход черепашек с гнёзд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2" descr="C:\Users\Дима\Desktop\Конкурс реализованных экопроектов 2023\фото\DSC_10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5" y="4365104"/>
            <a:ext cx="2808311" cy="1872208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</p:pic>
      <p:sp>
        <p:nvSpPr>
          <p:cNvPr id="16" name="Прямоугольник 15"/>
          <p:cNvSpPr/>
          <p:nvPr/>
        </p:nvSpPr>
        <p:spPr>
          <a:xfrm>
            <a:off x="4211960" y="6209928"/>
            <a:ext cx="4752528" cy="648072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 23.10.2023г.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Места выхода черепашек с гнёзд, позволили эковолонтёрам определить точное количество отложенных кладок на месте проекта (14 кладок).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16633"/>
            <a:ext cx="5040560" cy="830997"/>
          </a:xfrm>
          <a:prstGeom prst="rect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и перспектива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реализованного проекта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5220072" y="116632"/>
          <a:ext cx="3744416" cy="2016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5220072" y="4365104"/>
          <a:ext cx="3768080" cy="2248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5220072" y="2204864"/>
          <a:ext cx="3768080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07504" y="1268760"/>
            <a:ext cx="5040560" cy="4896544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Успешность реализованного проекта по созданию безопасных искусственных мест гнездовий для дальневосточной черепахи в окрестностях с.Иннокентьевка Нанайского района доказывает возможность сохранения численности популяции этого охраняемого вида животных на территории Приамурья.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С результатами наших работ ознакомлен начальник научного отдела ФГБУ «Заповедное Приамурье» Андронова Р.С., с которой мы работаем в тесном и плодотворном сотрудничестве с 2019 года.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Разработанная методика создания  подобных мест будет предложена дирекции ФГБУ «Заповедное Приамурье» для внедрения в практику на территориях ООПТ.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Научно обоснованный материал реализованного проекта будет освещён в научных изданиях руководителем проекта Кришкевич Д.Д. и научным консультантом Тагировой В.Т.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Дима\Desktop\Конкурс реализованных экопроектов 2023\фото\DSC_1166.JPG"/>
          <p:cNvPicPr>
            <a:picLocks noChangeAspect="1" noChangeArrowheads="1"/>
          </p:cNvPicPr>
          <p:nvPr/>
        </p:nvPicPr>
        <p:blipFill>
          <a:blip r:embed="rId1" cstate="print"/>
          <a:srcRect t="22809" b="17537"/>
          <a:stretch>
            <a:fillRect/>
          </a:stretch>
        </p:blipFill>
        <p:spPr bwMode="auto">
          <a:xfrm>
            <a:off x="1259632" y="1412776"/>
            <a:ext cx="6480720" cy="2577340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179512" y="116633"/>
            <a:ext cx="8712968" cy="1200329"/>
          </a:xfrm>
          <a:prstGeom prst="rect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отряда эковолонтёров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с.Иннокентьевка Нанайского района Хабаровского края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(младшая группа)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39752" y="4077072"/>
            <a:ext cx="4608512" cy="2664296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Волокитин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Артём,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28.06.2013 г.р.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Гарифуллин Владислав,</a:t>
            </a:r>
            <a:r>
              <a:rPr lang="ru-RU" sz="1600" dirty="0" smtClean="0"/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28.07.2014 г.р.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Гончаров Леонид, 10.11.2012 г.р.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Ермоленко Никита, 19.08.2014 г.р.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Зинченко Святослав, 24.04.2015 г.р.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Кузнецов Артём, 19.10.2012 г.р.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Кузнецов Владислав, 05.05.2013 г.р.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Кузнецов Ярослав, 05.05.2013 г.р.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Лопатина Анна, 15.03.2014 г.р.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Пыльская Маргарита, 30.10.2014 г.р.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116633"/>
            <a:ext cx="5976665" cy="461665"/>
          </a:xfrm>
          <a:prstGeom prst="rect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7504" y="4869160"/>
            <a:ext cx="8892480" cy="1872208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 литературы</a:t>
            </a:r>
            <a:endPara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Аднагулов Э.В., Маслова И.В. Красная Книга Российской Федерации, том «Животные». 2-ое издание. М.: ФГБУ «ВНИИ Экология», 2021. 1128с. </a:t>
            </a:r>
            <a:endPara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Дальневосточная черепаха озера Гасси /Под общей ред. В. Т. Тагировой, Р.С. Андроновой. – АО «Хабаровская краевая типография», 2018.-173 с. </a:t>
            </a:r>
            <a:endPara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Кришкевич Д.Д., Тагирова В.Т. О необходимости создания ООПТ для сохранения численности северной популяции дальневосточной черепахи в окрестностях с. Иннокентьевка Нанайского района. // Научный альманах. «Актуальные вопросы образования и науки», Россия, Тамбов, 2023 г. №7-2(105). </a:t>
            </a:r>
            <a:endPara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Кришкевич Д.Д., Тагирова В.Т. Особенности размножения дальневосточной черепахи на Нижнем Амуре в 2022 г. // Вестник Бурятского государственного университета. Биология, география. Улан Удэ, 2022. № 3. С.21-32. </a:t>
            </a:r>
            <a:endPara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Тагирова В.Т. Красная книга Хабаровского края: Редкие и находящиеся под угрозой исчезновения виды растений, грибов и животных: официальное издание. – Хабаровск», 2019. – 604 с. </a:t>
            </a:r>
            <a:endPara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Тагирова В. Т. Воспроизводство дальневосточной черепахи озера Гасси в высокую водность Амура / В. Т. Тагирова, Р. С. Андронова. // Региональные проблемы экологии и охраны животного мира: Материалы Всероссийской научной конференции. Улан-Удэ, Бурятский ГУ, 2019. – С. 210-213</a:t>
            </a:r>
            <a:endPara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692696"/>
            <a:ext cx="8712968" cy="4104456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Эковолонтёры, принявшие участие в реализации экологического проекта, и их родители, выражают слова благодарности своему руководителю Кришкевич Д.Д., научному консультанту Тагировой В.Т, руководству ФГБУ «Заповедное Приамурье» (Андронову В.А., Андроновой Р.С), специалистам Росприроднадзора (Мамаеву А.Л. и др.), наставнику Кришкевич А.Д. за оказанную помощь и поддержку в реализации нашего экологического проекта.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Особые слова благодарности выражаем нашим спонсорам (ООО «Амур Минералс»), поддержавших наш проект и готовых оказывать нам всестороннюю поддержку в реализации наших экопроектов на территории Нижнего Приамурья в 2024 году.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Наши планы на 2024 год</a:t>
            </a:r>
            <a:endParaRPr lang="ru-RU" sz="16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возможности создания искусственных мест обитания и размножения амурского полоза, занесённого в Красную Книгу Хабаровского края.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территории  размножения дальневосточной черепахи в окрестностях с.Иннокентьевка, предложенной для создания нового Памятника природы «Черепаший» </a:t>
            </a:r>
            <a:r>
              <a:rPr lang="ru-RU" sz="1600" dirty="0" smtClean="0">
                <a:latin typeface="Calibri" panose="020F0502020204030204"/>
                <a:cs typeface="Calibri" panose="020F0502020204030204"/>
              </a:rPr>
              <a:t>[3]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Дальнейшее изучение среды обитания краснокнижных видов моллюсков, обнаруженных нами и обитающих в окрестностях с.Иннокентьевка (Ланцеолярия Маака).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 descr="D:\папа\фото\Снимок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084168" y="152375"/>
            <a:ext cx="2779695" cy="4572769"/>
          </a:xfrm>
          <a:prstGeom prst="rect">
            <a:avLst/>
          </a:prstGeom>
          <a:noFill/>
          <a:ln w="19050">
            <a:solidFill>
              <a:schemeClr val="accent5">
                <a:lumMod val="60000"/>
                <a:lumOff val="40000"/>
              </a:schemeClr>
            </a:solidFill>
          </a:ln>
        </p:spPr>
      </p:pic>
      <p:pic>
        <p:nvPicPr>
          <p:cNvPr id="4" name="Picture 2" descr="N:\фото\2023год\сброс 130623\100D3500\DSC_80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4845156"/>
            <a:ext cx="2736304" cy="1824203"/>
          </a:xfrm>
          <a:prstGeom prst="rect">
            <a:avLst/>
          </a:prstGeom>
          <a:noFill/>
          <a:ln w="19050">
            <a:solidFill>
              <a:schemeClr val="accent5">
                <a:lumMod val="60000"/>
                <a:lumOff val="40000"/>
              </a:schemeClr>
            </a:solidFill>
          </a:ln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07504" y="113719"/>
            <a:ext cx="5832648" cy="6555641"/>
          </a:xfrm>
          <a:prstGeom prst="rect">
            <a:avLst/>
          </a:prstGeom>
          <a:noFill/>
          <a:ln w="9525">
            <a:solidFill>
              <a:schemeClr val="accent5">
                <a:lumMod val="75000"/>
              </a:schemeClr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180975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Дальневосточная черепаха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Pelodiscus maa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(Brandt,1857)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включена в 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Красную Книгу РФ.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 сокращения численности вида: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гибель потомства (кладок) во время наводнений;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разорение кладок хищниками (лисы, бурый медведь, бродячие собаки).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Пути решения проблемы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Эковолонтёрская деятельность, направленная на спасение потомства дальневосточной черепахи от негативных явлений (изъятие кладок из природной среды перед наводнением, создание безопасных мест гнездовий).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искусственное безопасное место гнездовий для черепах.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проекта: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найти подходящее место для реализации проекта;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соорудить искусственную насыпь, не подверженную угрозе наводнения;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защитить кладки от разорения хищниками;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провести эколого - просветительские мероприятия среди населения.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812360" y="1988840"/>
            <a:ext cx="216024" cy="21602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812360" y="2564904"/>
            <a:ext cx="936104" cy="64807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реализации проекта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H="1" flipV="1">
            <a:off x="8028384" y="2204864"/>
            <a:ext cx="288032" cy="28803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6228184" y="260648"/>
            <a:ext cx="2520280" cy="86409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Спутниковая карта окрестностей с.Иннокентьевка Нанайского района Хабаровского края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(Нижний Амур)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300192" y="6309320"/>
            <a:ext cx="2520280" cy="2880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реализации проекта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flipV="1">
            <a:off x="7596336" y="5733256"/>
            <a:ext cx="0" cy="50405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Дима\Desktop\2021-11-20_22-15-02.png"/>
          <p:cNvPicPr/>
          <p:nvPr/>
        </p:nvPicPr>
        <p:blipFill>
          <a:blip r:embed="rId1" cstate="print"/>
          <a:srcRect l="19077" r="8128"/>
          <a:stretch>
            <a:fillRect/>
          </a:stretch>
        </p:blipFill>
        <p:spPr bwMode="auto">
          <a:xfrm>
            <a:off x="0" y="-12902"/>
            <a:ext cx="4968552" cy="6870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4932040" y="0"/>
            <a:ext cx="4211960" cy="68580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shade val="64314"/>
                  <a:invGamma/>
                </a:srgbClr>
              </a:gs>
            </a:gsLst>
            <a:lin ang="0" scaled="1"/>
          </a:gradFill>
          <a:ln w="12700">
            <a:solidFill>
              <a:srgbClr val="666666"/>
            </a:solidFill>
            <a:miter lim="800000"/>
          </a:ln>
          <a:effectLst>
            <a:outerShdw dist="28398" dir="3806097" algn="ctr" rotWithShape="0">
              <a:srgbClr val="7F7F7F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природоохранного экологического проекта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 этап</a:t>
            </a:r>
            <a:r>
              <a:rPr kumimoji="0" lang="ru-RU" sz="16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sz="1600" b="1" i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kumimoji="0" lang="ru-RU" sz="1600" b="1" i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   В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 окрестностях с.Иннокентьевка выявлено три основных места гнездовий черепах (№ </a:t>
            </a:r>
            <a:r>
              <a:rPr kumimoji="0" lang="en-US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I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,</a:t>
            </a:r>
            <a:r>
              <a:rPr kumimoji="0" lang="en-US" sz="16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ru-RU" sz="16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№ </a:t>
            </a:r>
            <a:r>
              <a:rPr kumimoji="0" lang="en-US" sz="16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II</a:t>
            </a:r>
            <a:r>
              <a:rPr kumimoji="0" lang="ru-RU" sz="16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,</a:t>
            </a:r>
            <a:r>
              <a:rPr kumimoji="0" lang="en-US" sz="16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ru-RU" sz="16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№ </a:t>
            </a:r>
            <a:r>
              <a:rPr kumimoji="0" lang="en-US" sz="16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III</a:t>
            </a:r>
            <a:r>
              <a:rPr kumimoji="0" lang="ru-RU" sz="16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)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   Выбран участок для строительства искусственного гнездовья в биотопе № </a:t>
            </a:r>
            <a:r>
              <a:rPr lang="en-US" sz="16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II</a:t>
            </a:r>
            <a:r>
              <a:rPr lang="ru-RU" sz="16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ru-RU" sz="1600" dirty="0" smtClean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  </a:t>
            </a:r>
            <a:endParaRPr lang="ru-RU" sz="1600" dirty="0" smtClean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  На данном участке  условия для выживания потомства черепах были самыми неблагоприятными:</a:t>
            </a:r>
            <a:endParaRPr lang="ru-RU" sz="1600" dirty="0" smtClean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 низкий, затапливаемый во время наводнений берег;</a:t>
            </a:r>
            <a:endParaRPr lang="ru-RU" sz="1600" dirty="0" smtClean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 высокая антропогенная нагрузка из-за близости села;</a:t>
            </a:r>
            <a:endParaRPr lang="ru-RU" sz="1600" dirty="0" smtClean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 большое количество хищников, разоряющих гнёзда (лисы, бродячие собаки, бурый медведь).</a:t>
            </a:r>
            <a:endParaRPr lang="ru-RU" sz="1600" dirty="0" smtClean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   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b="1" i="1" dirty="0" smtClean="0"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843808" y="393305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3203848" y="400506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563888" y="407707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987824" y="393305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267744" y="386104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419872" y="306896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835696" y="285293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2555776" y="328498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2699792" y="335699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3419872" y="278092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275856" y="278092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491880" y="263691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763688" y="2420888"/>
            <a:ext cx="2160240" cy="1800200"/>
          </a:xfrm>
          <a:prstGeom prst="roundRect">
            <a:avLst/>
          </a:prstGeom>
          <a:noFill/>
          <a:ln>
            <a:solidFill>
              <a:srgbClr val="00B0F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1403648" y="450912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1259632" y="450912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1547664" y="515719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1475656" y="522920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1043608" y="501317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1043608" y="508518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1043608" y="537321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1043608" y="544522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1115616" y="558924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51520" y="4365104"/>
            <a:ext cx="1512168" cy="1656184"/>
          </a:xfrm>
          <a:prstGeom prst="roundRect">
            <a:avLst/>
          </a:prstGeom>
          <a:noFill/>
          <a:ln>
            <a:solidFill>
              <a:srgbClr val="00B0F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1907704" y="292494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1331640" y="260648"/>
            <a:ext cx="1512168" cy="792088"/>
          </a:xfrm>
          <a:prstGeom prst="roundRect">
            <a:avLst/>
          </a:prstGeom>
          <a:noFill/>
          <a:ln>
            <a:solidFill>
              <a:srgbClr val="00B0F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1619672" y="62068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1619672" y="69269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1691680" y="76470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1763688" y="83671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467544" y="4509120"/>
            <a:ext cx="576064" cy="432048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C000"/>
                </a:solidFill>
              </a:rPr>
              <a:t>№</a:t>
            </a:r>
            <a:r>
              <a:rPr lang="en-US" dirty="0" smtClean="0">
                <a:solidFill>
                  <a:srgbClr val="FFC000"/>
                </a:solidFill>
              </a:rPr>
              <a:t> I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051720" y="2492896"/>
            <a:ext cx="648072" cy="432048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C000"/>
                </a:solidFill>
              </a:rPr>
              <a:t>№</a:t>
            </a:r>
            <a:r>
              <a:rPr lang="en-US" dirty="0" smtClean="0">
                <a:solidFill>
                  <a:srgbClr val="FFC000"/>
                </a:solidFill>
              </a:rPr>
              <a:t> II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2123728" y="476672"/>
            <a:ext cx="648072" cy="432048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C000"/>
                </a:solidFill>
              </a:rPr>
              <a:t>№</a:t>
            </a:r>
            <a:r>
              <a:rPr lang="en-US" dirty="0" smtClean="0">
                <a:solidFill>
                  <a:srgbClr val="FFC000"/>
                </a:solidFill>
              </a:rPr>
              <a:t> III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3059832" y="3501008"/>
            <a:ext cx="1872208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Иннокентьевка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Овал 49"/>
          <p:cNvSpPr/>
          <p:nvPr/>
        </p:nvSpPr>
        <p:spPr>
          <a:xfrm>
            <a:off x="2979440" y="3645024"/>
            <a:ext cx="224408" cy="20764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52" name="Овал 51"/>
          <p:cNvSpPr/>
          <p:nvPr/>
        </p:nvSpPr>
        <p:spPr>
          <a:xfrm>
            <a:off x="3707904" y="278092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2051720" y="4293096"/>
            <a:ext cx="2736304" cy="22322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i="1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Условные обозначения</a:t>
            </a:r>
            <a:endParaRPr lang="ru-RU" sz="1600" b="1" dirty="0" smtClean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       </a:t>
            </a:r>
            <a:r>
              <a:rPr lang="ru-RU" sz="16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- условная граница биотопа             </a:t>
            </a:r>
            <a:endParaRPr lang="ru-RU" sz="1600" dirty="0" smtClean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  - относительно обособленный гнездовой участок</a:t>
            </a:r>
            <a:endParaRPr lang="ru-RU" sz="1600" dirty="0" smtClean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        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- место реализации проекта</a:t>
            </a:r>
            <a:endParaRPr lang="ru-RU" sz="1600" dirty="0" smtClean="0">
              <a:solidFill>
                <a:srgbClr val="FF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195736" y="4725144"/>
            <a:ext cx="360040" cy="288032"/>
          </a:xfrm>
          <a:prstGeom prst="roundRect">
            <a:avLst/>
          </a:prstGeom>
          <a:noFill/>
          <a:ln>
            <a:solidFill>
              <a:srgbClr val="00B0F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Овал 58"/>
          <p:cNvSpPr/>
          <p:nvPr/>
        </p:nvSpPr>
        <p:spPr>
          <a:xfrm>
            <a:off x="2267744" y="5229200"/>
            <a:ext cx="216024" cy="21602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Овал 59"/>
          <p:cNvSpPr/>
          <p:nvPr/>
        </p:nvSpPr>
        <p:spPr>
          <a:xfrm>
            <a:off x="3347864" y="2996952"/>
            <a:ext cx="216024" cy="21602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Овал 60"/>
          <p:cNvSpPr/>
          <p:nvPr/>
        </p:nvSpPr>
        <p:spPr>
          <a:xfrm>
            <a:off x="2267744" y="5949280"/>
            <a:ext cx="216024" cy="21602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Дима\Desktop\02-06.06.22\DSC_3538.JPG"/>
          <p:cNvPicPr>
            <a:picLocks noChangeAspect="1" noChangeArrowheads="1"/>
          </p:cNvPicPr>
          <p:nvPr/>
        </p:nvPicPr>
        <p:blipFill>
          <a:blip r:embed="rId1" cstate="print"/>
          <a:srcRect t="6349" b="11111"/>
          <a:stretch>
            <a:fillRect/>
          </a:stretch>
        </p:blipFill>
        <p:spPr bwMode="auto">
          <a:xfrm>
            <a:off x="4788024" y="692696"/>
            <a:ext cx="1728192" cy="187220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6660232" y="1484784"/>
            <a:ext cx="2016224" cy="1080120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02.06.2022г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Сооружённая искусственная насыпь для гнездования черепах. 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7" name="Picture 5" descr="C:\Users\Дима\Desktop\13-14.06.22\DSC_4047.JPG"/>
          <p:cNvPicPr>
            <a:picLocks noChangeAspect="1" noChangeArrowheads="1"/>
          </p:cNvPicPr>
          <p:nvPr/>
        </p:nvPicPr>
        <p:blipFill>
          <a:blip r:embed="rId2" cstate="print"/>
          <a:srcRect l="5557" t="12502" r="5537"/>
          <a:stretch>
            <a:fillRect/>
          </a:stretch>
        </p:blipFill>
        <p:spPr bwMode="auto">
          <a:xfrm>
            <a:off x="4788024" y="2637251"/>
            <a:ext cx="2304256" cy="1511829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7164288" y="3284984"/>
            <a:ext cx="1800200" cy="86409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 13.06.2022г.</a:t>
            </a:r>
            <a:endParaRPr lang="ru-RU" sz="1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Завоз речного песка. Засыпка территории насыпи песком.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8" name="Picture 6" descr="C:\Users\Дима\Desktop\15-21.06.22\DSC_41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4248472"/>
            <a:ext cx="1661930" cy="2492896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</p:pic>
      <p:sp>
        <p:nvSpPr>
          <p:cNvPr id="10" name="Прямоугольник 9"/>
          <p:cNvSpPr/>
          <p:nvPr/>
        </p:nvSpPr>
        <p:spPr>
          <a:xfrm>
            <a:off x="6516216" y="6525344"/>
            <a:ext cx="1656184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 16.06.2022г.</a:t>
            </a:r>
            <a:endParaRPr lang="ru-RU" sz="1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89378" y="116632"/>
            <a:ext cx="6062942" cy="461665"/>
          </a:xfrm>
          <a:prstGeom prst="rect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места гнездовья. Год – 2022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9512" y="692696"/>
            <a:ext cx="4464496" cy="5976664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В нашей местности дальневосточные черепахи откладывают яйца со второй половины июня.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До этого момента, выбранная под сооружение искусственного места гнездовья площадка, была очищена от мусора и лишней растительности.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Силами эковолонтёров сооружена искусственная насыпь из камней и мелкого щебня площадью 12м</a:t>
            </a:r>
            <a:r>
              <a:rPr lang="ru-RU" dirty="0" smtClean="0">
                <a:latin typeface="Calibri" panose="020F0502020204030204"/>
                <a:cs typeface="Calibri" panose="020F0502020204030204"/>
              </a:rPr>
              <a:t>².</a:t>
            </a:r>
            <a:endParaRPr lang="ru-RU" dirty="0" smtClean="0">
              <a:latin typeface="Calibri" panose="020F0502020204030204"/>
              <a:cs typeface="Calibri" panose="020F0502020204030204"/>
            </a:endParaRPr>
          </a:p>
          <a:p>
            <a:pPr algn="just"/>
            <a:r>
              <a:rPr lang="ru-RU" dirty="0" smtClean="0">
                <a:latin typeface="Calibri" panose="020F0502020204030204"/>
                <a:cs typeface="Calibri" panose="020F0502020204030204"/>
              </a:rPr>
              <a:t>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Сверху насыпь засыпана песком.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  <p:pic>
        <p:nvPicPr>
          <p:cNvPr id="13" name="Picture 4" descr="C:\Users\Дима\Desktop\02-06.06.22\DSC_346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005063"/>
            <a:ext cx="3816424" cy="2544283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</p:pic>
      <p:sp>
        <p:nvSpPr>
          <p:cNvPr id="14" name="Прямоугольник 13"/>
          <p:cNvSpPr/>
          <p:nvPr/>
        </p:nvSpPr>
        <p:spPr>
          <a:xfrm>
            <a:off x="1403648" y="6237312"/>
            <a:ext cx="2016224" cy="2160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Фото: 02.06.2022г.</a:t>
            </a:r>
            <a:endParaRPr lang="ru-RU" sz="1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Дима\Desktop\15-21.06.22\DSC_443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427984" y="669032"/>
            <a:ext cx="2195736" cy="1463824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4427984" y="2204864"/>
            <a:ext cx="2232248" cy="432048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 19.06.2022г.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Следы черепах на насыпи.</a:t>
            </a:r>
            <a:endParaRPr lang="ru-RU" sz="1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 descr="E:\23.06-07.07.22\DSC_50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692696"/>
            <a:ext cx="2160240" cy="1440160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6804248" y="2204864"/>
            <a:ext cx="2088232" cy="864096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 05.07.2022г.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Черепаха откладывает яйца на насыпи.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1" name="Picture 5" descr="E:\23.06-07.07.22\DSC_51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36504" y="4653136"/>
            <a:ext cx="2051720" cy="1367813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4427984" y="6093296"/>
            <a:ext cx="2232248" cy="576064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 08.07.2022г.</a:t>
            </a:r>
            <a:endParaRPr lang="ru-RU" sz="1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Повреждённые медведем яйца.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3" descr="E:\фото14.08-23.08.22\DSC_64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7" y="3212976"/>
            <a:ext cx="2208245" cy="3312368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</p:pic>
      <p:sp>
        <p:nvSpPr>
          <p:cNvPr id="11" name="Прямоугольник 10"/>
          <p:cNvSpPr/>
          <p:nvPr/>
        </p:nvSpPr>
        <p:spPr>
          <a:xfrm>
            <a:off x="1389378" y="116632"/>
            <a:ext cx="6633098" cy="461665"/>
          </a:xfrm>
          <a:prstGeom prst="rect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 реализации экопроекта в 2022 году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9512" y="692696"/>
            <a:ext cx="4104456" cy="5976664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Положительный момент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На песке, уложенном поверх насыпи, хорошо было видно следы черепах и места кладок.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2. На искусственной насыпи черепахи отложили 6 кладок (254 яйца).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3. Все заложенные в инкубаторы яйца (изъятые эковолонтёрами перед наводнением) вылупились, черепашки выпущены в природную среду.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4. Результаты природоохранной деятельности широко освещены во Всероссийских и региональных СМИ.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Отрицательный момент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После дождя смесь мелкой щебёнки и песка превратилась в твёрдую корку.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2. Отдыхающие люди стали использовать насыпь вместо пляжа.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3. Кладки разоряли хищники, бурый медведь раздавил множество яиц.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4. Насыпь затоплена во время наводнения.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  <p:pic>
        <p:nvPicPr>
          <p:cNvPr id="13" name="Picture 3" descr="E:\23.06-07.07.22\DSC_4913.JPG"/>
          <p:cNvPicPr>
            <a:picLocks noChangeAspect="1" noChangeArrowheads="1"/>
          </p:cNvPicPr>
          <p:nvPr/>
        </p:nvPicPr>
        <p:blipFill>
          <a:blip r:embed="rId5" cstate="print"/>
          <a:srcRect t="16953"/>
          <a:stretch>
            <a:fillRect/>
          </a:stretch>
        </p:blipFill>
        <p:spPr bwMode="auto">
          <a:xfrm>
            <a:off x="4427984" y="2769192"/>
            <a:ext cx="2232248" cy="1235872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</p:pic>
      <p:sp>
        <p:nvSpPr>
          <p:cNvPr id="14" name="Прямоугольник 13"/>
          <p:cNvSpPr/>
          <p:nvPr/>
        </p:nvSpPr>
        <p:spPr>
          <a:xfrm>
            <a:off x="4427984" y="4077072"/>
            <a:ext cx="2304256" cy="504056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Следы бурого медведя на участке проекта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876256" y="5805264"/>
            <a:ext cx="2088232" cy="864096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Фото: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Момент съёмок видеосюжета о деятельности эковолонтёров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799474" y="116632"/>
            <a:ext cx="7242753" cy="830997"/>
          </a:xfrm>
          <a:prstGeom prst="rect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места гнездовья черепах. Год – 2023.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Проектирование объекта строительства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5589240"/>
            <a:ext cx="8784976" cy="1008112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С учётом того, что в 2022 г. искусственную насыпь затопило в период наводнения, в 2023 г. были произведены расчёты  по сооружению более безопасного участка для гнездовий.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  <p:pic>
        <p:nvPicPr>
          <p:cNvPr id="12" name="Picture 5" descr="N:\фото\2023год\сброс 130623\100D3500\DSC_8351.JPG"/>
          <p:cNvPicPr>
            <a:picLocks noChangeAspect="1" noChangeArrowheads="1"/>
          </p:cNvPicPr>
          <p:nvPr/>
        </p:nvPicPr>
        <p:blipFill>
          <a:blip r:embed="rId1" cstate="print"/>
          <a:srcRect l="4274" r="3419"/>
          <a:stretch>
            <a:fillRect/>
          </a:stretch>
        </p:blipFill>
        <p:spPr bwMode="auto">
          <a:xfrm>
            <a:off x="3563888" y="1052736"/>
            <a:ext cx="4824536" cy="3484388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</p:pic>
      <p:pic>
        <p:nvPicPr>
          <p:cNvPr id="14" name="Picture 2" descr="N:\фото\2023год\с телефона\Camera\IMG_20220901_133236.jpg"/>
          <p:cNvPicPr>
            <a:picLocks noChangeAspect="1" noChangeArrowheads="1"/>
          </p:cNvPicPr>
          <p:nvPr/>
        </p:nvPicPr>
        <p:blipFill>
          <a:blip r:embed="rId2" cstate="print"/>
          <a:srcRect b="3906"/>
          <a:stretch>
            <a:fillRect/>
          </a:stretch>
        </p:blipFill>
        <p:spPr bwMode="auto">
          <a:xfrm>
            <a:off x="179512" y="1052736"/>
            <a:ext cx="2520280" cy="3229110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</p:pic>
      <p:sp>
        <p:nvSpPr>
          <p:cNvPr id="15" name="Прямоугольник 14"/>
          <p:cNvSpPr/>
          <p:nvPr/>
        </p:nvSpPr>
        <p:spPr>
          <a:xfrm>
            <a:off x="179512" y="4365104"/>
            <a:ext cx="2376264" cy="1152128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 </a:t>
            </a:r>
            <a:r>
              <a:rPr lang="ru-RU" sz="1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01.09.2022г</a:t>
            </a: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Затопленная насыпь в период наводнения. После шторма остаток насыпи был размыт.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699792" y="4653136"/>
            <a:ext cx="6264696" cy="864096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 </a:t>
            </a:r>
            <a:r>
              <a:rPr lang="ru-RU" sz="1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07.06.2023г.</a:t>
            </a:r>
            <a:endParaRPr lang="ru-RU" sz="14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максимальной точки затопления участка в 2022г. Проведение математических расчётов размеров и расположения будущей насыпи для черепашьих гнёзд.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трелка вниз 10"/>
          <p:cNvSpPr/>
          <p:nvPr/>
        </p:nvSpPr>
        <p:spPr>
          <a:xfrm rot="2525056">
            <a:off x="1581052" y="1383572"/>
            <a:ext cx="102449" cy="903430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N:\фото\2023год\сброс 130623\100D3500\DSC_8356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9511" y="1124744"/>
            <a:ext cx="2808313" cy="1872209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</p:pic>
      <p:pic>
        <p:nvPicPr>
          <p:cNvPr id="8" name="Picture 3" descr="N:\фото\2023год\сброс 130623\100D3500\DSC_83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124744"/>
            <a:ext cx="2808312" cy="187220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83096" y="116632"/>
            <a:ext cx="8781392" cy="829945"/>
          </a:xfrm>
          <a:prstGeom prst="rect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искусственной насыпи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гнездовья черепах - 2023 год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31840" y="3068960"/>
            <a:ext cx="2808312" cy="648072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 07.06.2023г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Укрепление насыпи со стороны реки крупными камнями.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9512" y="3068960"/>
            <a:ext cx="2808312" cy="648072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 07.06.2023г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Обозначение будущих размеров насыпи на участке строительства.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2" descr="N:\фото\2023год\сброс 130623\100D3500\DSC_84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1124744"/>
            <a:ext cx="2808312" cy="1872208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</p:pic>
      <p:sp>
        <p:nvSpPr>
          <p:cNvPr id="14" name="Прямоугольник 13"/>
          <p:cNvSpPr/>
          <p:nvPr/>
        </p:nvSpPr>
        <p:spPr>
          <a:xfrm>
            <a:off x="6084168" y="3068960"/>
            <a:ext cx="2808312" cy="936104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 08.06.2023г. </a:t>
            </a:r>
            <a:endParaRPr lang="ru-RU" sz="1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Расчистка строительной площадки от наносника для увеличения площади насыпи.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2" descr="N:\фото\2023год\сброс 130623\100D3500\DSC_84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4077072"/>
            <a:ext cx="2808312" cy="1872208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</p:pic>
      <p:sp>
        <p:nvSpPr>
          <p:cNvPr id="16" name="Прямоугольник 15"/>
          <p:cNvSpPr/>
          <p:nvPr/>
        </p:nvSpPr>
        <p:spPr>
          <a:xfrm>
            <a:off x="6084168" y="6021288"/>
            <a:ext cx="2808312" cy="648072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 08.06.2023г. </a:t>
            </a:r>
            <a:endParaRPr lang="ru-RU" sz="1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Подъём уровня насыпи на необходимую высоту щебнем.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79512" y="4077072"/>
            <a:ext cx="5760640" cy="2592288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 работ по возведению насыпи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искусственной насыпи для гнездовий дальневосточных черепах увеличена с 12м</a:t>
            </a:r>
            <a:r>
              <a:rPr lang="ru-RU" dirty="0" smtClean="0">
                <a:latin typeface="Calibri" panose="020F0502020204030204"/>
                <a:cs typeface="Calibri" panose="020F0502020204030204"/>
              </a:rPr>
              <a:t>² до 32м².</a:t>
            </a:r>
            <a:endParaRPr lang="ru-RU" dirty="0" smtClean="0">
              <a:latin typeface="Calibri" panose="020F0502020204030204"/>
              <a:cs typeface="Calibri" panose="020F0502020204030204"/>
            </a:endParaRPr>
          </a:p>
          <a:p>
            <a:pPr marL="342900" indent="-342900" algn="just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Высота насыпи увеличена на 0.3м от максимального уровня воды в период наводнения 2022 г.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Края насыпи усилены крупными камнями.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N:\фото\2023год\сброс 200623\100D3500-1\DSC_8762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15616" y="4437112"/>
            <a:ext cx="3419872" cy="2279915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</p:pic>
      <p:pic>
        <p:nvPicPr>
          <p:cNvPr id="17413" name="Picture 5" descr="N:\фото\2023год\сброс 200623\100D3500-1\DSC_87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1052736"/>
            <a:ext cx="3600400" cy="2400267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3707904" y="3573016"/>
            <a:ext cx="1656184" cy="79208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Фото:</a:t>
            </a:r>
            <a:endParaRPr lang="ru-RU" sz="1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12.06.2023г.</a:t>
            </a:r>
            <a:endParaRPr lang="ru-RU" sz="1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 descr="N:\фото\2023год\сброс 200623\100D3500-1\DSC_88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052736"/>
            <a:ext cx="3600400" cy="2400266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1323319" y="116632"/>
            <a:ext cx="6195094" cy="830997"/>
          </a:xfrm>
          <a:prstGeom prst="rect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по созданию естественных условий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для гнездования черепах на насыпи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3573016"/>
            <a:ext cx="3312368" cy="792088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Территория насыпи разделена на секции при помощи укладки больших валунов из глинистого сланца.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436096" y="3501008"/>
            <a:ext cx="3384376" cy="864096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всей площади насыпи высажены кустарники и осока.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Ряды крупных камней засыпаны щебнем различных размеров.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44008" y="5733256"/>
            <a:ext cx="3384376" cy="936104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 рядами валунов насыпан щебень более мелких размеров. Поверхность гнездовья не разравнивалась.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Высаженные растения политы водой.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N:\фото\2023год\сброс 200623\101D3500\DSC_9116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0528" y="741379"/>
            <a:ext cx="8783960" cy="585597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3528" y="5589240"/>
            <a:ext cx="8424936" cy="93610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 16.06.2023г.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месте созданного искусственного места гнездовий для дальневосточных черепах зафиксированы самки краснокнижных рептилий в момент откладки ими яиц.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82747" y="116632"/>
            <a:ext cx="5897565" cy="461665"/>
          </a:xfrm>
          <a:prstGeom prst="rect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Эффективность «зелёных технологий»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11464</Words>
  <Application>WPS Presentation</Application>
  <PresentationFormat>Экран (4:3)</PresentationFormat>
  <Paragraphs>428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SimSun</vt:lpstr>
      <vt:lpstr>Wingdings</vt:lpstr>
      <vt:lpstr>Times New Roman</vt:lpstr>
      <vt:lpstr>Calibri</vt:lpstr>
      <vt:lpstr>Calibri</vt:lpstr>
      <vt:lpstr>Microsoft YaHei</vt:lpstr>
      <vt:lpstr>Arial Unicode MS</vt:lpstr>
      <vt:lpstr>Тема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Дима</dc:creator>
  <cp:lastModifiedBy>Дима</cp:lastModifiedBy>
  <cp:revision>170</cp:revision>
  <dcterms:created xsi:type="dcterms:W3CDTF">2023-11-07T04:39:00Z</dcterms:created>
  <dcterms:modified xsi:type="dcterms:W3CDTF">2024-05-12T03:15:02Z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1A8DD1DCA1414AF7A93F0BD2732D4AE7_12</vt:lpwstr>
  </property>
  <property fmtid="{D5CDD505-2E9C-101B-9397-08002B2CF9AE}" pid="3" name="KSOProductBuildVer">
    <vt:lpwstr>1049-12.2.0.16909</vt:lpwstr>
  </property>
</Properties>
</file>