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80" r:id="rId3"/>
    <p:sldId id="270" r:id="rId4"/>
    <p:sldId id="271" r:id="rId5"/>
    <p:sldId id="272" r:id="rId6"/>
    <p:sldId id="283" r:id="rId7"/>
    <p:sldId id="279" r:id="rId8"/>
    <p:sldId id="273" r:id="rId9"/>
    <p:sldId id="258" r:id="rId10"/>
    <p:sldId id="260" r:id="rId11"/>
    <p:sldId id="261" r:id="rId12"/>
    <p:sldId id="25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D73A3D9-5CBC-4839-813C-D3EB3B4E3539}" type="datetimeFigureOut">
              <a:rPr lang="ru-RU" smtClean="0"/>
              <a:t>02.03.2022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5947626-DFF5-475C-8C73-099B6B2E51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D73A3D9-5CBC-4839-813C-D3EB3B4E3539}" type="datetimeFigureOut">
              <a:rPr lang="ru-RU" smtClean="0"/>
              <a:t>02.03.2022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5947626-DFF5-475C-8C73-099B6B2E51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D73A3D9-5CBC-4839-813C-D3EB3B4E3539}" type="datetimeFigureOut">
              <a:rPr lang="ru-RU" smtClean="0"/>
              <a:t>02.03.2022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5947626-DFF5-475C-8C73-099B6B2E51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D73A3D9-5CBC-4839-813C-D3EB3B4E3539}" type="datetimeFigureOut">
              <a:rPr lang="ru-RU" smtClean="0"/>
              <a:t>02.03.2022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5947626-DFF5-475C-8C73-099B6B2E51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D73A3D9-5CBC-4839-813C-D3EB3B4E3539}" type="datetimeFigureOut">
              <a:rPr lang="ru-RU" smtClean="0"/>
              <a:t>02.03.2022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5947626-DFF5-475C-8C73-099B6B2E51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D73A3D9-5CBC-4839-813C-D3EB3B4E3539}" type="datetimeFigureOut">
              <a:rPr lang="ru-RU" smtClean="0"/>
              <a:t>02.03.2022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5947626-DFF5-475C-8C73-099B6B2E51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D73A3D9-5CBC-4839-813C-D3EB3B4E3539}" type="datetimeFigureOut">
              <a:rPr lang="ru-RU" smtClean="0"/>
              <a:t>02.03.2022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5947626-DFF5-475C-8C73-099B6B2E51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D73A3D9-5CBC-4839-813C-D3EB3B4E3539}" type="datetimeFigureOut">
              <a:rPr lang="ru-RU" smtClean="0"/>
              <a:t>02.03.2022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5947626-DFF5-475C-8C73-099B6B2E51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D73A3D9-5CBC-4839-813C-D3EB3B4E3539}" type="datetimeFigureOut">
              <a:rPr lang="ru-RU" smtClean="0"/>
              <a:t>02.03.2022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5947626-DFF5-475C-8C73-099B6B2E51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D73A3D9-5CBC-4839-813C-D3EB3B4E3539}" type="datetimeFigureOut">
              <a:rPr lang="ru-RU" smtClean="0"/>
              <a:t>02.03.2022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5947626-DFF5-475C-8C73-099B6B2E51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D73A3D9-5CBC-4839-813C-D3EB3B4E3539}" type="datetimeFigureOut">
              <a:rPr lang="ru-RU" smtClean="0"/>
              <a:t>02.03.2022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5947626-DFF5-475C-8C73-099B6B2E51EB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8D73A3D9-5CBC-4839-813C-D3EB3B4E3539}" type="datetimeFigureOut">
              <a:rPr lang="ru-RU" smtClean="0"/>
              <a:t>02.03.2022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15947626-DFF5-475C-8C73-099B6B2E51E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0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6" Type="http://schemas.openxmlformats.org/officeDocument/2006/relationships/slide" Target="slide8.xml"/><Relationship Id="rId5" Type="http://schemas.openxmlformats.org/officeDocument/2006/relationships/hyperlink" Target="https://ktonanovenkogo.ru/zarabotok_na_saite/monetizaciy/rabota-dlya-podrostkov-shkolnikov.html#rab" TargetMode="External"/><Relationship Id="rId4" Type="http://schemas.openxmlformats.org/officeDocument/2006/relationships/hyperlink" Target="https://kontur.ru/articles/5270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hyperlink" Target="https://sovcombank.ru/blog/sberezheniya/luchshie-prilozheniya-dlya-vedeniya-byudzheta" TargetMode="Externa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slide" Target="slide8.xml"/><Relationship Id="rId4" Type="http://schemas.openxmlformats.org/officeDocument/2006/relationships/hyperlink" Target="https://optimakomp.ru/monefy-privedi-svoi-finansy-v-poryadok/" TargetMode="Externa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slide" Target="slide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6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slide" Target="slide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slide" Target="slide1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bankiros.ru/wiki/term/detskie-vklady-obzor-predlozenij-bankov" TargetMode="Externa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www.sberbank.ru/ru/person/help/contributions_faq/3505" TargetMode="External"/><Relationship Id="rId5" Type="http://schemas.openxmlformats.org/officeDocument/2006/relationships/image" Target="../media/image10.png"/><Relationship Id="rId4" Type="http://schemas.openxmlformats.org/officeDocument/2006/relationships/slide" Target="slid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4655" y="260648"/>
            <a:ext cx="8941841" cy="21236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Тема урока:</a:t>
            </a:r>
          </a:p>
          <a:p>
            <a:pPr algn="ctr"/>
            <a:r>
              <a:rPr lang="ru-RU" sz="4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</a:t>
            </a:r>
            <a:r>
              <a:rPr lang="ru-RU" sz="4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«Как школьнику накопить на мечту»</a:t>
            </a:r>
            <a:endParaRPr lang="ru-RU" sz="4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172" y="2276872"/>
            <a:ext cx="2531644" cy="25316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4294153"/>
            <a:ext cx="3989165" cy="18669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2277929"/>
            <a:ext cx="2016224" cy="2016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97426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779709" y="332656"/>
            <a:ext cx="5961888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Задания для </a:t>
            </a:r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юристов</a:t>
            </a:r>
            <a:endParaRPr lang="ru-RU" sz="36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7888" y="849709"/>
            <a:ext cx="6589713" cy="1427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87" y="4530420"/>
            <a:ext cx="3303587" cy="639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08721" y="4978042"/>
            <a:ext cx="377090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hlinkClick r:id="rId4"/>
              </a:rPr>
              <a:t>https://</a:t>
            </a:r>
            <a:r>
              <a:rPr lang="en-US" dirty="0" smtClean="0">
                <a:hlinkClick r:id="rId4"/>
              </a:rPr>
              <a:t>kontur.ru/articles/5270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467587" y="1950422"/>
            <a:ext cx="8352927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Могут ли работать дети с 14 лет?</a:t>
            </a:r>
          </a:p>
          <a:p>
            <a:pPr marL="342900" indent="-342900">
              <a:buAutoNum type="arabicPeriod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Что собой представляет рабочее время 14 летнего подростка (сколько времени можно работать в неделю, в день)</a:t>
            </a:r>
          </a:p>
          <a:p>
            <a:pPr marL="342900" indent="-342900">
              <a:buAutoNum type="arabicPeriod"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Какие документы нужны для оформления трудового договора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AutoNum type="arabicPeriod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Где можно работать подросткам?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73343" y="5301208"/>
            <a:ext cx="817121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hlinkClick r:id="rId5"/>
              </a:rPr>
              <a:t>https://</a:t>
            </a:r>
            <a:r>
              <a:rPr lang="en-US" dirty="0" smtClean="0">
                <a:hlinkClick r:id="rId5"/>
              </a:rPr>
              <a:t>ktonanovenkogo.ru/zarabotok_na_saite/monetizaciy/rabota-dlya-podrostkov-shkolnikov.html#rab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3074" name="Picture 2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5897" y="6029275"/>
            <a:ext cx="646113" cy="390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1384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87111" y="497870"/>
            <a:ext cx="9036496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3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Задания для </a:t>
            </a:r>
            <a:r>
              <a:rPr lang="en-US" sz="36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IT </a:t>
            </a:r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специалистов</a:t>
            </a:r>
            <a:endParaRPr lang="ru-RU" sz="36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473" y="4209485"/>
            <a:ext cx="3303587" cy="639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3389" y="908720"/>
            <a:ext cx="6589713" cy="1427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11560" y="5603930"/>
            <a:ext cx="79208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hlinkClick r:id="rId4"/>
              </a:rPr>
              <a:t>https://optimakomp.ru/monefy-privedi-svoi-finansy-v-poryadok</a:t>
            </a:r>
            <a:r>
              <a:rPr lang="en-US" dirty="0" smtClean="0">
                <a:hlinkClick r:id="rId4"/>
              </a:rPr>
              <a:t>/</a:t>
            </a:r>
            <a:endParaRPr lang="ru-RU" dirty="0" smtClean="0"/>
          </a:p>
          <a:p>
            <a:r>
              <a:rPr lang="en-US" dirty="0" smtClean="0"/>
              <a:t> </a:t>
            </a:r>
            <a:endParaRPr lang="ru-RU" dirty="0"/>
          </a:p>
        </p:txBody>
      </p:sp>
      <p:pic>
        <p:nvPicPr>
          <p:cNvPr id="4098" name="Picture 2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9075" y="5927096"/>
            <a:ext cx="646113" cy="390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18812" y="4957599"/>
            <a:ext cx="792088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hlinkClick r:id="rId7"/>
              </a:rPr>
              <a:t>https://</a:t>
            </a:r>
            <a:r>
              <a:rPr lang="en-US" dirty="0" smtClean="0">
                <a:hlinkClick r:id="rId7"/>
              </a:rPr>
              <a:t>sovcombank.ru/blog/sberezheniya/luchshie-prilozheniya-dlya-vedeniya-byudzheta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51521" y="2007329"/>
            <a:ext cx="864096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Что представляют собой электронные приложения для учета финансовых доходов и расходов?</a:t>
            </a:r>
          </a:p>
          <a:p>
            <a:pPr marL="342900" indent="-342900">
              <a:buAutoNum type="arabicPeriod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Какие существуют плюсы и минусы использования подобных приложений</a:t>
            </a:r>
          </a:p>
          <a:p>
            <a:pPr marL="342900" indent="-342900">
              <a:buAutoNum type="arabicPeriod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Какое приложение вы можете порекомендовать?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6145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404664"/>
            <a:ext cx="7920880" cy="409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036957" y="4969043"/>
            <a:ext cx="6699270" cy="138499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Ура! Мы Пете помогли </a:t>
            </a:r>
          </a:p>
          <a:p>
            <a:pPr algn="ctr"/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Реализовать его мечту !</a:t>
            </a:r>
          </a:p>
          <a:p>
            <a:pPr algn="ctr"/>
            <a:endParaRPr lang="ru-RU" sz="2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95225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11560" y="404664"/>
            <a:ext cx="784887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000" dirty="0" smtClean="0"/>
          </a:p>
          <a:p>
            <a:endParaRPr lang="ru-RU" sz="2000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2115587" y="235673"/>
            <a:ext cx="424635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Цель   </a:t>
            </a:r>
            <a:r>
              <a:rPr lang="ru-RU" sz="5400" b="1" cap="none" spc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урока: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1720841"/>
            <a:ext cx="8280920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36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23529" y="1484784"/>
            <a:ext cx="8496944" cy="378565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подготовка обучающихся к овладению элементарными практическими навыками по планированию  личного бюджета.</a:t>
            </a:r>
            <a:endParaRPr lang="ru-RU" sz="4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2978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51520" y="404664"/>
            <a:ext cx="208823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r>
              <a:rPr lang="ru-RU" b="1" dirty="0" smtClean="0">
                <a:hlinkClick r:id="rId2" action="ppaction://hlinksldjump"/>
              </a:rPr>
              <a:t>Задание</a:t>
            </a:r>
            <a:endParaRPr lang="ru-RU" b="1" dirty="0" smtClean="0"/>
          </a:p>
          <a:p>
            <a:r>
              <a:rPr lang="ru-RU" b="1" dirty="0" smtClean="0">
                <a:hlinkClick r:id="rId3" action="ppaction://hlinksldjump"/>
              </a:rPr>
              <a:t>Порядок работы</a:t>
            </a:r>
            <a:endParaRPr lang="ru-RU" b="1" dirty="0" smtClean="0"/>
          </a:p>
          <a:p>
            <a:r>
              <a:rPr lang="ru-RU" dirty="0" smtClean="0">
                <a:hlinkClick r:id="rId4" action="ppaction://hlinksldjump"/>
              </a:rPr>
              <a:t>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699792" y="548680"/>
            <a:ext cx="5976664" cy="292387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000" b="1" cap="all" spc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Calibri"/>
                <a:cs typeface="Times New Roman" pitchFamily="18" charset="0"/>
              </a:rPr>
              <a:t>Ребята, перед вами  ваш сверстник Петя Иванов. Он уже давно мечтает о </a:t>
            </a:r>
            <a:r>
              <a:rPr lang="ru-RU" sz="2000" b="1" cap="all" spc="0" dirty="0" err="1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Calibri"/>
                <a:cs typeface="Times New Roman" pitchFamily="18" charset="0"/>
              </a:rPr>
              <a:t>гироскутере</a:t>
            </a:r>
            <a:r>
              <a:rPr lang="ru-RU" sz="2000" b="1" cap="all" spc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Calibri"/>
                <a:cs typeface="Times New Roman" pitchFamily="18" charset="0"/>
              </a:rPr>
              <a:t>, однако его родители ему сказали, что пока такая покупка невозможна, так как семья лишними деньгами не располагает. </a:t>
            </a: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000" b="1" cap="all" spc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Calibri"/>
                <a:cs typeface="Times New Roman" pitchFamily="18" charset="0"/>
              </a:rPr>
              <a:t>Я вам предлагаю помочь </a:t>
            </a:r>
            <a:r>
              <a:rPr lang="ru-RU" sz="2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Calibri"/>
                <a:cs typeface="Times New Roman" pitchFamily="18" charset="0"/>
              </a:rPr>
              <a:t>Пете </a:t>
            </a:r>
            <a:r>
              <a:rPr lang="ru-RU" sz="2000" b="1" cap="all" spc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Calibri"/>
                <a:cs typeface="Times New Roman" pitchFamily="18" charset="0"/>
              </a:rPr>
              <a:t>воплотить свою мечту.</a:t>
            </a:r>
            <a:endParaRPr lang="ru-RU" sz="2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851920" y="4149080"/>
            <a:ext cx="4824536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1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sz="2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Вам предстоит выбрать роль и провести исследование с помощью</a:t>
            </a:r>
          </a:p>
          <a:p>
            <a:r>
              <a:rPr lang="ru-RU" sz="2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интернет ресурсов.</a:t>
            </a:r>
            <a:endParaRPr lang="ru-RU" sz="2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056" y="3356992"/>
            <a:ext cx="3203848" cy="3024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1267" y="3106576"/>
            <a:ext cx="1002381" cy="7319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53663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95736" y="260648"/>
            <a:ext cx="4464496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Задание</a:t>
            </a:r>
          </a:p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31540" y="1556792"/>
            <a:ext cx="7992888" cy="403187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3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ля начала  необходимо выбрать роль:</a:t>
            </a:r>
          </a:p>
          <a:p>
            <a:pPr algn="ctr"/>
            <a:endParaRPr lang="ru-RU" sz="3200" b="1" cap="all" spc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экономисты</a:t>
            </a:r>
          </a:p>
          <a:p>
            <a:pPr algn="ctr"/>
            <a:endParaRPr lang="ru-RU" sz="3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r>
              <a:rPr lang="ru-RU" sz="3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юристы</a:t>
            </a:r>
          </a:p>
          <a:p>
            <a:pPr algn="ctr"/>
            <a:endParaRPr lang="ru-RU" sz="3200" b="1" cap="all" spc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en-US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IT</a:t>
            </a:r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- специалисты</a:t>
            </a:r>
            <a:endParaRPr lang="ru-RU" sz="3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026" name="Picture 2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3341" y="5877272"/>
            <a:ext cx="646113" cy="390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76881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2293" y="351522"/>
            <a:ext cx="6779420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Порядок работы</a:t>
            </a:r>
          </a:p>
          <a:p>
            <a:pPr algn="ctr"/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29993" y="1628800"/>
            <a:ext cx="7920881" cy="427809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Каждая группа переходит на свой слайд </a:t>
            </a:r>
          </a:p>
          <a:p>
            <a:pPr algn="ctr"/>
            <a:r>
              <a:rPr lang="ru-RU" sz="3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с помощью гиперссылки.</a:t>
            </a:r>
          </a:p>
          <a:p>
            <a:pPr algn="ctr"/>
            <a:r>
              <a:rPr lang="ru-RU" sz="3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На  слайде с помощью сайтов-помощников отвечает на заданные вопросы.</a:t>
            </a:r>
          </a:p>
          <a:p>
            <a:pPr algn="ctr"/>
            <a:r>
              <a:rPr lang="ru-RU" sz="3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Свои ответы и выводы вы должны презентовать.  </a:t>
            </a:r>
          </a:p>
          <a:p>
            <a:pPr algn="ctr"/>
            <a:r>
              <a:rPr lang="ru-RU" sz="1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.</a:t>
            </a:r>
            <a:endParaRPr lang="ru-RU" sz="1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Стрелка вправо 2">
            <a:hlinkClick r:id="rId2" action="ppaction://hlinksldjump"/>
          </p:cNvPr>
          <p:cNvSpPr/>
          <p:nvPr/>
        </p:nvSpPr>
        <p:spPr>
          <a:xfrm>
            <a:off x="7961713" y="6021288"/>
            <a:ext cx="589161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0475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954873" y="3353291"/>
            <a:ext cx="5306261" cy="193899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hlinkClick r:id="rId2" action="ppaction://hlinksldjump"/>
              </a:rPr>
              <a:t>экономисты</a:t>
            </a:r>
            <a:endParaRPr lang="ru-RU" sz="4000" b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  <a:p>
            <a:pPr algn="ctr"/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hlinkClick r:id="rId3" action="ppaction://hlinksldjump"/>
              </a:rPr>
              <a:t>юристы</a:t>
            </a:r>
            <a:endParaRPr lang="ru-RU" sz="40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 algn="ctr"/>
            <a:r>
              <a:rPr lang="en-US" sz="4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hlinkClick r:id="rId4" action="ppaction://hlinksldjump"/>
              </a:rPr>
              <a:t>IT - </a:t>
            </a:r>
            <a:r>
              <a:rPr lang="ru-RU" sz="4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hlinkClick r:id="rId4" action="ppaction://hlinksldjump"/>
              </a:rPr>
              <a:t>специалисты</a:t>
            </a:r>
            <a:endParaRPr lang="ru-RU" sz="4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49854" y="1927647"/>
            <a:ext cx="7632848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 помощью гиперссылки перейдите к своему слайду, где найдете для себя задания</a:t>
            </a:r>
            <a:endParaRPr lang="ru-RU" sz="2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1803" y="501195"/>
            <a:ext cx="7370763" cy="1450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56353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7540" y="594844"/>
            <a:ext cx="5780087" cy="1450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67543" y="2045819"/>
            <a:ext cx="8280921" cy="35394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i="1" u="sng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/>
              </a:rPr>
              <a:t>Подведём </a:t>
            </a:r>
            <a:r>
              <a:rPr lang="ru-RU" sz="3200" b="1" i="1" u="sng" cap="all" spc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/>
              </a:rPr>
              <a:t>итоги</a:t>
            </a:r>
            <a:r>
              <a:rPr lang="ru-RU" sz="3200" b="1" i="1" u="sng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/>
              </a:rPr>
              <a:t>!</a:t>
            </a:r>
          </a:p>
          <a:p>
            <a:pPr algn="ctr"/>
            <a:endParaRPr lang="ru-RU" sz="3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Verdana"/>
            </a:endParaRPr>
          </a:p>
          <a:p>
            <a:pPr algn="ctr">
              <a:buFont typeface="+mj-lt"/>
              <a:buAutoNum type="arabicPeriod"/>
            </a:pPr>
            <a:r>
              <a:rPr lang="ru-RU" sz="3200" b="1" cap="all" spc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/>
              </a:rPr>
              <a:t>Что у Вас хорошо получилось? Чем Вы довольны</a:t>
            </a:r>
            <a:r>
              <a:rPr lang="ru-RU" sz="3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/>
              </a:rPr>
              <a:t>?</a:t>
            </a:r>
          </a:p>
          <a:p>
            <a:pPr algn="ctr">
              <a:buFont typeface="+mj-lt"/>
              <a:buAutoNum type="arabicPeriod"/>
            </a:pPr>
            <a:endParaRPr lang="ru-RU" sz="3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Verdana"/>
            </a:endParaRPr>
          </a:p>
          <a:p>
            <a:pPr algn="ctr">
              <a:buFont typeface="+mj-lt"/>
              <a:buAutoNum type="arabicPeriod"/>
            </a:pPr>
            <a:r>
              <a:rPr lang="ru-RU" sz="3200" b="1" cap="all" spc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/>
              </a:rPr>
              <a:t>Что у Вас не получилось? Что Вы хотели доработать?</a:t>
            </a:r>
            <a:endParaRPr lang="ru-RU" sz="3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6146" name="Picture 2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344" y="5805264"/>
            <a:ext cx="646113" cy="390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04716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56614" y="404664"/>
            <a:ext cx="340189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hlinkClick r:id="rId2" action="ppaction://hlinksldjump"/>
              </a:rPr>
              <a:t>Оценка</a:t>
            </a:r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1697507"/>
            <a:ext cx="8424936" cy="403187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Вы работали в группах, оценки выставляет руководитель группы. Балл оценки  должен зависеть от степени активности, участия каждого члена группы в решении поставленных вопросов.</a:t>
            </a:r>
            <a:endParaRPr lang="ru-RU" sz="3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2051" name="Picture 3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352" y="5949280"/>
            <a:ext cx="646113" cy="390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88848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75178" y="1247397"/>
            <a:ext cx="858931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  <a:p>
            <a:endParaRPr lang="ru-RU" dirty="0"/>
          </a:p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003717" y="265501"/>
            <a:ext cx="7120860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Задания для </a:t>
            </a:r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экономистов</a:t>
            </a:r>
            <a:endParaRPr lang="ru-RU" sz="36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443" y="4885509"/>
            <a:ext cx="2597150" cy="487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739875" y="975735"/>
            <a:ext cx="7648547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Вопросы на которые </a:t>
            </a:r>
          </a:p>
          <a:p>
            <a:pPr algn="ctr"/>
            <a:r>
              <a:rPr lang="ru-RU" sz="3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необходимо ответить:</a:t>
            </a:r>
            <a:endParaRPr lang="ru-RU" sz="3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44912" y="1877849"/>
            <a:ext cx="830127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-Что такое «депозит», «капитализация».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-Кто может открыть счет в банке на несовершеннолетнего?</a:t>
            </a:r>
          </a:p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-Как распоряжаться деньгами по счёту или вкладу несовершеннолетнего от 14 до 18 лет, в том числе по счёту или вкладу, открытому им самим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-Какие есть предложения от банков по детским вкладам?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(предложения оформить в виде таблицы)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67762" y="5709627"/>
            <a:ext cx="762066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3"/>
              </a:rPr>
              <a:t>https</a:t>
            </a:r>
            <a:r>
              <a:rPr lang="en-US" dirty="0">
                <a:hlinkClick r:id="rId3"/>
              </a:rPr>
              <a:t>://</a:t>
            </a:r>
            <a:r>
              <a:rPr lang="en-US" dirty="0" smtClean="0">
                <a:hlinkClick r:id="rId3"/>
              </a:rPr>
              <a:t>bankiros.ru/wiki/term/detskie-vklady-obzor-predlozenij-bankov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5122" name="Picture 2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0702" y="5948943"/>
            <a:ext cx="646113" cy="390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594443" y="512919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>
                <a:hlinkClick r:id="rId6"/>
              </a:rPr>
              <a:t>https://</a:t>
            </a:r>
            <a:r>
              <a:rPr lang="en-US" dirty="0" smtClean="0">
                <a:hlinkClick r:id="rId6"/>
              </a:rPr>
              <a:t>www.sberbank.ru/ru/person/help/contributions_faq/3505</a:t>
            </a:r>
            <a:endParaRPr lang="ru-RU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37992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птека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1652</TotalTime>
  <Words>380</Words>
  <Application>Microsoft Office PowerPoint</Application>
  <PresentationFormat>Экран (4:3)</PresentationFormat>
  <Paragraphs>67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Аспект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Xpeh</dc:creator>
  <cp:lastModifiedBy>Сергей Еремин</cp:lastModifiedBy>
  <cp:revision>164</cp:revision>
  <dcterms:created xsi:type="dcterms:W3CDTF">2013-11-01T15:55:46Z</dcterms:created>
  <dcterms:modified xsi:type="dcterms:W3CDTF">2022-03-02T18:25:24Z</dcterms:modified>
</cp:coreProperties>
</file>