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1" r:id="rId3"/>
    <p:sldId id="270" r:id="rId4"/>
    <p:sldId id="286" r:id="rId5"/>
    <p:sldId id="290" r:id="rId6"/>
    <p:sldId id="281" r:id="rId7"/>
    <p:sldId id="283" r:id="rId8"/>
    <p:sldId id="288" r:id="rId9"/>
    <p:sldId id="284" r:id="rId10"/>
    <p:sldId id="300" r:id="rId11"/>
    <p:sldId id="294" r:id="rId12"/>
    <p:sldId id="298" r:id="rId13"/>
    <p:sldId id="291" r:id="rId14"/>
    <p:sldId id="297" r:id="rId15"/>
    <p:sldId id="296" r:id="rId16"/>
    <p:sldId id="299" r:id="rId17"/>
    <p:sldId id="302" r:id="rId18"/>
    <p:sldId id="301" r:id="rId19"/>
    <p:sldId id="305" r:id="rId20"/>
    <p:sldId id="303" r:id="rId21"/>
    <p:sldId id="30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35" autoAdjust="0"/>
  </p:normalViewPr>
  <p:slideViewPr>
    <p:cSldViewPr>
      <p:cViewPr varScale="1">
        <p:scale>
          <a:sx n="109" d="100"/>
          <a:sy n="109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4" d="100"/>
          <a:sy n="104" d="100"/>
        </p:scale>
        <p:origin x="-4503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CFADE-D9F8-4FC2-BCF7-1B94AC2C16AA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B6977-80A1-4FF0-A88E-BA397D0B7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265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3B631-36F2-4E1D-A956-69CF0665326B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CE39FE-01DB-4DD8-83FD-8F22B370DF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35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E39FE-01DB-4DD8-83FD-8F22B370DFA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19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E39FE-01DB-4DD8-83FD-8F22B370DFA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30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4000"/>
            <a:lum/>
          </a:blip>
          <a:srcRect/>
          <a:tile tx="0" ty="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EDAE7D-28A1-49D5-9104-91DC1C12DE1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6449FD-4349-4519-8F12-CC98FEFDCC3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Консультация </a:t>
            </a:r>
            <a:r>
              <a:rPr lang="ru-RU" sz="24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  <a:br>
              <a:rPr lang="ru-RU" sz="24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kern="1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«Профилактика плоскостопия и нарушения осанки у детей</a:t>
            </a:r>
            <a:r>
              <a:rPr lang="ru-RU" sz="2400" b="1" i="1" kern="1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i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kern="18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kern="1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3300"/>
                </a:solidFill>
                <a:latin typeface="+mn-lt"/>
              </a:rPr>
              <a:t/>
            </a:r>
            <a:br>
              <a:rPr lang="ru-RU" sz="1600" b="1" dirty="0" smtClean="0">
                <a:solidFill>
                  <a:srgbClr val="FF3300"/>
                </a:solidFill>
                <a:latin typeface="+mn-lt"/>
              </a:rPr>
            </a:br>
            <a:r>
              <a:rPr lang="ru-RU" sz="1600" b="1" dirty="0" smtClean="0">
                <a:solidFill>
                  <a:srgbClr val="FF3300"/>
                </a:solidFill>
                <a:latin typeface="+mn-lt"/>
              </a:rPr>
              <a:t/>
            </a:r>
            <a:br>
              <a:rPr lang="ru-RU" sz="1600" b="1" dirty="0" smtClean="0">
                <a:solidFill>
                  <a:srgbClr val="FF3300"/>
                </a:solidFill>
                <a:latin typeface="+mn-lt"/>
              </a:rPr>
            </a:br>
            <a:r>
              <a:rPr lang="ru-RU" sz="1600" b="1" dirty="0" smtClean="0">
                <a:solidFill>
                  <a:srgbClr val="FF3300"/>
                </a:solidFill>
                <a:latin typeface="+mn-lt"/>
              </a:rPr>
              <a:t/>
            </a:r>
            <a:br>
              <a:rPr lang="ru-RU" sz="1600" b="1" dirty="0" smtClean="0">
                <a:solidFill>
                  <a:srgbClr val="FF3300"/>
                </a:solidFill>
                <a:latin typeface="+mn-lt"/>
              </a:rPr>
            </a:br>
            <a:r>
              <a:rPr lang="ru-RU" sz="1600" b="1" dirty="0" smtClean="0">
                <a:solidFill>
                  <a:srgbClr val="FF3300"/>
                </a:solidFill>
                <a:latin typeface="+mn-lt"/>
              </a:rPr>
              <a:t/>
            </a:r>
            <a:br>
              <a:rPr lang="ru-RU" sz="1600" b="1" dirty="0" smtClean="0">
                <a:solidFill>
                  <a:srgbClr val="FF33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+mn-lt"/>
              </a:rPr>
            </a:br>
            <a:endParaRPr lang="ru-RU" sz="36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3314" name="Picture 2" descr="https://pandia.ru/text/80/680/images/img7_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59030"/>
            <a:ext cx="2696803" cy="20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pandia.ru/text/80/680/images/img3_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2977"/>
            <a:ext cx="288031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84784"/>
            <a:ext cx="424846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Седьмой секрет Истинного Здоровья — сила правильной осанки. Правильная осанка необходима для здоровья. Плохая осанка мешает свободной циркуляции крови, сдавливает нервные пути и приводит к болезни. Наша осанка влияет на наше настроение и эмоции так же, как и на физическое состояние.</a:t>
            </a:r>
          </a:p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Джексон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                                                     </a:t>
            </a:r>
            <a:r>
              <a:rPr lang="ru-RU" dirty="0" smtClean="0">
                <a:solidFill>
                  <a:srgbClr val="000000"/>
                </a:solidFill>
                <a:latin typeface="Verdana" panose="020B0604030504040204" pitchFamily="34" charset="0"/>
              </a:rPr>
              <a:t>  </a:t>
            </a:r>
            <a:endParaRPr lang="ru-RU" sz="16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 Агапова Т. 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484784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плоскостопие - это загадка. Я думаю просто это повод не заниматься физкультурой.</a:t>
            </a:r>
          </a:p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Довлатов</a:t>
            </a:r>
          </a:p>
        </p:txBody>
      </p:sp>
      <p:pic>
        <p:nvPicPr>
          <p:cNvPr id="10" name="Picture 2" descr="https://cdn1.ozone.ru/s3/multimedia-w/60064156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384376" cy="203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2.infourok.ru/uploads/ex/015e/0003e575-ac2fd506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426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Плоская стопа и дефекты осанки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стопы имеет прямую связь с осанкой ребенка.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всех детей с плоской стопой бывает и неправильная осанка.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плоскостопие является причиной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искривления позвоночника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других серьезных нарушений осанки.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Осанка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привычная поза прямо стоящего человека в спокойном состоянии в положении стоя, когда спина и голова удерживаются ровно. 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появляется на свет с прямым позвоночником. С каждым месяцем в процессе роста и развития костей и скелетной мускулатуры формируются специфические изгибы позвоночника и осанка.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Осанка человека не только сказывается на красоте его фигуры,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оказывает прямое влияние на его здоровье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её ухудшении нарушается функция дыхания и кровообращения, затрудняется деятельность печени и кишечника, снижаются окислительные процессы, что ведёт к понижению физической и умственной работоспособности.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Дефекты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осанки часто вызывают нарушения зрения 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(астигматизм, близорукость)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морфо-функциональные изменения в позвоночнике,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ведущие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сколиозам, кифозам и остеохондрозу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endParaRPr lang="ru-RU" sz="2000" dirty="0"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0126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f.ppt-online.org/files2/slide/z/ZHEBJIderOTbFDsfSca1qtwYKWAG7VjynCLx3Xgi6v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921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d.kopilkaurokov.ru/uploads/user_file_56b74a98b2f15/img_user_file_56b74a98b2f15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356992"/>
            <a:ext cx="91440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осанки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rgbClr val="FF0000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своевременно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правильно питаться;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ежедневно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гулять на свежем воздухе, играть в подвижные игры;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переносить тяжелые предметы;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сидеть за столом (ровно);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 делать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зарядку;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походкой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Залог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здоровой спины малыша – активность, сбалансированное питание, правильная организация рабочего места ребенка и здоровый сон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900igr.net/up/datas/74287/01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33569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7405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5.infourok.ru/uploads/ex/06f3/0009de7a-6e7b995a/2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1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ds02.infourok.ru/uploads/ex/015e/0003e575-ac2fd506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0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8015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2.infourok.ru/uploads/ex/02f0/00045c37-ba18f96c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79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fsd.kopilkaurokov.ru/uploads/user_file_56b74a98b2f15/img_user_file_56b74a98b2f15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49350"/>
            <a:ext cx="4716015" cy="369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://900igr.net/up/datas/217371/03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http://900igr.net/up/datas/217371/03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2224" cy="328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pinimg.com/originals/c5/01/7c/c5017cb48edadfd672c15d102d9dfb8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225" y="0"/>
            <a:ext cx="4425660" cy="3289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s://ds03.infourok.ru/uploads/ex/03db/000051fa-5c32f534/2/img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284984"/>
            <a:ext cx="4427984" cy="354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66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900igr.net/up/datas/220614/01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http://900igr.net/up/datas/220614/0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14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ch-22.ucoz.ru/_si/1/908474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-6569"/>
            <a:ext cx="4499992" cy="314753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0" y="3140968"/>
            <a:ext cx="913520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ts val="900"/>
              </a:spcBef>
              <a:spcAft>
                <a:spcPts val="900"/>
              </a:spcAft>
            </a:pPr>
            <a:r>
              <a:rPr lang="ru-RU" sz="1900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Правильная осанка и, как следствие, здоровый позвоночник – это основа здоровья всего организма человека в целом. Поэтому каждый родитель должен задать цель научить своего ребенка с самого раннего детства правильной осанке, так как здоровый позвоночник станет залогом долгой и счастливой жизни нового </a:t>
            </a:r>
            <a:r>
              <a:rPr lang="ru-RU" sz="1900" dirty="0" smtClean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  <a:r>
              <a:rPr lang="ru-RU" sz="19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1900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 ребенок в будущем не испытывал проблем, необходимо научить его заботиться о своей </a:t>
            </a:r>
            <a:r>
              <a:rPr lang="ru-RU" sz="1900" dirty="0" smtClean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спине.</a:t>
            </a:r>
            <a:r>
              <a:rPr lang="ru-RU" sz="19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sz="19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несложно, если следующие правила станут постоянными спутниками вашей жизни. Это самая традиционная профилактика, но ей нужно заниматься </a:t>
            </a:r>
            <a:r>
              <a:rPr lang="ru-RU" sz="1900" b="1" dirty="0" smtClean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постоянно.</a:t>
            </a:r>
            <a:r>
              <a:rPr lang="ru-RU" sz="19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Залогом </a:t>
            </a:r>
            <a:r>
              <a:rPr lang="ru-RU" sz="1900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здорового позвоночника станет постоянная физическая нагрузка. Это ежедневная гимнастика и умеренные физические упражнения, которые направлены на укрепление мышц спины. Мышцы поддерживают позвонки и позвоночные диски, поэтому именно они играют ведущую роль при укреплении </a:t>
            </a:r>
            <a:r>
              <a:rPr lang="ru-RU" sz="19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позвоночника.</a:t>
            </a:r>
          </a:p>
        </p:txBody>
      </p:sp>
    </p:spTree>
    <p:extLst>
      <p:ext uri="{BB962C8B-B14F-4D97-AF65-F5344CB8AC3E}">
        <p14:creationId xmlns:p14="http://schemas.microsoft.com/office/powerpoint/2010/main" val="14266512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gdp7.ru/images/LGPNO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146"/>
            <a:ext cx="4579350" cy="3164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5klass.net/datas/okruzhajuschij-mir/Skelet/0008-008-Pravila-dlja-podderzhanija-pravilnoj-osank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350" y="4675"/>
            <a:ext cx="4562655" cy="31362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3168790"/>
            <a:ext cx="914200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Aft>
                <a:spcPts val="0"/>
              </a:spcAft>
              <a:tabLst>
                <a:tab pos="457200" algn="l"/>
              </a:tabLst>
            </a:pP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sz="2200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 заставить постоянно контролировать себя и держать осанку, поэтому используйте игры, в которых заданием является соблюдение правильного положения 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спины.</a:t>
            </a:r>
            <a:r>
              <a:rPr lang="ru-RU" sz="2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Сон </a:t>
            </a:r>
            <a:r>
              <a:rPr lang="ru-RU" sz="2200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вашего ребенка должен быть качественным и здоровым, а кровать должна способствовать формированию правильной осанки. Неправильное сутулое положение тела во время сна может отрицательно сказаться на здоровье позвоночника малыша, поэтому выбирайте жесткий матрац из натуральных 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материалов.</a:t>
            </a:r>
            <a:r>
              <a:rPr lang="ru-RU" sz="2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Дополнительной </a:t>
            </a:r>
            <a:r>
              <a:rPr lang="ru-RU" sz="2200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лишней нагрузкой на внутренние органы и позвоночник является лишний 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вес. Больше </a:t>
            </a:r>
            <a:r>
              <a:rPr lang="ru-RU" sz="2200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гуляйте вместе на свежем воздухе! Движение и свежий воздух творят чудеса</a:t>
            </a:r>
            <a:r>
              <a:rPr lang="ru-RU" sz="2200" dirty="0" smtClean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75605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92697"/>
            <a:ext cx="914400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проблема профилактики и коррекция отклонений в состоянии здоровья детей дошкольного возраста приобрела особую актуальность. Это обусловлено прежде всего увеличением численности детей имеющих уплощенную стопу или плоскостопие, а также нарушение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осанки.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учреждении проводятся занятия по физической подготовке детей: развитие в них выносливости, силы, скорости, реакции. В столь юном возрасте ребенок еще только растет и крепнет, а потому ему очень важно иметь полноценный опорно-двигательный аппарат, за счет которого происходят абсолютно все движения.  </a:t>
            </a: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ds04.infourok.ru/uploads/ex/0575/000d867c-05c9640a/1/img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56992"/>
            <a:ext cx="4680520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1382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127e/0005f265-038d0ac9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497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de9/0001a810-b087d1ec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37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04665"/>
            <a:ext cx="9144000" cy="645333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плоскостопие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      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200" dirty="0" smtClean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довольно неприятный недуг, при котором происходит деформация стопы, с уплощением ее сводов. Формируясь в раннем детстве он способен негативно сказаться на всей последующей жизни ребенка. </a:t>
            </a:r>
          </a:p>
          <a:p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плоскостопии нарушается опорная функция нижних конечностей, ухудшается их кровоснабжение, отчего появляются боли, а иногда и судороги в ногах.</a:t>
            </a:r>
          </a:p>
          <a:p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Уплощение стопы влияет на положение таза и позвоночника, что ведет к нарушению осанки, а это в свою очередь приводит к серьезным заболеваниям-сколиозу, артриту, остеохондрозу. </a:t>
            </a:r>
          </a:p>
          <a:p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страдающие плоскостопием, быстро устают, жалуются не только на боли в ногах и спине, но и на головные </a:t>
            </a:r>
            <a:r>
              <a:rPr lang="ru-RU" altLang="ru-RU" sz="2000" dirty="0" smtClean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боли. У </a:t>
            </a:r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детей наблюдаются задержка развития двигательных умений и навыков, снижающих уровень физического развития и  </a:t>
            </a:r>
            <a:r>
              <a:rPr lang="ru-RU" altLang="ru-RU" sz="2000" dirty="0" smtClean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</a:t>
            </a:r>
            <a:r>
              <a:rPr lang="ru-RU" altLang="ru-RU" sz="2000" dirty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</a:t>
            </a:r>
            <a:r>
              <a:rPr lang="ru-RU" altLang="ru-RU" sz="2200" dirty="0" smtClean="0">
                <a:solidFill>
                  <a:srgbClr val="3A10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ru-RU" sz="2200" dirty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 smtClean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 smtClean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 smtClean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 smtClean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200" dirty="0" smtClean="0">
              <a:solidFill>
                <a:srgbClr val="3A100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plosk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132856"/>
            <a:ext cx="31683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3397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d.multiurok.ru/html/2017/03/30/s_58dcf823649d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318" y="-794"/>
            <a:ext cx="4529682" cy="35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к определить плоскостопие Давайте побалуемся! Возьмите краски и раскрасьте себе стопу. Встаньте на лист бумаги и ваш след готов!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" y="-794"/>
            <a:ext cx="4644008" cy="35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409" y="3645024"/>
            <a:ext cx="91355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Признаки плоскостопия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ыстрая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утомляемость ног;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вечеру возможное появление отека стоп, которого не будет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утром; ноющие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боли при стоянии или ходьбе в голенях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стопах; быстрое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изнашивание внутренней стороны подошвы;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 с широко наставленными ногами, слегка сгибая ноги в коленях, развернув стопы;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неправильную форму или становится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шире; врастание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ногтей пальцев ног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кожу; искривление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пальцев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ног; появление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мозолей</a:t>
            </a:r>
            <a:r>
              <a:rPr lang="ru-RU" sz="2200" dirty="0" smtClean="0"/>
              <a:t>.</a:t>
            </a:r>
          </a:p>
          <a:p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2528732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факторов развития плоскостопия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505584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Недоразвитие мышц стопы.</a:t>
            </a:r>
          </a:p>
          <a:p>
            <a:pPr lvl="0"/>
            <a:r>
              <a:rPr lang="ru-RU" dirty="0" smtClean="0"/>
              <a:t>Слабость мышечно-связочного аппарата стопы, может быть в результате рахита.</a:t>
            </a:r>
          </a:p>
          <a:p>
            <a:pPr lvl="0"/>
            <a:r>
              <a:rPr lang="ru-RU" dirty="0" smtClean="0"/>
              <a:t>Большие физические нагрузки.</a:t>
            </a:r>
          </a:p>
          <a:p>
            <a:pPr lvl="0"/>
            <a:r>
              <a:rPr lang="ru-RU" dirty="0" smtClean="0"/>
              <a:t>Излишний вес.</a:t>
            </a:r>
          </a:p>
          <a:p>
            <a:pPr lvl="0"/>
            <a:r>
              <a:rPr lang="ru-RU" dirty="0" smtClean="0"/>
              <a:t>Длительное пребывание в постели (в результате болезни).</a:t>
            </a:r>
          </a:p>
          <a:p>
            <a:pPr lvl="0"/>
            <a:r>
              <a:rPr lang="ru-RU" dirty="0" smtClean="0"/>
              <a:t>Ношение неправильно подобранной обуви.</a:t>
            </a:r>
          </a:p>
          <a:p>
            <a:pPr lvl="0"/>
            <a:r>
              <a:rPr lang="ru-RU" dirty="0" smtClean="0"/>
              <a:t>Косолапость.</a:t>
            </a:r>
          </a:p>
          <a:p>
            <a:pPr lvl="0"/>
            <a:r>
              <a:rPr lang="ru-RU" dirty="0" smtClean="0"/>
              <a:t>Х-образная форма ног.</a:t>
            </a:r>
          </a:p>
          <a:p>
            <a:pPr lvl="0"/>
            <a:r>
              <a:rPr lang="ru-RU" dirty="0" smtClean="0"/>
              <a:t>Травмы стопы, голеностопного сустава, лодыжки.</a:t>
            </a:r>
          </a:p>
          <a:p>
            <a:pPr lvl="0"/>
            <a:r>
              <a:rPr lang="ru-RU" dirty="0" smtClean="0"/>
              <a:t>Наследственная предрасположенность.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2925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07fb/000203ca-01bd6dfa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757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5.infourok.ru/uploads/ex/080c/0009f31b-153283ae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71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8680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ассаж и игры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01008"/>
            <a:ext cx="4637881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Упражнения в детском саду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Упражнения дома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493865" cy="321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Способы профилактики и коррекции плоскостопия:  1. Хождение босиком по натуральным материалам (песку, камням, траве).  2. Хождение босиком по искусственно созданным поверхностям (коврикам с камнями, пуговицами, нашивками и т.д.).  3. Активные, подвижные игры, пешие прогулки.  4. Соблюдение правильной осанки за столом, партой.  5. Отказ от донашивания чужой обуви. Выбор правильной обуви.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984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ou38.ru/br115/images/stories/sport_zardel/prof_plosk/%D0%A1%D0%BB%D0%B0%D0%B9%D0%B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829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639</TotalTime>
  <Words>618</Words>
  <Application>Microsoft Office PowerPoint</Application>
  <PresentationFormat>Экран (4:3)</PresentationFormat>
  <Paragraphs>68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Constantia</vt:lpstr>
      <vt:lpstr>Times New Roman</vt:lpstr>
      <vt:lpstr>Verdana</vt:lpstr>
      <vt:lpstr>Wingdings 2</vt:lpstr>
      <vt:lpstr>Поток</vt:lpstr>
      <vt:lpstr> Консультация для родителей «Профилактика плоскостопия и нарушения осанки у детей»                </vt:lpstr>
      <vt:lpstr>Презентация PowerPoint</vt:lpstr>
      <vt:lpstr>Презентация PowerPoint</vt:lpstr>
      <vt:lpstr>Презентация PowerPoint</vt:lpstr>
      <vt:lpstr>10 факторов развития плоскостопия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Плоская стопа и дефекты осанки Форма стопы имеет прямую связь с осанкой ребенка.  Почти у всех детей с плоской стопой бывает и неправильная осанка.  плоскостопие является причиной искривления позвоночника и других серьезных нарушений осанки.  Осанка – это привычная поза прямо стоящего человека в спокойном состоянии в положении стоя, когда спина и голова удерживаются ровно.  Ребенок появляется на свет с прямым позвоночником. С каждым месяцем в процессе роста и развития костей и скелетной мускулатуры формируются специфические изгибы позвоночника и осанка. Осанка человека не только сказывается на красоте его фигуры, но и оказывает прямое влияние на его здоровье. При её ухудшении нарушается функция дыхания и кровообращения, затрудняется деятельность печени и кишечника, снижаются окислительные процессы, что ведёт к понижению физической и умственной работоспособности.  Дефекты осанки часто вызывают нарушения зрения (астигматизм, близорукость) и морфо-функциональные изменения в позвоночнике,  ведущие к сколиозам, кифозам и остеохондрозу.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плоскостопия у детей дошкольного возраста</dc:title>
  <dc:creator>хозяин</dc:creator>
  <cp:lastModifiedBy>Хозяин</cp:lastModifiedBy>
  <cp:revision>67</cp:revision>
  <dcterms:created xsi:type="dcterms:W3CDTF">2012-04-09T15:10:56Z</dcterms:created>
  <dcterms:modified xsi:type="dcterms:W3CDTF">2020-02-03T15:27:24Z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253545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