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9" r:id="rId2"/>
    <p:sldId id="256" r:id="rId3"/>
    <p:sldId id="260" r:id="rId4"/>
    <p:sldId id="261" r:id="rId5"/>
    <p:sldId id="257" r:id="rId6"/>
    <p:sldId id="258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CB229718-5816-433E-BC0B-523A079E9452}">
          <p14:sldIdLst>
            <p14:sldId id="259"/>
            <p14:sldId id="256"/>
            <p14:sldId id="260"/>
            <p14:sldId id="261"/>
            <p14:sldId id="257"/>
            <p14:sldId id="258"/>
            <p14:sldId id="263"/>
            <p14:sldId id="262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07DDC1-A700-4B25-BACD-E81E9479B527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C1FE1-102E-47EC-983E-29773017D1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336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3C1FE1-102E-47EC-983E-29773017D15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3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604DD9-200B-41BE-9D13-2E5C08BF3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E48F48A-DFC8-4473-B735-689AC9D0B4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61CA2F-4EE7-43F0-9DE6-7B5FA9133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2C274E-AD55-46D3-AA6A-9C8B84342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6B666A-102E-436D-A398-6B980670E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5558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1A297C-010C-4EB9-9882-E756FB91E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FA925E0-F84A-495F-9CC9-D4705E7767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A67C1C-CE0D-4DA2-B4C9-3EE276A89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27B469-3758-4EC4-9917-63408C438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73006D-9B13-4125-95AA-83CBD4E6B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55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47F8052-853A-405C-AF72-B4DC78EF43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982EAFE-E59E-46FA-9F32-3A903AFA3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B75A26-B4FD-4683-8D45-952B388EC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F45C1DE-8C79-4FE5-94FD-08986D4A2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01F7BF-DF91-42CE-BD43-AEC4724DC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90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5ED5C0-3849-40E4-B80F-94997221D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33F468-33FE-43BD-80D1-3B45D0E944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8E281C-B6F1-4D4A-A348-241003F92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18CAF65-C267-4F4D-9EF0-D9F59DC0A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02893A-51DE-4A70-9565-B32F4DA75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721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48B3BB-46C0-4866-A069-82BB8D746D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6E5B72A-C061-49D2-A988-97F5CC824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34A1BD-4C9D-4942-A6D2-20DEBF24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04ABE6-DE4A-4715-A6F4-13FC1A01E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EB1F95-FB6B-418D-90D0-694EB6267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3943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73359-8BF0-4F75-A8EE-762F1AB70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0FCD4D-63D7-4163-BEDB-23B713B13F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4700AD-8EB6-4D20-901F-1A5B0E77DF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44FA0A-61F4-4251-9E82-17E732104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8D40688-61D9-46C5-81BD-7002B26F2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097451-026C-4AFE-A1B3-896106127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449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72543D-3ACE-4370-806B-6F820BD91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4CFC87-3653-47BE-B160-6C22EE14C1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8411DB3-C110-45E9-A970-F2196C3EF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D2BFA64-7CAB-46AC-AD3A-E376D9DD74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5D533BD-BC37-4C0D-BEDA-7B80239C3D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DEE2C2B-6D6A-47A8-BD71-7784ADDD8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ED74E97-FB7E-4B84-AD96-EBE962359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73A4BBE-9862-45DC-B07A-46FCB779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01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54545-A7B4-4FC9-8F70-3A704AEDE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7BEE4DC-FAC0-45CC-ADD4-3D7A79CBC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A2E5412-BACA-4B2E-A4B1-8C0E98E8A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459F54-045D-4006-8A07-855FD3B17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290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9CA0906-361B-4FBD-A717-00FB232FC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CE5F04A-55E6-4EE5-BA33-B73030BA0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2997661-53ED-42AA-9893-8839291F7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79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88702B-E52E-4295-A3D1-61007A19C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5ED1E8-139B-4714-A4B5-8FA52E248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44ACEA-1EA5-4D6E-B1EE-F8111EE4C5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840FFC-3EFD-4B45-9131-A0E628991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4945E1-63E9-47B2-9490-33EF30FE8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6614871-C004-4D39-B316-74B5699A1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2531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6E2260-994B-4EFE-96DF-609C3CAA7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B17C06B-2122-435D-9525-5C535ADEEF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501393-A50F-4DFD-B388-F7325894F3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17A2346-0D24-4880-814F-CC8EDAE11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11909A2-8549-4BD5-B75B-363FCD3C45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53D335-AE02-4F10-8D90-99D1498B1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18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B6D0EF-13E5-42DF-9641-20B8B673F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94AE60-B170-4437-9FBB-728B17E4A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61518E-77A3-4657-AE3D-70E5D62677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482E2-9C2D-462C-ABDF-76723FAD3405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572468-DB16-4172-BCE0-05F2AE5D90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67D22BD-D612-4F72-9104-B4D221A3C7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3D3D9-4FDE-41BE-A5C5-7D8EDD76F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858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FFB58A-FB44-4502-AA08-566B6F9040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/>
              <a:t>Жизнь без страха, обид, слез СОЗДАЕМ МЫ!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3CFCF65-A758-4903-B5D9-A2A23281E4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1820" y="3602038"/>
            <a:ext cx="8763000" cy="282675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i="1" dirty="0"/>
              <a:t>             Ребята, давайте жить дружно!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algn="r"/>
            <a:r>
              <a:rPr lang="ru-RU" dirty="0" err="1"/>
              <a:t>Кл.руководитель</a:t>
            </a:r>
            <a:r>
              <a:rPr lang="ru-RU" dirty="0"/>
              <a:t> 6 «Д» класса МАОУ СОШ №215 </a:t>
            </a:r>
          </a:p>
          <a:p>
            <a:pPr algn="r"/>
            <a:r>
              <a:rPr lang="ru-RU" dirty="0"/>
              <a:t>Масленникова Татьяна Сергеевна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0D3902F-42A5-4525-8432-F247E2E099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80" y="3357109"/>
            <a:ext cx="2407589" cy="2642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326F296F-A5FB-423B-9121-AD996F719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375" y="218041"/>
            <a:ext cx="1791478" cy="1808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694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FBDB85-6053-431B-ACB1-D7393A704D1A}"/>
              </a:ext>
            </a:extLst>
          </p:cNvPr>
          <p:cNvSpPr txBox="1"/>
          <p:nvPr/>
        </p:nvSpPr>
        <p:spPr>
          <a:xfrm>
            <a:off x="737118" y="612844"/>
            <a:ext cx="1111960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Психологи утверждают, что </a:t>
            </a:r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самые жестокие по отношению к окружающим – это дети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. Дети очень четко знают грань, за которую запрещено переступать в отношениях с другими людьми, но все же делают это. Особенно это касается других детей, которые слабее, младше либо с какими-то дефектами здоровья либо речи. Подростки считают, что для решения какой либо проблемы самым эффективным способом решения является драка. Это быстро, удобно и, </a:t>
            </a:r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по их мнению «круто» выяснять отношения через кулаки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. Таким образом, они могут показать, кто сильнее и кого следует считать главным среди всех остальных. </a:t>
            </a:r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Жестокость, страх и обиды стали частью их жизни, без которых они просто не способны ничего решать</a:t>
            </a:r>
            <a:endParaRPr lang="ru-RU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8027A17-2211-4833-883D-DA8A9DFCA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50" y="3429000"/>
            <a:ext cx="4986337" cy="319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70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4900">
              <a:srgbClr val="92D050"/>
            </a:gs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A7CB7D-8214-4E89-A129-86AED7ADD5D7}"/>
              </a:ext>
            </a:extLst>
          </p:cNvPr>
          <p:cNvSpPr txBox="1"/>
          <p:nvPr/>
        </p:nvSpPr>
        <p:spPr>
          <a:xfrm>
            <a:off x="858416" y="197346"/>
            <a:ext cx="1003040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Но </a:t>
            </a:r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каковы же причины подростковых драк? 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Психологи попытались выяснить это и пришли к следующим выводам, что, </a:t>
            </a:r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во-первых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 большинство действий, которые попадают под уголовный кодекс, на самом деле являются нестандартными ситуациями, своего рода приключениями для самих детей. Они не воспринимают обычную драку как что то уголовно наказуемое и порой сами не осознают, какой урон здоровью, а то и жизни могут нанести своему оппоненту. </a:t>
            </a:r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Детские драки считаются самыми жестокими и агрессивными, даже по сравнению со взрослыми. Для детей это своего рода игра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, тем более что современные дети очень много времени уделяют компьютерным играм, и не каким-нибудь «бродилкам», а скорее «стрелялкам» и «</a:t>
            </a:r>
            <a:r>
              <a:rPr lang="ru-RU" b="0" i="0" dirty="0" err="1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убивалкам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» с монстрами и демонами. Порой они просто не видят границы между реальной жизнью и виртуальной, продолжая свою игру...</a:t>
            </a:r>
            <a:endParaRPr lang="ru-RU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D15064C-B3EA-4BE3-BD0F-768A515366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280" y="3587750"/>
            <a:ext cx="4468368" cy="2792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428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2D05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7DBCD8-EB09-4B0F-9025-1F6A3F1A57E5}"/>
              </a:ext>
            </a:extLst>
          </p:cNvPr>
          <p:cNvSpPr txBox="1"/>
          <p:nvPr/>
        </p:nvSpPr>
        <p:spPr>
          <a:xfrm>
            <a:off x="1169437" y="3512741"/>
            <a:ext cx="985312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Еще одной практически глобальной проблемой среди школьников является алкоголь или психотропные вещества, которые также приводят к дракам</a:t>
            </a:r>
            <a:r>
              <a:rPr lang="ru-RU" b="0" i="0" dirty="0">
                <a:solidFill>
                  <a:srgbClr val="444444"/>
                </a:solidFill>
                <a:effectLst/>
                <a:latin typeface="Verdana" panose="020B0604030504040204" pitchFamily="34" charset="0"/>
              </a:rPr>
              <a:t>. Под воздействием спиртного и психотропных веществ детский организм практически теряет контроль над разумом и в такие моменты чаще всего, и происходят жестокие избиения сверстников. По опросу среди подростков 61% детей признались в том, что употребляют алкоголь хотя бы раз в неделю и учувствуют в драках при каждой «попойке»....</a:t>
            </a:r>
            <a:endParaRPr lang="ru-RU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AF289DC4-801F-42F0-9A95-4A428BB37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993" y="153218"/>
            <a:ext cx="3331527" cy="335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121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10000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2937716-D113-48B5-B355-AED1857A298F}"/>
              </a:ext>
            </a:extLst>
          </p:cNvPr>
          <p:cNvSpPr txBox="1"/>
          <p:nvPr/>
        </p:nvSpPr>
        <p:spPr>
          <a:xfrm>
            <a:off x="787627" y="-81280"/>
            <a:ext cx="974178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0" cap="all" dirty="0">
                <a:solidFill>
                  <a:srgbClr val="263238"/>
                </a:solidFill>
                <a:effectLst/>
                <a:latin typeface="Open Sans"/>
              </a:rPr>
              <a:t>ЧЕМ ДРАКИ ГРОЗЯТ УЧЕНИКУ?</a:t>
            </a:r>
          </a:p>
          <a:p>
            <a:pPr algn="just"/>
            <a:r>
              <a:rPr lang="ru-RU" sz="2400" b="0" i="0" dirty="0">
                <a:solidFill>
                  <a:srgbClr val="02344F"/>
                </a:solidFill>
                <a:effectLst/>
                <a:latin typeface="Open Sans"/>
              </a:rPr>
              <a:t>Если обучающемуся нет 14 лет, то отвечать будут его родители. При этом родители несут только материальную ответственность, то есть могут заплатить штраф.</a:t>
            </a:r>
          </a:p>
          <a:p>
            <a:pPr algn="just"/>
            <a:r>
              <a:rPr lang="ru-RU" sz="2400" b="0" i="0" dirty="0">
                <a:solidFill>
                  <a:srgbClr val="02344F"/>
                </a:solidFill>
                <a:effectLst/>
                <a:latin typeface="Open Sans"/>
              </a:rPr>
              <a:t>К тяжким телесным повреждениям относят опасность для жизни, потерю слуха или зрения, прерывание беременности, обезображивание лица. Это уже преступление.</a:t>
            </a:r>
          </a:p>
          <a:p>
            <a:pPr algn="just"/>
            <a:r>
              <a:rPr lang="ru-RU" sz="2400" b="1" i="0" dirty="0">
                <a:solidFill>
                  <a:srgbClr val="02344F"/>
                </a:solidFill>
                <a:effectLst/>
                <a:latin typeface="Open Sans"/>
              </a:rPr>
              <a:t>С 14 лет ребенок несет как административную, так и уголовную ответственность.</a:t>
            </a:r>
            <a:endParaRPr lang="ru-RU" sz="2400" b="1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AE772B3-0EB7-4017-9350-0BC41935C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400" y="3346554"/>
            <a:ext cx="2532446" cy="3217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4059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030A0"/>
            </a:gs>
            <a:gs pos="100000">
              <a:srgbClr val="00B0F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E60326-9217-4956-98FB-782802B0C9B5}"/>
              </a:ext>
            </a:extLst>
          </p:cNvPr>
          <p:cNvSpPr txBox="1"/>
          <p:nvPr/>
        </p:nvSpPr>
        <p:spPr>
          <a:xfrm>
            <a:off x="5760720" y="447040"/>
            <a:ext cx="557784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900" b="1" i="0" cap="all" dirty="0">
                <a:solidFill>
                  <a:srgbClr val="263238"/>
                </a:solidFill>
                <a:effectLst/>
                <a:latin typeface="Open Sans"/>
              </a:rPr>
              <a:t>КТО НЕСЕТ ОТВЕТСТВЕННОСТЬ ЗА ДРАКИ В ШКОЛЕ И ВНЕ ШКОЛЫ?</a:t>
            </a:r>
          </a:p>
          <a:p>
            <a:pPr algn="l"/>
            <a:r>
              <a:rPr lang="ru-RU" sz="2900" b="0" i="0" dirty="0">
                <a:solidFill>
                  <a:srgbClr val="02344F"/>
                </a:solidFill>
                <a:effectLst/>
                <a:latin typeface="Open Sans"/>
              </a:rPr>
              <a:t>За все происшедшее в школе несут ответственность учителя и директор. Когда драка произошла в классе, так или иначе виноват учитель. Если на перемене, ответственность лежит на дежурном учителе или администраторе.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F84209D-B6F1-467F-BABC-7258CAAC98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" y="558800"/>
            <a:ext cx="4728953" cy="574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4728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3336B76-EF2A-4342-8017-A86C9E24E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440" y="448448"/>
            <a:ext cx="10993121" cy="616316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19044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sng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9 причин сохранить дружбу с одноклассниками на всю жизнь</a:t>
            </a:r>
          </a:p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1.Вы росли в одном дворе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Вы вместе смотрели одни и те же фильмы, шатались по одним и тем же улицам, играли в вышибалы, бегали по школьным коридорам и списывали домашнее задание… У вас так много общего!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2. С ними вы сможете вернуться в детство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Вы всегда сможете вернуться к друзьям и вспомнить времена, когда деревья были большими, выручали друг друга шпаргалками, все выходные играли в казаков-разбойников или ездили на шумные школьные экскурсии.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3. Вы знаете друг друга «с изнанки»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До мельчайших подробностей. Во всех деталях. </a:t>
            </a:r>
            <a:r>
              <a:rPr kumimoji="0" lang="ru-RU" altLang="ru-RU" sz="1600" b="0" i="1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С ними можно надеть на голову смешной башмак и чувствовать себя отлично!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4. Вы знаете семьи друг друга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Это удивительное чувство, когда знаешь, что тебя принимают, как родного, в семье твоих школьных друзей. 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5. У вас есть сотни совместных фотографий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Как здорово просто посмеяться над дурацкими фотками, которые вы делали в детстве. 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6. Только вы понимаете странные шуточки друг друга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Те шуточки, которыми вы делитесь внутри своего круга, понятны только вам. 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7. Вместе вы многое делали впервые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Первая поездка в детский лагерь, первый поцелуй, первая двойка….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8. Школьные друзья — лучшие психотерапевты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Они видели тебя в 10 и 14 лет — и чувствуют маленькие перемены в настроении. Они точно заподозрят что-то не то, когда в порыве злости вместо того, чтобы кричать, ты начнешь бить посуду.</a:t>
            </a:r>
            <a:endParaRPr kumimoji="0" lang="ru-RU" altLang="ru-RU" sz="1600" b="1" i="0" u="none" strike="noStrike" cap="none" normalizeH="0" baseline="0" dirty="0">
              <a:ln>
                <a:noFill/>
              </a:ln>
              <a:solidFill>
                <a:srgbClr val="262626"/>
              </a:solidFill>
              <a:effectLst/>
              <a:latin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9. Вы вместе прошли через подростковый возраст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Это не шутки. Подростковый возраст — все эти годы бушующих гормонов, «</a:t>
            </a:r>
            <a:r>
              <a:rPr kumimoji="0" lang="ru-RU" altLang="ru-RU" sz="1600" b="0" i="0" u="none" strike="noStrike" cap="none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крышесноса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», конфликтов в семье, попыток найти решение разных проблем — </a:t>
            </a:r>
            <a:r>
              <a:rPr lang="ru-RU" altLang="ru-RU" sz="1600" dirty="0">
                <a:solidFill>
                  <a:srgbClr val="262626"/>
                </a:solidFill>
                <a:latin typeface="+mn-lt"/>
              </a:rPr>
              <a:t>в</a:t>
            </a:r>
            <a:r>
              <a:rPr kumimoji="0" lang="ru-RU" altLang="ru-RU" sz="1600" b="0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+mn-lt"/>
              </a:rPr>
              <a:t>ы преодолели плечом к плечу!</a:t>
            </a:r>
            <a:endParaRPr kumimoji="0" lang="ru-RU" altLang="ru-RU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10593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>
            <a:extLst>
              <a:ext uri="{FF2B5EF4-FFF2-40B4-BE49-F238E27FC236}">
                <a16:creationId xmlns:a16="http://schemas.microsoft.com/office/drawing/2014/main" id="{CAFB4125-DD9D-4A30-8A75-47620554FC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320" y="267495"/>
            <a:ext cx="7071359" cy="63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487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7A306A97-581A-4F55-82B6-620E1F7C1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907" y="637540"/>
            <a:ext cx="7443893" cy="558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8857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784</Words>
  <Application>Microsoft Office PowerPoint</Application>
  <PresentationFormat>Широкоэкранный</PresentationFormat>
  <Paragraphs>37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Open Sans</vt:lpstr>
      <vt:lpstr>Verdana</vt:lpstr>
      <vt:lpstr>Тема Office</vt:lpstr>
      <vt:lpstr>Жизнь без страха, обид, слез СОЗДАЕМ МЫ!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без страха, обид, слез СОЗДАЕМ МЫ!</dc:title>
  <dc:creator>N04</dc:creator>
  <cp:lastModifiedBy>N04</cp:lastModifiedBy>
  <cp:revision>8</cp:revision>
  <dcterms:created xsi:type="dcterms:W3CDTF">2021-04-15T14:55:41Z</dcterms:created>
  <dcterms:modified xsi:type="dcterms:W3CDTF">2021-11-05T05:04:44Z</dcterms:modified>
</cp:coreProperties>
</file>