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59" r:id="rId4"/>
    <p:sldId id="258" r:id="rId5"/>
    <p:sldId id="264" r:id="rId6"/>
    <p:sldId id="262" r:id="rId7"/>
    <p:sldId id="266" r:id="rId8"/>
    <p:sldId id="263" r:id="rId9"/>
    <p:sldId id="260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2" d="100"/>
          <a:sy n="62" d="100"/>
        </p:scale>
        <p:origin x="-1938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B9782-C44E-41CF-B628-AC909FFB328A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DA1F9-A207-4360-9B29-B4C635D90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1.ppt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80;&#1090;&#1086;&#1075;.xls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80;&#1090;&#1086;&#1075;.xls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80;&#1090;&#1086;&#1075;.xls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80;&#1090;&#1086;&#1075;.xlsx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80;&#1090;&#1086;&#1075;.xlsx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80;&#1090;&#1086;&#1075;.xlsx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57290" y="0"/>
            <a:ext cx="6915144" cy="1470025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>
            <a:normAutofit fontScale="97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Физико-математический бой  игра 9-10 класс</a:t>
            </a:r>
          </a:p>
        </p:txBody>
      </p:sp>
      <p:sp>
        <p:nvSpPr>
          <p:cNvPr id="3" name="Равнобедренный треугольник 2">
            <a:hlinkClick r:id="rId3" action="ppaction://hlinkpres?slideindex=3&amp;slidetitle=2 раунд- Конкурс капитанов"/>
          </p:cNvPr>
          <p:cNvSpPr/>
          <p:nvPr/>
        </p:nvSpPr>
        <p:spPr>
          <a:xfrm>
            <a:off x="5572132" y="6215082"/>
            <a:ext cx="571504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внобедренный треугольник 4">
            <a:hlinkClick r:id="rId3" action="ppaction://hlinkpres?slideindex=5&amp;slidetitle=3 раунд – командная игра"/>
          </p:cNvPr>
          <p:cNvSpPr/>
          <p:nvPr/>
        </p:nvSpPr>
        <p:spPr>
          <a:xfrm>
            <a:off x="6215074" y="6215082"/>
            <a:ext cx="571504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Равнобедренный треугольник 5">
            <a:hlinkClick r:id="rId3" action="ppaction://hlinkpres?slideindex=6&amp;slidetitle=4 Раунд - Решение задач"/>
          </p:cNvPr>
          <p:cNvSpPr/>
          <p:nvPr/>
        </p:nvSpPr>
        <p:spPr>
          <a:xfrm>
            <a:off x="6929454" y="6215082"/>
            <a:ext cx="571504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Равнобедренный треугольник 6">
            <a:hlinkClick r:id="rId3" action="ppaction://hlinkpres?slideindex=8&amp;slidetitle=5 раунд – инженерное проектирование"/>
          </p:cNvPr>
          <p:cNvSpPr/>
          <p:nvPr/>
        </p:nvSpPr>
        <p:spPr>
          <a:xfrm>
            <a:off x="7643834" y="6215082"/>
            <a:ext cx="500066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>
            <a:hlinkClick r:id="rId3" action="ppaction://hlinkpres?slideindex=7&amp;slidetitle=Задание для болельщиков"/>
          </p:cNvPr>
          <p:cNvSpPr/>
          <p:nvPr/>
        </p:nvSpPr>
        <p:spPr>
          <a:xfrm>
            <a:off x="4857752" y="6215082"/>
            <a:ext cx="571504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9258" y="544338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Янц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Марина Николаевна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учитель физики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МАОУ "Техно-Школа им. В.П. Савиных"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г. Пермь Пермский край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user\Desktop\53142013-professeur-Owl-tenant-livre-cadeau-Livre-est-le-meilleur-cadeau-illustration-de-bande-dessin-e-Banque-d'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0"/>
            <a:ext cx="4977557" cy="534778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4786322"/>
            <a:ext cx="7143800" cy="1571636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Конец игры</a:t>
            </a:r>
            <a:endParaRPr lang="ru-RU" sz="5400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714412" y="0"/>
            <a:ext cx="7072362" cy="6286520"/>
          </a:xfrm>
        </p:spPr>
        <p:txBody>
          <a:bodyPr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42950" lvl="0" indent="-742950" algn="ctr">
              <a:buAutoNum type="arabicPlain"/>
            </a:pPr>
            <a:r>
              <a:rPr lang="ru-RU" sz="4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раунд </a:t>
            </a:r>
            <a:r>
              <a:rPr lang="ru-RU" sz="4000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endParaRPr lang="ru-RU" sz="4000" b="1" dirty="0" smtClean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742950" lvl="0" indent="-742950">
              <a:buNone/>
            </a:pPr>
            <a:r>
              <a:rPr lang="ru-RU" sz="4000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придумать </a:t>
            </a:r>
            <a:r>
              <a:rPr lang="ru-RU" sz="4000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название команды и </a:t>
            </a:r>
            <a:r>
              <a:rPr lang="ru-RU" sz="4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зашифровать</a:t>
            </a:r>
          </a:p>
          <a:p>
            <a:pPr marL="742950" lvl="0" indent="-742950">
              <a:buNone/>
            </a:pPr>
            <a:r>
              <a:rPr lang="ru-RU" sz="4000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виде </a:t>
            </a:r>
            <a:r>
              <a:rPr lang="ru-RU" sz="4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ребуса</a:t>
            </a:r>
          </a:p>
          <a:p>
            <a:pPr marL="742950" lvl="0" indent="-742950">
              <a:buNone/>
            </a:pPr>
            <a:r>
              <a:rPr lang="ru-RU" sz="4000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000" dirty="0" smtClean="0">
                <a:ln w="11430"/>
                <a:latin typeface="Times New Roman" pitchFamily="18" charset="0"/>
                <a:cs typeface="Times New Roman" pitchFamily="18" charset="0"/>
              </a:rPr>
              <a:t>Победитель конкурса получает         10 баллов</a:t>
            </a:r>
          </a:p>
          <a:p>
            <a:pPr marL="742950" lvl="0" indent="-742950">
              <a:buNone/>
            </a:pPr>
            <a:r>
              <a:rPr lang="ru-RU" sz="4000" dirty="0" smtClean="0">
                <a:ln w="11430"/>
                <a:latin typeface="Times New Roman" pitchFamily="18" charset="0"/>
                <a:cs typeface="Times New Roman" pitchFamily="18" charset="0"/>
              </a:rPr>
              <a:t>         За второе место – 8 баллов</a:t>
            </a:r>
          </a:p>
          <a:p>
            <a:pPr marL="742950" lvl="0" indent="-742950">
              <a:buNone/>
            </a:pPr>
            <a:r>
              <a:rPr lang="ru-RU" sz="4000" dirty="0" smtClean="0">
                <a:ln w="11430"/>
                <a:latin typeface="Times New Roman" pitchFamily="18" charset="0"/>
                <a:cs typeface="Times New Roman" pitchFamily="18" charset="0"/>
              </a:rPr>
              <a:t>          За 3 место – 6 баллов</a:t>
            </a:r>
          </a:p>
          <a:p>
            <a:pPr marL="742950" lvl="0" indent="-742950">
              <a:buNone/>
            </a:pPr>
            <a:r>
              <a:rPr lang="ru-RU" sz="4000" dirty="0" smtClean="0">
                <a:ln w="11430"/>
                <a:latin typeface="Times New Roman" pitchFamily="18" charset="0"/>
                <a:cs typeface="Times New Roman" pitchFamily="18" charset="0"/>
              </a:rPr>
              <a:t>       Остальные команды получают по 3 балла</a:t>
            </a:r>
          </a:p>
          <a:p>
            <a:pPr marL="742950" lvl="0" indent="-742950">
              <a:buNone/>
            </a:pPr>
            <a:endParaRPr lang="ru-RU" sz="4000" b="1" dirty="0" smtClean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742950" lvl="0" indent="-742950">
              <a:buNone/>
            </a:pPr>
            <a:endParaRPr lang="ru-RU" sz="4000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 descr="C:\Users\user\Desktop\owl-bird-halloween-costume-holding-open-book-isolated-white-vector-cartoon-illustration-77973484.jpg"/>
          <p:cNvPicPr>
            <a:picLocks noChangeAspect="1" noChangeArrowheads="1"/>
          </p:cNvPicPr>
          <p:nvPr/>
        </p:nvPicPr>
        <p:blipFill>
          <a:blip r:embed="rId2"/>
          <a:srcRect t="5208" r="3525" b="8333"/>
          <a:stretch>
            <a:fillRect/>
          </a:stretch>
        </p:blipFill>
        <p:spPr bwMode="auto">
          <a:xfrm>
            <a:off x="5444031" y="0"/>
            <a:ext cx="3699969" cy="2958757"/>
          </a:xfrm>
          <a:prstGeom prst="rect">
            <a:avLst/>
          </a:prstGeom>
          <a:noFill/>
        </p:spPr>
      </p:pic>
      <p:sp>
        <p:nvSpPr>
          <p:cNvPr id="4" name="Равнобедренный треугольник 3">
            <a:hlinkClick r:id="rId3" action="ppaction://hlinkfile"/>
          </p:cNvPr>
          <p:cNvSpPr/>
          <p:nvPr/>
        </p:nvSpPr>
        <p:spPr>
          <a:xfrm>
            <a:off x="8215338" y="5857892"/>
            <a:ext cx="642942" cy="785818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8286808" cy="452596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Вызываются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капитаны команд. Вопросы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задаются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очереди каждому капитану. За каждый правильный ответ присуждается 1 балл. Если же капитан не сможет ответить, то на вопрос отвечает соперник и зарабатывает себе 1 балл.</a:t>
            </a:r>
          </a:p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Капитанам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предлагается набор слов, которые вызывают определённые ассоциации, их необходимо заменить одним словом.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Например:    </a:t>
            </a:r>
            <a:r>
              <a:rPr lang="ru-RU" sz="2400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400" i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дан нам </a:t>
            </a:r>
            <a:r>
              <a:rPr lang="ru-RU" sz="2400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треугольник,</a:t>
            </a:r>
          </a:p>
          <a:p>
            <a:pPr>
              <a:lnSpc>
                <a:spcPct val="120000"/>
              </a:lnSpc>
              <a:buNone/>
            </a:pPr>
            <a:r>
              <a:rPr lang="ru-RU" sz="2400" i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И </a:t>
            </a:r>
            <a:r>
              <a:rPr lang="ru-RU" sz="2400" i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при том с прямым </a:t>
            </a:r>
            <a:r>
              <a:rPr lang="ru-RU" sz="2400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углом.</a:t>
            </a:r>
          </a:p>
          <a:p>
            <a:pPr>
              <a:lnSpc>
                <a:spcPct val="120000"/>
              </a:lnSpc>
              <a:buNone/>
            </a:pPr>
            <a:r>
              <a:rPr lang="ru-RU" sz="2400" i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То </a:t>
            </a:r>
            <a:r>
              <a:rPr lang="ru-RU" sz="2400" i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квадрат </a:t>
            </a:r>
            <a:r>
              <a:rPr lang="ru-RU" sz="2400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гипотенузы</a:t>
            </a:r>
          </a:p>
          <a:p>
            <a:pPr>
              <a:lnSpc>
                <a:spcPct val="120000"/>
              </a:lnSpc>
              <a:buNone/>
            </a:pPr>
            <a:r>
              <a:rPr lang="ru-RU" sz="2400" i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Мы </a:t>
            </a:r>
            <a:r>
              <a:rPr lang="ru-RU" sz="2400" i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всегда легко найдем.</a:t>
            </a:r>
          </a:p>
          <a:p>
            <a:pPr algn="r">
              <a:lnSpc>
                <a:spcPct val="120000"/>
              </a:lnSpc>
              <a:buNone/>
            </a:pPr>
            <a:r>
              <a:rPr lang="ru-RU" sz="2400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 Что </a:t>
            </a:r>
            <a:r>
              <a:rPr lang="ru-RU" sz="2400" i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это за теорема? (Теорема Пифагора)</a:t>
            </a:r>
          </a:p>
          <a:p>
            <a:pPr>
              <a:lnSpc>
                <a:spcPct val="120000"/>
              </a:lnSpc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57239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раунд- Конкурс капитанов</a:t>
            </a:r>
            <a:endParaRPr lang="ru-RU" dirty="0"/>
          </a:p>
        </p:txBody>
      </p:sp>
      <p:pic>
        <p:nvPicPr>
          <p:cNvPr id="29697" name="Picture 1" descr="C:\Users\user\Desktop\5503216_stock-vector-owl-holding-open-book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428604"/>
            <a:ext cx="1679527" cy="1312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857232"/>
            <a:ext cx="571504" cy="51435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ts val="3000"/>
              </a:lnSpc>
            </a:pPr>
            <a:r>
              <a:rPr lang="ru-RU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</a:t>
            </a:r>
            <a:br>
              <a:rPr lang="ru-RU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капитанов</a:t>
            </a:r>
            <a:endParaRPr lang="ru-RU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285852" y="0"/>
            <a:ext cx="7400948" cy="56436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 1.	Кинетическая, потенциальная, внутренняя (энергия)</a:t>
            </a:r>
          </a:p>
          <a:p>
            <a:pPr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2.	Катет, катет, гипотенуза (прямоугольный треугольник)</a:t>
            </a:r>
          </a:p>
          <a:p>
            <a:pPr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3.	Направленное движение заряженных частиц (Электрический ток)</a:t>
            </a:r>
          </a:p>
          <a:p>
            <a:pPr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4.	Два луча и одна точка (угол)</a:t>
            </a:r>
          </a:p>
          <a:p>
            <a:pPr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5.	Металлы, почва, вода (проводники)</a:t>
            </a:r>
          </a:p>
          <a:p>
            <a:pPr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6.	Снег, шуба, валенки, мороз, сугробы можно заменить словом (зима).</a:t>
            </a:r>
          </a:p>
          <a:p>
            <a:pPr>
              <a:buAutoNum type="arabicPeriod" startAt="7"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Эл. плитка, утюг, чайник, кипятильник </a:t>
            </a:r>
          </a:p>
          <a:p>
            <a:pPr>
              <a:lnSpc>
                <a:spcPts val="1800"/>
              </a:lnSpc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(электронагревательные приборы)</a:t>
            </a:r>
          </a:p>
          <a:p>
            <a:pPr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8.	Четыре стороны, две из них параллельны, а две не параллельны (трапеция)</a:t>
            </a:r>
          </a:p>
          <a:p>
            <a:pPr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9.	Твёрдое, жидкое, газообразное (агрегатные состояния вещества)</a:t>
            </a:r>
          </a:p>
          <a:p>
            <a:pPr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10.	Две взаимно перпендикулярные прямые, числа и кривая линия  (система координат)</a:t>
            </a:r>
          </a:p>
          <a:p>
            <a:pPr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11.	Магнитное, электрическое, гравитационное (поле)</a:t>
            </a:r>
          </a:p>
          <a:p>
            <a:pPr>
              <a:buNone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12. b2 – 4ac (дискриминант) </a:t>
            </a:r>
          </a:p>
          <a:p>
            <a:pPr marL="514350" indent="-514350">
              <a:buFont typeface="+mj-lt"/>
              <a:buAutoNum type="arabicPeriod" startAt="13"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Если пойдешь по нему, то все равно, когда-нибудь придешь туда, откуда ушел (круг)</a:t>
            </a:r>
          </a:p>
          <a:p>
            <a:pPr marL="514350" lvl="0" indent="-514350">
              <a:buFont typeface="+mj-lt"/>
              <a:buAutoNum type="arabicPeriod" startAt="13"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3 закона механики (Ньютон)</a:t>
            </a:r>
          </a:p>
          <a:p>
            <a:pPr marL="514350" lvl="0" indent="-514350">
              <a:buFont typeface="+mj-lt"/>
              <a:buAutoNum type="arabicPeriod" startAt="13"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Точка, координатные оси, секундомер (система отсчета)</a:t>
            </a:r>
          </a:p>
          <a:p>
            <a:pPr marL="514350" lvl="0" indent="-514350">
              <a:buFont typeface="+mj-lt"/>
              <a:buAutoNum type="arabicPeriod" startAt="13"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Шар, модель, планета, наглядное пособие (глобус)</a:t>
            </a:r>
          </a:p>
          <a:p>
            <a:pPr marL="514350" lvl="0" indent="-514350">
              <a:buFont typeface="+mj-lt"/>
              <a:buAutoNum type="arabicPeriod" startAt="13"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Магнит, стрелка, север (компас)</a:t>
            </a:r>
          </a:p>
          <a:p>
            <a:pPr marL="514350" lvl="0" indent="-514350">
              <a:buFont typeface="+mj-lt"/>
              <a:buAutoNum type="arabicPeriod" startAt="13"/>
            </a:pP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Розетка, электричество, вольт (напряжение)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15206" y="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12914" y="0"/>
            <a:ext cx="1214446" cy="285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71934" y="357166"/>
            <a:ext cx="307183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012238" y="642918"/>
            <a:ext cx="2071702" cy="357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827640" y="1000108"/>
            <a:ext cx="1214446" cy="285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812650" y="1315840"/>
            <a:ext cx="1357322" cy="285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72396" y="1643050"/>
            <a:ext cx="857256" cy="285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285852" y="2285992"/>
            <a:ext cx="3571900" cy="285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714480" y="2831028"/>
            <a:ext cx="1214446" cy="285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699886" y="3071810"/>
            <a:ext cx="3214710" cy="357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714480" y="3786190"/>
            <a:ext cx="2071702" cy="214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914332" y="4071942"/>
            <a:ext cx="1214446" cy="285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526766" y="4440610"/>
            <a:ext cx="1571636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13260" y="4977680"/>
            <a:ext cx="1214446" cy="285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669774" y="5286412"/>
            <a:ext cx="1214446" cy="285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527162" y="5643578"/>
            <a:ext cx="1714512" cy="214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914332" y="5929330"/>
            <a:ext cx="1214446" cy="285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113392" y="6215082"/>
            <a:ext cx="1214446" cy="285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41344" y="6643710"/>
            <a:ext cx="1428760" cy="214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1" descr="C:\Users\user\Desktop\5503216_stock-vector-owl-holding-open-book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142852"/>
            <a:ext cx="1679527" cy="1312830"/>
          </a:xfrm>
          <a:prstGeom prst="rect">
            <a:avLst/>
          </a:prstGeom>
          <a:noFill/>
        </p:spPr>
      </p:pic>
      <p:sp>
        <p:nvSpPr>
          <p:cNvPr id="28" name="Равнобедренный треугольник 27">
            <a:hlinkClick r:id="rId3" action="ppaction://hlinkfile"/>
          </p:cNvPr>
          <p:cNvSpPr/>
          <p:nvPr/>
        </p:nvSpPr>
        <p:spPr>
          <a:xfrm>
            <a:off x="8215338" y="5857892"/>
            <a:ext cx="642942" cy="785818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428604"/>
            <a:ext cx="9715536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раунд – </a:t>
            </a:r>
            <a:r>
              <a:rPr lang="ru-RU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быстрее?</a:t>
            </a:r>
            <a:r>
              <a:rPr lang="ru-RU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7"/>
            <a:ext cx="8229600" cy="32147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Командам предлагается ответить на предложенные вопросы физического и математического смысла.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Время выполнения 10 мин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81" name="Picture 13" descr="C:\Users\user\Desktop\5297831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r="58243" b="60417"/>
          <a:stretch>
            <a:fillRect/>
          </a:stretch>
        </p:blipFill>
        <p:spPr bwMode="auto">
          <a:xfrm>
            <a:off x="5572132" y="3754678"/>
            <a:ext cx="3357554" cy="2889032"/>
          </a:xfrm>
          <a:prstGeom prst="rect">
            <a:avLst/>
          </a:prstGeom>
          <a:noFill/>
        </p:spPr>
      </p:pic>
      <p:sp>
        <p:nvSpPr>
          <p:cNvPr id="16" name="Равнобедренный треугольник 15">
            <a:hlinkClick r:id="rId3" action="ppaction://hlinkfile"/>
          </p:cNvPr>
          <p:cNvSpPr/>
          <p:nvPr/>
        </p:nvSpPr>
        <p:spPr>
          <a:xfrm>
            <a:off x="8215338" y="5857892"/>
            <a:ext cx="642942" cy="785818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Раунд - Решение </a:t>
            </a:r>
            <a:r>
              <a:rPr lang="ru-RU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</a:t>
            </a:r>
            <a:br>
              <a:rPr lang="ru-RU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808" y="1000108"/>
            <a:ext cx="5904656" cy="585789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За каждую задачу можно получить от 1 до 3 баллов. </a:t>
            </a:r>
          </a:p>
          <a:p>
            <a:pPr>
              <a:lnSpc>
                <a:spcPct val="11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дан только правильный ответ - 1 балл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дан правильный ответ с неполным объяснением – 2 балла</a:t>
            </a:r>
          </a:p>
          <a:p>
            <a:pPr>
              <a:lnSpc>
                <a:spcPct val="11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 полный ответ – 3 балла</a:t>
            </a:r>
          </a:p>
          <a:p>
            <a:pPr>
              <a:lnSpc>
                <a:spcPct val="110000"/>
              </a:lnSpc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Время выполнения задания 15 минут</a:t>
            </a:r>
          </a:p>
          <a:p>
            <a:pPr>
              <a:lnSpc>
                <a:spcPct val="110000"/>
              </a:lnSpc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C:\Users\user\Desktop\clp169726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06" y="1214422"/>
            <a:ext cx="2643206" cy="2643206"/>
          </a:xfrm>
          <a:prstGeom prst="rect">
            <a:avLst/>
          </a:prstGeom>
          <a:noFill/>
        </p:spPr>
      </p:pic>
      <p:sp>
        <p:nvSpPr>
          <p:cNvPr id="5" name="Равнобедренный треугольник 4">
            <a:hlinkClick r:id="rId3" action="ppaction://hlinkfile"/>
          </p:cNvPr>
          <p:cNvSpPr/>
          <p:nvPr/>
        </p:nvSpPr>
        <p:spPr>
          <a:xfrm>
            <a:off x="8215338" y="5857892"/>
            <a:ext cx="642942" cy="785818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60032" y="-99392"/>
            <a:ext cx="4186808" cy="788313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раунд (ответы)</a:t>
            </a:r>
            <a:endParaRPr lang="ru-RU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35496" y="-27384"/>
            <a:ext cx="4680520" cy="561662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1. Назовите два числа, произведение которых равно их частному.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         (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 и 1.)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2. Общее название двенадцати созвездий? (Зодиак.)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3. За счет, какой энергии летит камушек при стрельбе с помощью резинки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?  (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Потенциальной.)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4. Каков синоним словосочетания «поваренная соль»? (Хлористый натрий.)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5. Название естественной двояковыпуклой линзы, находящейся в организме человека и не имеющей кровеносных сосудов? (Хрусталик.)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6. Каким прибором измеряют работу электрического тока? (Электрическим счетчиком.)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7. Кто сконструировал «зеркальный фонарь» — первый в мире прожектор? (Русский механик 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8. Под каким углом нужно настроить ствол  пушки, чтобы получить </a:t>
            </a:r>
            <a:r>
              <a:rPr lang="ru-RU" sz="1300" dirty="0" err="1"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высоту выстрела (60</a:t>
            </a:r>
            <a:r>
              <a:rPr lang="ru-RU" sz="13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или 75</a:t>
            </a:r>
            <a:r>
              <a:rPr lang="ru-RU" sz="13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9. Как называется самое распространенное вещество в природе? (Вода.)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10. Как фамилия ботаника, открывшего движение молекул вещества? (Р. Броун.)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11. В каких единицах (в СИ) измеряется плотность пуха? (В кг/м3.)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12. Как звали Ломоносова? (Михаил Васильевич.)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13. В какой стране родился и жил Джоуль? (В Англии.)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14. Кто изобрел универсальный тепловой двигатель — паровую машину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?   (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Англичанин Джеймс Уатт.)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15. Буханка весит полкило и полбуханки. Сколько весит целая буханка?	(1кг)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16.  В какой стране одновременно бывает и яркий день, и глубокая ночь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?   (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В России.)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17.  Может ли страус назвать себя птицей? (Нет: он говорить не умеет.)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18.  Какая планета самая большая? (Юпитер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620688"/>
            <a:ext cx="4464496" cy="629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19.  Мой сосед ложится спать в 8 ч вечера, а будильник заводит на 9 Сколько спит сосед? (1 ч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.  На руках 10 пальцев. Сколько пальцев на 10 руках? (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50)</a:t>
            </a:r>
          </a:p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.  Когда килограммовая гиря имеет большую массу: летом или зимой?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(Их массы одинаковы.)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22.  Кто говорит на всех языках? (Эхо)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23.  Как называется химический элемент, который нашли сначала на Солнце, а потом уже на Земле? (Гелий.)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24. Вокруг носа вьется, а в руки не дается. (запах)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25.  Кому принадлежат слова «Знание — сила»?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(Английскому философу </a:t>
            </a:r>
            <a:r>
              <a:rPr lang="ru-RU" sz="1300" dirty="0" err="1">
                <a:latin typeface="Times New Roman" pitchFamily="18" charset="0"/>
                <a:cs typeface="Times New Roman" pitchFamily="18" charset="0"/>
              </a:rPr>
              <a:t>Фрэнсису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Бэкону.)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26.  Как называется маленькое количество жидкости? (Капля.)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27.  В каких единицах (в СИ) измеряется масса атома? (В кг.)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28.  На какое число нужно разделить 2,чтобы получить 4? (На 1/2.)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29.  Какую планету Солнечной системы называют «звездой»? (Венеру.)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30.  Кто и когда первым сформулировал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закон прямолинейного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распространения света?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                      (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Евклид, III в. до н. э.)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31.  Под каким углом нужно настроить ствол  пушки, чтобы получить </a:t>
            </a:r>
            <a:r>
              <a:rPr lang="ru-RU" sz="1300" dirty="0" err="1"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дальность полета? (45</a:t>
            </a:r>
            <a:r>
              <a:rPr lang="ru-RU" sz="13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). 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32.  Что видно, если ничего не видно? (Туман.)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33.  Где край света? (Там, где начинается тень.)</a:t>
            </a:r>
          </a:p>
          <a:p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34.  Одно яйцо при нормальных условиях варят до состояния «крутое» 4 мин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. Сколько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минут нужно варить 5 яиц?</a:t>
            </a:r>
          </a:p>
        </p:txBody>
      </p:sp>
    </p:spTree>
    <p:extLst>
      <p:ext uri="{BB962C8B-B14F-4D97-AF65-F5344CB8AC3E}">
        <p14:creationId xmlns:p14="http://schemas.microsoft.com/office/powerpoint/2010/main" val="236708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для болельщиков</a:t>
            </a:r>
            <a:br>
              <a:rPr lang="ru-RU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708710"/>
            <a:ext cx="6643734" cy="4525963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Даются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вопросы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физического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математического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содержания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каждый правильный ответ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балл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user\Desktop\1425274348_owls-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5" y="1142984"/>
            <a:ext cx="5510931" cy="3857652"/>
          </a:xfrm>
          <a:prstGeom prst="rect">
            <a:avLst/>
          </a:prstGeom>
          <a:noFill/>
        </p:spPr>
      </p:pic>
      <p:sp>
        <p:nvSpPr>
          <p:cNvPr id="5" name="Равнобедренный треугольник 4">
            <a:hlinkClick r:id="rId3" action="ppaction://hlinkfile"/>
          </p:cNvPr>
          <p:cNvSpPr/>
          <p:nvPr/>
        </p:nvSpPr>
        <p:spPr>
          <a:xfrm>
            <a:off x="8215338" y="5857892"/>
            <a:ext cx="642942" cy="785818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раунд – командная </a:t>
            </a:r>
            <a:r>
              <a:rPr lang="ru-RU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</a:t>
            </a:r>
            <a:br>
              <a:rPr lang="ru-RU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1430"/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(инженерное проектирование)</a:t>
            </a:r>
            <a:r>
              <a:rPr lang="ru-RU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00200"/>
            <a:ext cx="8136904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Придумать механизм для поднятия груза одним человеком массой 2 тонны. Максимальной силой человека принять силу 500Н. (с приведенным обоснованием предложенного варианта).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Время выполнения  задания составляет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10 минут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внобедренный треугольник 3">
            <a:hlinkClick r:id="rId3" action="ppaction://hlinkfile"/>
          </p:cNvPr>
          <p:cNvSpPr/>
          <p:nvPr/>
        </p:nvSpPr>
        <p:spPr>
          <a:xfrm>
            <a:off x="8215338" y="5857892"/>
            <a:ext cx="642942" cy="785818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</TotalTime>
  <Words>793</Words>
  <Application>Microsoft Office PowerPoint</Application>
  <PresentationFormat>Экран (4:3)</PresentationFormat>
  <Paragraphs>111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2 раунд- Конкурс капитанов</vt:lpstr>
      <vt:lpstr>Конкурс  капитанов</vt:lpstr>
      <vt:lpstr>3 раунд – Кто быстрее? </vt:lpstr>
      <vt:lpstr>4 Раунд - Решение задач </vt:lpstr>
      <vt:lpstr>3 раунд (ответы)</vt:lpstr>
      <vt:lpstr>Задание для болельщиков </vt:lpstr>
      <vt:lpstr>5 раунд – командная игра (инженерное проектирование)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Физико-математический бой  игра 9-10 класс</dc:title>
  <dc:creator>user</dc:creator>
  <cp:lastModifiedBy>RePack by Diakov</cp:lastModifiedBy>
  <cp:revision>30</cp:revision>
  <dcterms:created xsi:type="dcterms:W3CDTF">2017-10-24T14:39:32Z</dcterms:created>
  <dcterms:modified xsi:type="dcterms:W3CDTF">2021-02-07T07:06:51Z</dcterms:modified>
</cp:coreProperties>
</file>