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67" r:id="rId3"/>
    <p:sldId id="257" r:id="rId4"/>
    <p:sldId id="258" r:id="rId5"/>
    <p:sldId id="259" r:id="rId6"/>
    <p:sldId id="260" r:id="rId7"/>
    <p:sldId id="264" r:id="rId8"/>
    <p:sldId id="265" r:id="rId9"/>
    <p:sldId id="261" r:id="rId10"/>
    <p:sldId id="262" r:id="rId11"/>
    <p:sldId id="263" r:id="rId12"/>
    <p:sldId id="266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20" y="-8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10D34-D228-409B-9927-332D255E4ACB}" type="datetimeFigureOut">
              <a:rPr lang="ru-RU" smtClean="0"/>
              <a:pPr/>
              <a:t>05.01.2026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C41AF96-001C-4403-80CE-3CBE1CA62E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10D34-D228-409B-9927-332D255E4ACB}" type="datetimeFigureOut">
              <a:rPr lang="ru-RU" smtClean="0"/>
              <a:pPr/>
              <a:t>05.01.2026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1AF96-001C-4403-80CE-3CBE1CA62E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FC41AF96-001C-4403-80CE-3CBE1CA62E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10D34-D228-409B-9927-332D255E4ACB}" type="datetimeFigureOut">
              <a:rPr lang="ru-RU" smtClean="0"/>
              <a:pPr/>
              <a:t>05.01.2026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10D34-D228-409B-9927-332D255E4ACB}" type="datetimeFigureOut">
              <a:rPr lang="ru-RU" smtClean="0"/>
              <a:pPr/>
              <a:t>05.01.2026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FC41AF96-001C-4403-80CE-3CBE1CA62E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10D34-D228-409B-9927-332D255E4ACB}" type="datetimeFigureOut">
              <a:rPr lang="ru-RU" smtClean="0"/>
              <a:pPr/>
              <a:t>05.01.2026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C41AF96-001C-4403-80CE-3CBE1CA62E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A7A10D34-D228-409B-9927-332D255E4ACB}" type="datetimeFigureOut">
              <a:rPr lang="ru-RU" smtClean="0"/>
              <a:pPr/>
              <a:t>05.01.2026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1AF96-001C-4403-80CE-3CBE1CA62E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10D34-D228-409B-9927-332D255E4ACB}" type="datetimeFigureOut">
              <a:rPr lang="ru-RU" smtClean="0"/>
              <a:pPr/>
              <a:t>05.01.2026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FC41AF96-001C-4403-80CE-3CBE1CA62E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10D34-D228-409B-9927-332D255E4ACB}" type="datetimeFigureOut">
              <a:rPr lang="ru-RU" smtClean="0"/>
              <a:pPr/>
              <a:t>05.01.2026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FC41AF96-001C-4403-80CE-3CBE1CA62E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10D34-D228-409B-9927-332D255E4ACB}" type="datetimeFigureOut">
              <a:rPr lang="ru-RU" smtClean="0"/>
              <a:pPr/>
              <a:t>05.01.2026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C41AF96-001C-4403-80CE-3CBE1CA62E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C41AF96-001C-4403-80CE-3CBE1CA62E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10D34-D228-409B-9927-332D255E4ACB}" type="datetimeFigureOut">
              <a:rPr lang="ru-RU" smtClean="0"/>
              <a:pPr/>
              <a:t>05.01.2026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FC41AF96-001C-4403-80CE-3CBE1CA62E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A7A10D34-D228-409B-9927-332D255E4ACB}" type="datetimeFigureOut">
              <a:rPr lang="ru-RU" smtClean="0"/>
              <a:pPr/>
              <a:t>05.01.2026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A7A10D34-D228-409B-9927-332D255E4ACB}" type="datetimeFigureOut">
              <a:rPr lang="ru-RU" smtClean="0"/>
              <a:pPr/>
              <a:t>05.01.2026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C41AF96-001C-4403-80CE-3CBE1CA62E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584776" cy="175260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Урок по функциональной </a:t>
            </a:r>
            <a:r>
              <a:rPr lang="ru-RU" dirty="0" smtClean="0"/>
              <a:t>грамотности</a:t>
            </a:r>
          </a:p>
          <a:p>
            <a:endParaRPr lang="ru-RU" dirty="0" smtClean="0"/>
          </a:p>
          <a:p>
            <a:r>
              <a:rPr lang="ru-RU" dirty="0" err="1" smtClean="0"/>
              <a:t>Гахова</a:t>
            </a:r>
            <a:r>
              <a:rPr lang="ru-RU" dirty="0" smtClean="0"/>
              <a:t> Ольга Викторовна</a:t>
            </a:r>
          </a:p>
          <a:p>
            <a:r>
              <a:rPr lang="ru-RU" dirty="0" smtClean="0"/>
              <a:t>Учитель англ.яз. МБОУ «Гимназия № 5»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Modern Technology:</a:t>
            </a:r>
            <a:br>
              <a:rPr lang="en-US" dirty="0" smtClean="0"/>
            </a:br>
            <a:r>
              <a:rPr lang="en-US" dirty="0" smtClean="0"/>
              <a:t>Smart Home Devices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896144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Creative Task Solution:</a:t>
            </a:r>
            <a:br>
              <a:rPr lang="en-US" b="1" dirty="0" smtClean="0"/>
            </a:br>
            <a:r>
              <a:rPr lang="en-US" b="1" dirty="0" smtClean="0"/>
              <a:t> Invent Your Home Helper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b="1" dirty="0" smtClean="0"/>
          </a:p>
          <a:p>
            <a:pPr>
              <a:buNone/>
            </a:pPr>
            <a:r>
              <a:rPr lang="en-US" b="1" dirty="0" smtClean="0"/>
              <a:t>    Step‑by‑step instructions:</a:t>
            </a:r>
            <a:endParaRPr lang="en-US" dirty="0" smtClean="0"/>
          </a:p>
          <a:p>
            <a:r>
              <a:rPr lang="en-US" dirty="0" smtClean="0"/>
              <a:t>Think of a common home problem (e.g. cleaning, safety, comfort, plant/pet care) and invent a device that solves it.</a:t>
            </a:r>
          </a:p>
          <a:p>
            <a:r>
              <a:rPr lang="en-US" dirty="0" smtClean="0"/>
              <a:t>Write about your device using this simple template (in English):</a:t>
            </a:r>
          </a:p>
          <a:p>
            <a:endParaRPr lang="en-US" b="1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Invent Your Home Helper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endParaRPr lang="ru-RU" dirty="0" smtClean="0"/>
          </a:p>
          <a:p>
            <a:pPr lvl="1"/>
            <a:r>
              <a:rPr lang="ru-RU" sz="2400" b="1" dirty="0" err="1" smtClean="0"/>
              <a:t>Name</a:t>
            </a:r>
            <a:r>
              <a:rPr lang="ru-RU" sz="2400" b="1" dirty="0" smtClean="0"/>
              <a:t>:</a:t>
            </a:r>
            <a:r>
              <a:rPr lang="ru-RU" sz="2400" dirty="0" smtClean="0"/>
              <a:t> _______</a:t>
            </a:r>
            <a:endParaRPr lang="ru-RU" sz="2000" dirty="0" smtClean="0"/>
          </a:p>
          <a:p>
            <a:pPr lvl="1"/>
            <a:r>
              <a:rPr lang="ru-RU" sz="2400" b="1" dirty="0" err="1" smtClean="0"/>
              <a:t>Problem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it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solves</a:t>
            </a:r>
            <a:r>
              <a:rPr lang="ru-RU" sz="2400" b="1" dirty="0" smtClean="0"/>
              <a:t>:</a:t>
            </a:r>
            <a:r>
              <a:rPr lang="ru-RU" sz="2400" dirty="0" smtClean="0"/>
              <a:t> _______</a:t>
            </a:r>
            <a:endParaRPr lang="ru-RU" sz="2000" dirty="0" smtClean="0"/>
          </a:p>
          <a:p>
            <a:pPr lvl="1"/>
            <a:r>
              <a:rPr lang="ru-RU" sz="2400" b="1" dirty="0" smtClean="0"/>
              <a:t>3 </a:t>
            </a:r>
            <a:r>
              <a:rPr lang="ru-RU" sz="2400" b="1" dirty="0" err="1" smtClean="0"/>
              <a:t>Features</a:t>
            </a:r>
            <a:r>
              <a:rPr lang="ru-RU" sz="2400" b="1" dirty="0" smtClean="0"/>
              <a:t> (</a:t>
            </a:r>
            <a:r>
              <a:rPr lang="ru-RU" sz="2400" b="1" dirty="0" err="1" smtClean="0"/>
              <a:t>include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numbers</a:t>
            </a:r>
            <a:r>
              <a:rPr lang="ru-RU" sz="2400" b="1" dirty="0" smtClean="0"/>
              <a:t>!):</a:t>
            </a:r>
            <a:endParaRPr lang="ru-RU" sz="2000" dirty="0" smtClean="0"/>
          </a:p>
          <a:p>
            <a:pPr lvl="2"/>
            <a:r>
              <a:rPr lang="en-US" dirty="0" smtClean="0"/>
              <a:t>_______ (e.g., </a:t>
            </a:r>
            <a:r>
              <a:rPr lang="en-US" i="1" dirty="0" smtClean="0"/>
              <a:t>holds up to 1.5 L of water</a:t>
            </a:r>
            <a:r>
              <a:rPr lang="en-US" dirty="0" smtClean="0"/>
              <a:t>)</a:t>
            </a:r>
            <a:endParaRPr lang="ru-RU" sz="1800" dirty="0" smtClean="0"/>
          </a:p>
          <a:p>
            <a:pPr lvl="2"/>
            <a:r>
              <a:rPr lang="en-US" dirty="0" smtClean="0"/>
              <a:t>_______ (e.g., </a:t>
            </a:r>
            <a:r>
              <a:rPr lang="en-US" i="1" dirty="0" smtClean="0"/>
              <a:t>works for 45 days on battery</a:t>
            </a:r>
            <a:r>
              <a:rPr lang="en-US" dirty="0" smtClean="0"/>
              <a:t>)</a:t>
            </a:r>
            <a:endParaRPr lang="ru-RU" sz="1800" dirty="0" smtClean="0"/>
          </a:p>
          <a:p>
            <a:pPr lvl="2"/>
            <a:r>
              <a:rPr lang="en-US" dirty="0" smtClean="0"/>
              <a:t>_______ (e.g., </a:t>
            </a:r>
            <a:r>
              <a:rPr lang="en-US" i="1" dirty="0" smtClean="0"/>
              <a:t>cleans 8 surfaces per charge</a:t>
            </a:r>
            <a:r>
              <a:rPr lang="en-US" dirty="0" smtClean="0"/>
              <a:t>)</a:t>
            </a:r>
            <a:endParaRPr lang="ru-RU" sz="1800" dirty="0" smtClean="0"/>
          </a:p>
          <a:p>
            <a:pPr lvl="1"/>
            <a:r>
              <a:rPr lang="ru-RU" sz="2400" b="1" dirty="0" err="1" smtClean="0"/>
              <a:t>Target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Users</a:t>
            </a:r>
            <a:r>
              <a:rPr lang="ru-RU" sz="2400" b="1" dirty="0" smtClean="0"/>
              <a:t>:</a:t>
            </a:r>
            <a:r>
              <a:rPr lang="ru-RU" sz="2400" dirty="0" smtClean="0"/>
              <a:t> _______</a:t>
            </a:r>
            <a:endParaRPr lang="ru-RU" sz="2000" dirty="0" smtClean="0"/>
          </a:p>
          <a:p>
            <a:pPr lvl="1"/>
            <a:r>
              <a:rPr lang="ru-RU" sz="2400" b="1" dirty="0" err="1" smtClean="0"/>
              <a:t>Why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it’s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useful</a:t>
            </a:r>
            <a:r>
              <a:rPr lang="ru-RU" sz="2400" b="1" dirty="0" smtClean="0"/>
              <a:t>:</a:t>
            </a:r>
            <a:r>
              <a:rPr lang="ru-RU" sz="2400" dirty="0" smtClean="0"/>
              <a:t> _______ (2–3 </a:t>
            </a:r>
            <a:r>
              <a:rPr lang="en-US" sz="2400" dirty="0" smtClean="0"/>
              <a:t>sentences</a:t>
            </a:r>
            <a:r>
              <a:rPr lang="ru-RU" sz="2400" dirty="0" smtClean="0"/>
              <a:t>)</a:t>
            </a:r>
            <a:endParaRPr lang="ru-RU" sz="2000" dirty="0" smtClean="0"/>
          </a:p>
          <a:p>
            <a:pPr lvl="0">
              <a:buNone/>
            </a:pPr>
            <a:r>
              <a:rPr lang="en-US" sz="2800" dirty="0" smtClean="0"/>
              <a:t>Draw a sketch of the device and label 2–3 key parts or features</a:t>
            </a:r>
            <a:r>
              <a:rPr lang="ru-RU" sz="2800" dirty="0" smtClean="0"/>
              <a:t>.</a:t>
            </a:r>
            <a:endParaRPr lang="ru-RU" sz="24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800" b="1" dirty="0" err="1" smtClean="0"/>
              <a:t>Name</a:t>
            </a:r>
            <a:r>
              <a:rPr lang="ru-RU" sz="2800" b="1" dirty="0" smtClean="0"/>
              <a:t>:</a:t>
            </a:r>
            <a:r>
              <a:rPr lang="ru-RU" sz="2800" dirty="0" smtClean="0"/>
              <a:t> </a:t>
            </a:r>
            <a:r>
              <a:rPr lang="ru-RU" sz="2800" i="1" dirty="0" err="1" smtClean="0"/>
              <a:t>CleanAir</a:t>
            </a:r>
            <a:r>
              <a:rPr lang="ru-RU" sz="2800" i="1" dirty="0" smtClean="0"/>
              <a:t> </a:t>
            </a:r>
            <a:r>
              <a:rPr lang="ru-RU" sz="2800" i="1" dirty="0" err="1" smtClean="0"/>
              <a:t>Mini</a:t>
            </a:r>
            <a:endParaRPr lang="ru-RU" sz="2800" dirty="0" smtClean="0"/>
          </a:p>
          <a:p>
            <a:pPr lvl="0"/>
            <a:r>
              <a:rPr lang="en-US" sz="2800" b="1" dirty="0" smtClean="0"/>
              <a:t>Problem:</a:t>
            </a:r>
            <a:r>
              <a:rPr lang="en-US" sz="2800" dirty="0" smtClean="0"/>
              <a:t> stuffy rooms and poor air quality.</a:t>
            </a:r>
            <a:endParaRPr lang="ru-RU" sz="2800" dirty="0" smtClean="0"/>
          </a:p>
          <a:p>
            <a:pPr lvl="0"/>
            <a:r>
              <a:rPr lang="ru-RU" sz="2800" b="1" dirty="0" err="1" smtClean="0"/>
              <a:t>Features</a:t>
            </a:r>
            <a:r>
              <a:rPr lang="ru-RU" sz="2800" b="1" dirty="0" smtClean="0"/>
              <a:t>:</a:t>
            </a:r>
            <a:endParaRPr lang="ru-RU" sz="2800" dirty="0" smtClean="0"/>
          </a:p>
          <a:p>
            <a:pPr lvl="1"/>
            <a:r>
              <a:rPr lang="en-US" sz="2400" dirty="0" smtClean="0"/>
              <a:t>Cleans air in rooms up to 20 m².</a:t>
            </a:r>
            <a:endParaRPr lang="ru-RU" sz="2400" dirty="0" smtClean="0"/>
          </a:p>
          <a:p>
            <a:pPr lvl="1"/>
            <a:r>
              <a:rPr lang="ru-RU" sz="2400" dirty="0" err="1" smtClean="0"/>
              <a:t>Removes</a:t>
            </a:r>
            <a:r>
              <a:rPr lang="ru-RU" sz="2400" dirty="0" smtClean="0"/>
              <a:t> 95% </a:t>
            </a:r>
            <a:r>
              <a:rPr lang="ru-RU" sz="2400" dirty="0" err="1" smtClean="0"/>
              <a:t>of</a:t>
            </a:r>
            <a:r>
              <a:rPr lang="ru-RU" sz="2400" dirty="0" smtClean="0"/>
              <a:t> </a:t>
            </a:r>
            <a:r>
              <a:rPr lang="ru-RU" sz="2400" dirty="0" err="1" smtClean="0"/>
              <a:t>dust</a:t>
            </a:r>
            <a:r>
              <a:rPr lang="ru-RU" sz="2400" dirty="0" smtClean="0"/>
              <a:t> </a:t>
            </a:r>
            <a:r>
              <a:rPr lang="ru-RU" sz="2400" dirty="0" err="1" smtClean="0"/>
              <a:t>particles</a:t>
            </a:r>
            <a:r>
              <a:rPr lang="ru-RU" sz="2400" dirty="0" smtClean="0"/>
              <a:t>.</a:t>
            </a:r>
          </a:p>
          <a:p>
            <a:pPr lvl="1"/>
            <a:r>
              <a:rPr lang="en-US" sz="2400" dirty="0" smtClean="0"/>
              <a:t>Works quietly (noise level &lt; 30 dB).</a:t>
            </a:r>
            <a:endParaRPr lang="ru-RU" sz="2400" dirty="0" smtClean="0"/>
          </a:p>
          <a:p>
            <a:pPr lvl="0"/>
            <a:r>
              <a:rPr lang="en-US" sz="2800" b="1" dirty="0" smtClean="0"/>
              <a:t>Users:</a:t>
            </a:r>
            <a:r>
              <a:rPr lang="en-US" sz="2800" dirty="0" smtClean="0"/>
              <a:t> people with allergies, parents with young children.</a:t>
            </a:r>
            <a:endParaRPr lang="ru-RU" sz="2800" dirty="0" smtClean="0"/>
          </a:p>
          <a:p>
            <a:pPr lvl="0"/>
            <a:r>
              <a:rPr lang="en-US" sz="2800" b="1" dirty="0" smtClean="0"/>
              <a:t>Useful:</a:t>
            </a:r>
            <a:r>
              <a:rPr lang="en-US" sz="2800" dirty="0" smtClean="0"/>
              <a:t> </a:t>
            </a:r>
            <a:r>
              <a:rPr lang="en-US" sz="2800" i="1" dirty="0" smtClean="0"/>
              <a:t>It improves air quality and makes breathing easier.</a:t>
            </a:r>
            <a:endParaRPr lang="ru-RU" sz="28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Достигнутые результаты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052736"/>
            <a:ext cx="8503920" cy="5544616"/>
          </a:xfrm>
        </p:spPr>
        <p:txBody>
          <a:bodyPr>
            <a:noAutofit/>
          </a:bodyPr>
          <a:lstStyle/>
          <a:p>
            <a:pPr fontAlgn="base"/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Личностные: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проявлять интерес к современным технологиям и их применению в быту;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осознавать ценность рационального использования ресурсов (энергии, времени) через примеры работы умных устройств;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развивать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креативность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и инициативность при проектировании собственного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гаджета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fontAlgn="base"/>
            <a:r>
              <a:rPr lang="ru-RU" sz="1600" u="sng" dirty="0" err="1" smtClean="0">
                <a:latin typeface="Times New Roman" pitchFamily="18" charset="0"/>
                <a:cs typeface="Times New Roman" pitchFamily="18" charset="0"/>
              </a:rPr>
              <a:t>Метапредметные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познавательные: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извлекать и систематизировать информацию из текстов, сравнивать объекты по заданным критериям, выполнять простые расчёты на основе данных;</a:t>
            </a:r>
          </a:p>
          <a:p>
            <a:pPr lvl="0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регулятивные: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планировать свою работу в группе, следовать инструкции, оценивать результат по заданным параметрам;</a:t>
            </a:r>
          </a:p>
          <a:p>
            <a:pPr lvl="0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коммуникативные: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вести диалог в малой группе,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аргументированно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высказывать мнение, представлять проект перед классом.</a:t>
            </a:r>
          </a:p>
          <a:p>
            <a:pPr fontAlgn="base"/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Предметные: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понимать на слух и читать тексты о бытовых устройствах с новой лексикой (</a:t>
            </a:r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feeder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suction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biometrics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alert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backup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key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и др.);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использовать в речи конструкции для описания функций и характеристик (</a:t>
            </a:r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It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holds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up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It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works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for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It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can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составлять краткие описания устройств с числовыми параметрами на английском языке;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отвечать на вопросы и участвовать в обсуждении, используя изученную лексику и грамматические структуры (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Present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Simple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для описания функций).</a:t>
            </a: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Тема урока – </a:t>
            </a:r>
            <a:r>
              <a:rPr lang="en-US" dirty="0" smtClean="0"/>
              <a:t>Modern Technology:</a:t>
            </a:r>
            <a:br>
              <a:rPr lang="en-US" dirty="0" smtClean="0"/>
            </a:br>
            <a:r>
              <a:rPr lang="en-US" dirty="0" smtClean="0"/>
              <a:t>Smart Home Devices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1268760"/>
            <a:ext cx="8503920" cy="5400600"/>
          </a:xfrm>
        </p:spPr>
        <p:txBody>
          <a:bodyPr>
            <a:normAutofit fontScale="77500" lnSpcReduction="20000"/>
          </a:bodyPr>
          <a:lstStyle/>
          <a:p>
            <a:r>
              <a:rPr lang="ru-RU" sz="1800" dirty="0" smtClean="0"/>
              <a:t>Предмет – английский язык</a:t>
            </a:r>
          </a:p>
          <a:p>
            <a:r>
              <a:rPr lang="ru-RU" sz="1800" dirty="0" smtClean="0"/>
              <a:t>Класс  - 5</a:t>
            </a:r>
          </a:p>
          <a:p>
            <a:r>
              <a:rPr lang="ru-RU" sz="1800" dirty="0" smtClean="0"/>
              <a:t>Цель урока – сформировать навыки работы с информацией, развить умение использовать числовые данные для описания технических характеристик и проектирования собственного устройства</a:t>
            </a:r>
          </a:p>
          <a:p>
            <a:r>
              <a:rPr lang="ru-RU" sz="1800" dirty="0" smtClean="0"/>
              <a:t>Планируемые результаты – </a:t>
            </a:r>
          </a:p>
          <a:p>
            <a:pPr fontAlgn="base"/>
            <a:r>
              <a:rPr lang="ru-RU" sz="1800" u="sng" dirty="0" smtClean="0"/>
              <a:t>Личностные:</a:t>
            </a:r>
            <a:endParaRPr lang="ru-RU" sz="1800" dirty="0" smtClean="0"/>
          </a:p>
          <a:p>
            <a:pPr lvl="0"/>
            <a:r>
              <a:rPr lang="ru-RU" sz="1800" dirty="0" smtClean="0"/>
              <a:t>проявлять интерес к современным технологиям и их применению в быту;</a:t>
            </a:r>
          </a:p>
          <a:p>
            <a:pPr lvl="0"/>
            <a:r>
              <a:rPr lang="ru-RU" sz="1800" dirty="0" smtClean="0"/>
              <a:t>осознавать ценность рационального использования ресурсов (энергии, времени) через примеры работы умных устройств;</a:t>
            </a:r>
          </a:p>
          <a:p>
            <a:pPr lvl="0"/>
            <a:r>
              <a:rPr lang="ru-RU" sz="1800" dirty="0" smtClean="0"/>
              <a:t>развивать </a:t>
            </a:r>
            <a:r>
              <a:rPr lang="ru-RU" sz="1800" dirty="0" err="1" smtClean="0"/>
              <a:t>креативность</a:t>
            </a:r>
            <a:r>
              <a:rPr lang="ru-RU" sz="1800" dirty="0" smtClean="0"/>
              <a:t> и инициативность при проектировании собственного </a:t>
            </a:r>
            <a:r>
              <a:rPr lang="ru-RU" sz="1800" dirty="0" err="1" smtClean="0"/>
              <a:t>гаджета</a:t>
            </a:r>
            <a:r>
              <a:rPr lang="ru-RU" sz="1800" dirty="0" smtClean="0"/>
              <a:t>.</a:t>
            </a:r>
          </a:p>
          <a:p>
            <a:pPr fontAlgn="base"/>
            <a:r>
              <a:rPr lang="ru-RU" sz="1800" u="sng" dirty="0" err="1" smtClean="0"/>
              <a:t>Метапредметные</a:t>
            </a:r>
            <a:r>
              <a:rPr lang="ru-RU" sz="1800" u="sng" dirty="0" smtClean="0"/>
              <a:t>:</a:t>
            </a:r>
            <a:endParaRPr lang="ru-RU" sz="1800" dirty="0" smtClean="0"/>
          </a:p>
          <a:p>
            <a:pPr lvl="0"/>
            <a:r>
              <a:rPr lang="ru-RU" sz="1800" b="1" dirty="0" smtClean="0"/>
              <a:t>познавательные:</a:t>
            </a:r>
            <a:r>
              <a:rPr lang="ru-RU" sz="1800" dirty="0" smtClean="0"/>
              <a:t> извлекать и систематизировать информацию из текстов, сравнивать объекты по заданным критериям, выполнять простые расчёты на основе данных;</a:t>
            </a:r>
          </a:p>
          <a:p>
            <a:pPr lvl="0"/>
            <a:r>
              <a:rPr lang="ru-RU" sz="1800" b="1" dirty="0" smtClean="0"/>
              <a:t>регулятивные:</a:t>
            </a:r>
            <a:r>
              <a:rPr lang="ru-RU" sz="1800" dirty="0" smtClean="0"/>
              <a:t> планировать свою работу в группе, следовать инструкции, оценивать результат по заданным параметрам;</a:t>
            </a:r>
          </a:p>
          <a:p>
            <a:pPr lvl="0"/>
            <a:r>
              <a:rPr lang="ru-RU" sz="1800" b="1" dirty="0" smtClean="0"/>
              <a:t>коммуникативные:</a:t>
            </a:r>
            <a:r>
              <a:rPr lang="ru-RU" sz="1800" dirty="0" smtClean="0"/>
              <a:t> вести диалог в малой группе, </a:t>
            </a:r>
            <a:r>
              <a:rPr lang="ru-RU" sz="1800" dirty="0" err="1" smtClean="0"/>
              <a:t>аргументированно</a:t>
            </a:r>
            <a:r>
              <a:rPr lang="ru-RU" sz="1800" dirty="0" smtClean="0"/>
              <a:t> высказывать мнение, представлять проект перед классом.</a:t>
            </a:r>
          </a:p>
          <a:p>
            <a:pPr fontAlgn="base"/>
            <a:r>
              <a:rPr lang="ru-RU" sz="1800" u="sng" dirty="0" smtClean="0"/>
              <a:t>Предметные:</a:t>
            </a:r>
            <a:endParaRPr lang="ru-RU" sz="1800" dirty="0" smtClean="0"/>
          </a:p>
          <a:p>
            <a:pPr lvl="0"/>
            <a:r>
              <a:rPr lang="ru-RU" sz="1800" dirty="0" smtClean="0"/>
              <a:t>понимать на слух и читать тексты о бытовых устройствах с новой лексикой (</a:t>
            </a:r>
            <a:r>
              <a:rPr lang="ru-RU" sz="1800" i="1" dirty="0" err="1" smtClean="0"/>
              <a:t>feeder</a:t>
            </a:r>
            <a:r>
              <a:rPr lang="ru-RU" sz="1800" dirty="0" smtClean="0"/>
              <a:t>, </a:t>
            </a:r>
            <a:r>
              <a:rPr lang="ru-RU" sz="1800" i="1" dirty="0" err="1" smtClean="0"/>
              <a:t>suction</a:t>
            </a:r>
            <a:r>
              <a:rPr lang="ru-RU" sz="1800" dirty="0" smtClean="0"/>
              <a:t>, </a:t>
            </a:r>
            <a:r>
              <a:rPr lang="ru-RU" sz="1800" i="1" dirty="0" err="1" smtClean="0"/>
              <a:t>biometrics</a:t>
            </a:r>
            <a:r>
              <a:rPr lang="ru-RU" sz="1800" dirty="0" smtClean="0"/>
              <a:t>, </a:t>
            </a:r>
            <a:r>
              <a:rPr lang="ru-RU" sz="1800" i="1" dirty="0" err="1" smtClean="0"/>
              <a:t>alert</a:t>
            </a:r>
            <a:r>
              <a:rPr lang="ru-RU" sz="1800" dirty="0" smtClean="0"/>
              <a:t>, </a:t>
            </a:r>
            <a:r>
              <a:rPr lang="ru-RU" sz="1800" i="1" dirty="0" err="1" smtClean="0"/>
              <a:t>backup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key</a:t>
            </a:r>
            <a:r>
              <a:rPr lang="ru-RU" sz="1800" dirty="0" smtClean="0"/>
              <a:t> и др.);</a:t>
            </a:r>
          </a:p>
          <a:p>
            <a:pPr lvl="0"/>
            <a:r>
              <a:rPr lang="ru-RU" sz="1800" dirty="0" smtClean="0"/>
              <a:t>использовать в речи конструкции для описания функций и характеристик (</a:t>
            </a:r>
            <a:r>
              <a:rPr lang="ru-RU" sz="1800" i="1" dirty="0" err="1" smtClean="0"/>
              <a:t>It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holds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up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to</a:t>
            </a:r>
            <a:r>
              <a:rPr lang="ru-RU" sz="1800" i="1" dirty="0" smtClean="0"/>
              <a:t>…</a:t>
            </a:r>
            <a:r>
              <a:rPr lang="ru-RU" sz="1800" dirty="0" smtClean="0"/>
              <a:t>, </a:t>
            </a:r>
            <a:r>
              <a:rPr lang="ru-RU" sz="1800" i="1" dirty="0" err="1" smtClean="0"/>
              <a:t>It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works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for</a:t>
            </a:r>
            <a:r>
              <a:rPr lang="ru-RU" sz="1800" i="1" dirty="0" smtClean="0"/>
              <a:t>…</a:t>
            </a:r>
            <a:r>
              <a:rPr lang="ru-RU" sz="1800" dirty="0" smtClean="0"/>
              <a:t>, </a:t>
            </a:r>
            <a:r>
              <a:rPr lang="ru-RU" sz="1800" i="1" dirty="0" err="1" smtClean="0"/>
              <a:t>It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can</a:t>
            </a:r>
            <a:r>
              <a:rPr lang="ru-RU" sz="1800" i="1" dirty="0" smtClean="0"/>
              <a:t>…</a:t>
            </a:r>
            <a:r>
              <a:rPr lang="ru-RU" sz="1800" dirty="0" smtClean="0"/>
              <a:t>);</a:t>
            </a:r>
          </a:p>
          <a:p>
            <a:pPr lvl="0"/>
            <a:r>
              <a:rPr lang="ru-RU" sz="1800" dirty="0" smtClean="0"/>
              <a:t>составлять краткие описания устройств с числовыми параметрами на английском языке;</a:t>
            </a:r>
          </a:p>
          <a:p>
            <a:r>
              <a:rPr lang="ru-RU" sz="1800" dirty="0" smtClean="0"/>
              <a:t>отвечать на вопросы и участвовать в обсуждении, используя изученную лексику и грамматические структуры (</a:t>
            </a:r>
            <a:r>
              <a:rPr lang="ru-RU" sz="1800" dirty="0" err="1" smtClean="0"/>
              <a:t>Present</a:t>
            </a:r>
            <a:r>
              <a:rPr lang="ru-RU" sz="1800" dirty="0" smtClean="0"/>
              <a:t> </a:t>
            </a:r>
            <a:r>
              <a:rPr lang="ru-RU" sz="1800" dirty="0" err="1" smtClean="0"/>
              <a:t>Simple</a:t>
            </a:r>
            <a:r>
              <a:rPr lang="ru-RU" sz="1800" dirty="0" smtClean="0"/>
              <a:t> для описания функций).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Technology Items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052736"/>
            <a:ext cx="8503920" cy="504631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GRINGO\Downloads\Robô Aspirador Xiaomi Robot Vacuum S20+ PLUS Bivo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717032"/>
            <a:ext cx="3164706" cy="2961572"/>
          </a:xfrm>
          <a:prstGeom prst="rect">
            <a:avLst/>
          </a:prstGeom>
          <a:noFill/>
        </p:spPr>
      </p:pic>
      <p:pic>
        <p:nvPicPr>
          <p:cNvPr id="1027" name="Picture 3" descr="C:\Users\GRINGO\Downloads\PS5 Gaming Entertainment Center 🎮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4337720"/>
            <a:ext cx="2592288" cy="2520280"/>
          </a:xfrm>
          <a:prstGeom prst="rect">
            <a:avLst/>
          </a:prstGeom>
          <a:noFill/>
        </p:spPr>
      </p:pic>
      <p:pic>
        <p:nvPicPr>
          <p:cNvPr id="1028" name="Picture 4" descr="C:\Users\GRINGO\Downloads\apple🍎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052736"/>
            <a:ext cx="2952328" cy="2736304"/>
          </a:xfrm>
          <a:prstGeom prst="rect">
            <a:avLst/>
          </a:prstGeom>
          <a:noFill/>
        </p:spPr>
      </p:pic>
      <p:pic>
        <p:nvPicPr>
          <p:cNvPr id="1029" name="Picture 5" descr="C:\Users\GRINGO\Downloads\Офис _ искусственный интеллект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3068960"/>
            <a:ext cx="2194453" cy="2924944"/>
          </a:xfrm>
          <a:prstGeom prst="rect">
            <a:avLst/>
          </a:prstGeom>
          <a:noFill/>
        </p:spPr>
      </p:pic>
      <p:pic>
        <p:nvPicPr>
          <p:cNvPr id="1031" name="Picture 7" descr="C:\Users\GRINGO\Downloads\The 10 Best Headphones You Can Buy on Amazon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35896" y="980728"/>
            <a:ext cx="2682552" cy="3816424"/>
          </a:xfrm>
          <a:prstGeom prst="rect">
            <a:avLst/>
          </a:prstGeom>
          <a:noFill/>
        </p:spPr>
      </p:pic>
      <p:pic>
        <p:nvPicPr>
          <p:cNvPr id="1032" name="Picture 8" descr="C:\Users\GRINGO\Downloads\Amazon Built A Better Siri and HomePod Mini Before Apple… - Yanko Design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6444208" y="1196752"/>
            <a:ext cx="2363755" cy="1772816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11560" y="1268760"/>
            <a:ext cx="360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79912" y="1268760"/>
            <a:ext cx="4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16216" y="1340768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172400" y="5661248"/>
            <a:ext cx="4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D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96136" y="6453336"/>
            <a:ext cx="360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E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7544" y="6237313"/>
            <a:ext cx="4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F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GRINGO\Desktop\5 М\Technology Items, открытый урок\замок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56992"/>
            <a:ext cx="3096344" cy="30886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b="1" dirty="0" smtClean="0"/>
              <a:t>Smart Home: Gadgets That Make Life Easier</a:t>
            </a:r>
            <a:br>
              <a:rPr lang="en-US" sz="2400" b="1" dirty="0" smtClean="0"/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131840" y="4077072"/>
            <a:ext cx="5688632" cy="2232248"/>
          </a:xfrm>
        </p:spPr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pPr lvl="1"/>
            <a:r>
              <a:rPr lang="en-US" sz="2400" i="1" dirty="0" smtClean="0"/>
              <a:t>Which of these devices would you like to have at home? Why</a:t>
            </a:r>
            <a:r>
              <a:rPr lang="ru-RU" sz="2400" i="1" dirty="0" smtClean="0"/>
              <a:t>?</a:t>
            </a:r>
            <a:endParaRPr lang="ru-RU" sz="2000" dirty="0" smtClean="0"/>
          </a:p>
          <a:p>
            <a:pPr lvl="1"/>
            <a:r>
              <a:rPr lang="en-US" sz="2400" i="1" dirty="0" smtClean="0"/>
              <a:t>What problems do they help solve?</a:t>
            </a:r>
            <a:endParaRPr lang="ru-RU" sz="2000" dirty="0" smtClean="0"/>
          </a:p>
          <a:p>
            <a:pPr lvl="1"/>
            <a:r>
              <a:rPr lang="en-US" sz="2400" i="1" dirty="0" smtClean="0"/>
              <a:t>Can you think of other smart devices for home safety or convenience?</a:t>
            </a:r>
            <a:endParaRPr lang="ru-RU" sz="2000" dirty="0" smtClean="0"/>
          </a:p>
          <a:p>
            <a:endParaRPr lang="ru-RU" dirty="0"/>
          </a:p>
        </p:txBody>
      </p:sp>
      <p:pic>
        <p:nvPicPr>
          <p:cNvPr id="1027" name="Picture 3" descr="C:\Users\GRINGO\Desktop\5 М\Technology Items, открытый урок\робот для окон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908720"/>
            <a:ext cx="2987824" cy="3228747"/>
          </a:xfrm>
          <a:prstGeom prst="rect">
            <a:avLst/>
          </a:prstGeom>
          <a:noFill/>
        </p:spPr>
      </p:pic>
      <p:pic>
        <p:nvPicPr>
          <p:cNvPr id="1028" name="Picture 4" descr="C:\Users\GRINGO\Desktop\5 М\Technology Items, открытый урок\замок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908720"/>
            <a:ext cx="3236743" cy="3243660"/>
          </a:xfrm>
          <a:prstGeom prst="rect">
            <a:avLst/>
          </a:prstGeom>
          <a:noFill/>
        </p:spPr>
      </p:pic>
      <p:pic>
        <p:nvPicPr>
          <p:cNvPr id="1030" name="Picture 6" descr="C:\Users\GRINGO\Desktop\5 М\Technology Items, открытый урок\кормушка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908720"/>
            <a:ext cx="3045194" cy="32403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Analysis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301625" y="1527175"/>
          <a:ext cx="8504240" cy="256032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534071"/>
                <a:gridCol w="1656184"/>
                <a:gridCol w="1656184"/>
                <a:gridCol w="1956953"/>
                <a:gridCol w="170084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Device</a:t>
                      </a:r>
                      <a:endParaRPr lang="ru-RU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Main Function</a:t>
                      </a:r>
                      <a:endParaRPr lang="ru-RU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Key Numbers</a:t>
                      </a:r>
                      <a:endParaRPr lang="ru-RU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Power/Battery</a:t>
                      </a:r>
                      <a:endParaRPr lang="ru-RU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Target Users</a:t>
                      </a:r>
                      <a:endParaRPr lang="ru-RU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aseline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Analysis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301625" y="1527175"/>
          <a:ext cx="8504240" cy="432816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390055"/>
                <a:gridCol w="1584176"/>
                <a:gridCol w="1872208"/>
                <a:gridCol w="1956953"/>
                <a:gridCol w="170084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Device</a:t>
                      </a:r>
                      <a:endParaRPr lang="ru-RU" sz="200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Main Function</a:t>
                      </a:r>
                      <a:endParaRPr lang="ru-RU" sz="200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Key Numbers</a:t>
                      </a:r>
                      <a:endParaRPr lang="ru-RU" sz="200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Power/Battery</a:t>
                      </a:r>
                      <a:endParaRPr lang="ru-RU" sz="200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Target Users</a:t>
                      </a:r>
                      <a:endParaRPr lang="ru-RU" sz="200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20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Auto</a:t>
                      </a:r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0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Pet</a:t>
                      </a:r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0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Feeder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0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Feeds</a:t>
                      </a:r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0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pets</a:t>
                      </a:r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0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automatically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 kg, 50 g/meal, 4 meals/day, &lt; 200 g alert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0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Batteries</a:t>
                      </a:r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(30 </a:t>
                      </a:r>
                      <a:r>
                        <a:rPr kumimoji="0" lang="ru-RU" sz="20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days</a:t>
                      </a:r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0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Pet</a:t>
                      </a:r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0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owners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20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Window</a:t>
                      </a:r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0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Cleaning</a:t>
                      </a:r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0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Robot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0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Cleans</a:t>
                      </a:r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0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windows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 windows/</a:t>
                      </a:r>
                    </a:p>
                    <a:p>
                      <a:r>
                        <a:rPr kumimoji="0" lang="en-US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charge, 10 kg, 5 m rope, 2 h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0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Rechargeable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0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High‑rise</a:t>
                      </a:r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0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residents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20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Smart</a:t>
                      </a:r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0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Fingerprint</a:t>
                      </a:r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0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Lock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0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Secures</a:t>
                      </a:r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0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doors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100 fingerprints, 1 sec open, backup key, 12 months battery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0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Battery</a:t>
                      </a:r>
                      <a:endParaRPr kumimoji="0" lang="en-US" sz="20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kumimoji="0" lang="en-US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(12 months)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0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Apartment</a:t>
                      </a:r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residents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Question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Imagine three gadgets started working at the same time. </a:t>
            </a:r>
          </a:p>
          <a:p>
            <a:pPr>
              <a:buNone/>
            </a:pPr>
            <a:r>
              <a:rPr lang="en-US" b="1" dirty="0" smtClean="0"/>
              <a:t>How soon will each one need some care or fixing? </a:t>
            </a:r>
          </a:p>
          <a:p>
            <a:pPr>
              <a:buNone/>
            </a:pPr>
            <a:r>
              <a:rPr lang="en-US" dirty="0" smtClean="0"/>
              <a:t>Put them in order — from the one that needs help fastest to the one that can wait the longest.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Answer: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Window Cleaning Robot</a:t>
            </a:r>
            <a:r>
              <a:rPr lang="en-US" dirty="0" smtClean="0"/>
              <a:t> — after 2 hours (it needs to be charged);</a:t>
            </a:r>
          </a:p>
          <a:p>
            <a:r>
              <a:rPr lang="en-US" b="1" dirty="0" smtClean="0"/>
              <a:t>Auto Pet Feeder</a:t>
            </a:r>
            <a:r>
              <a:rPr lang="en-US" dirty="0" smtClean="0"/>
              <a:t> — after 30 days (we need to add more food or change its batteries);</a:t>
            </a:r>
          </a:p>
          <a:p>
            <a:r>
              <a:rPr lang="en-US" b="1" dirty="0" smtClean="0"/>
              <a:t>Smart Fingerprint Lock</a:t>
            </a:r>
            <a:r>
              <a:rPr lang="en-US" dirty="0" smtClean="0"/>
              <a:t> — after 12 months (we need to change its batteries).</a:t>
            </a:r>
          </a:p>
          <a:p>
            <a:r>
              <a:rPr lang="en-US" b="1" dirty="0" smtClean="0"/>
              <a:t>Conclusion: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The Window Cleaning Robot needs help the most often — every 2 hours! The lock can wait the longest — a whole year!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Compare the </a:t>
            </a:r>
            <a:r>
              <a:rPr lang="en-US" b="1" dirty="0" smtClean="0"/>
              <a:t>usefulness</a:t>
            </a:r>
            <a:r>
              <a:rPr lang="en-US" dirty="0" smtClean="0"/>
              <a:t> of the devices for different user categories: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700808"/>
            <a:ext cx="8503920" cy="4398240"/>
          </a:xfrm>
        </p:spPr>
        <p:txBody>
          <a:bodyPr/>
          <a:lstStyle/>
          <a:p>
            <a:pPr lvl="0"/>
            <a:r>
              <a:rPr lang="en-US" dirty="0" smtClean="0"/>
              <a:t>a family with a cat and a dog;</a:t>
            </a:r>
            <a:endParaRPr lang="ru-RU" dirty="0" smtClean="0"/>
          </a:p>
          <a:p>
            <a:pPr lvl="0"/>
            <a:r>
              <a:rPr lang="en-US" dirty="0" smtClean="0"/>
              <a:t>an owner of a flat on the 20th floor;</a:t>
            </a:r>
            <a:endParaRPr lang="ru-RU" dirty="0" smtClean="0"/>
          </a:p>
          <a:p>
            <a:pPr lvl="0"/>
            <a:r>
              <a:rPr lang="en-US" dirty="0" smtClean="0"/>
              <a:t>a student renting a room.</a:t>
            </a:r>
            <a:endParaRPr lang="ru-RU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Which device would be the most important for each category? Justify your answer in 1–2 sentences.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388</TotalTime>
  <Words>719</Words>
  <Application>Microsoft Office PowerPoint</Application>
  <PresentationFormat>Экран (4:3)</PresentationFormat>
  <Paragraphs>119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Официальная</vt:lpstr>
      <vt:lpstr>Modern Technology: Smart Home Devices</vt:lpstr>
      <vt:lpstr>Тема урока – Modern Technology: Smart Home Devices</vt:lpstr>
      <vt:lpstr>Technology Items</vt:lpstr>
      <vt:lpstr>Smart Home: Gadgets That Make Life Easier </vt:lpstr>
      <vt:lpstr>Data Analysis</vt:lpstr>
      <vt:lpstr>Data Analysis</vt:lpstr>
      <vt:lpstr>Question</vt:lpstr>
      <vt:lpstr>Answer:</vt:lpstr>
      <vt:lpstr>Compare the usefulness of the devices for different user categories:</vt:lpstr>
      <vt:lpstr>Creative Task Solution:  Invent Your Home Helper</vt:lpstr>
      <vt:lpstr>Invent Your Home Helper</vt:lpstr>
      <vt:lpstr>Example </vt:lpstr>
      <vt:lpstr>Достигнутые результаты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Technology Items</dc:title>
  <dc:creator>GRINGO</dc:creator>
  <cp:lastModifiedBy>GRINGO</cp:lastModifiedBy>
  <cp:revision>19</cp:revision>
  <dcterms:created xsi:type="dcterms:W3CDTF">2025-12-08T18:32:48Z</dcterms:created>
  <dcterms:modified xsi:type="dcterms:W3CDTF">2026-01-05T07:46:59Z</dcterms:modified>
</cp:coreProperties>
</file>