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329" r:id="rId2"/>
    <p:sldId id="296" r:id="rId3"/>
    <p:sldId id="309" r:id="rId4"/>
    <p:sldId id="260" r:id="rId5"/>
    <p:sldId id="311" r:id="rId6"/>
    <p:sldId id="304" r:id="rId7"/>
    <p:sldId id="280" r:id="rId8"/>
    <p:sldId id="279" r:id="rId9"/>
    <p:sldId id="300" r:id="rId10"/>
    <p:sldId id="286" r:id="rId11"/>
    <p:sldId id="285" r:id="rId12"/>
    <p:sldId id="301" r:id="rId13"/>
    <p:sldId id="303" r:id="rId14"/>
    <p:sldId id="298" r:id="rId15"/>
    <p:sldId id="322" r:id="rId16"/>
    <p:sldId id="315" r:id="rId17"/>
    <p:sldId id="331" r:id="rId18"/>
    <p:sldId id="320" r:id="rId19"/>
    <p:sldId id="334" r:id="rId20"/>
    <p:sldId id="326" r:id="rId21"/>
    <p:sldId id="317" r:id="rId22"/>
    <p:sldId id="336" r:id="rId23"/>
    <p:sldId id="318" r:id="rId24"/>
    <p:sldId id="338" r:id="rId25"/>
    <p:sldId id="328" r:id="rId26"/>
    <p:sldId id="324" r:id="rId27"/>
    <p:sldId id="321" r:id="rId28"/>
    <p:sldId id="30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27" autoAdjust="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18EE3-F4EE-47ED-81E0-6F878D11F237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3FB1F-666D-4FDE-B5F0-0DFF7AD73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0323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7967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7932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5610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EDC1B-8338-4337-908D-538EE5F2F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0464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7937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457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331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10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9308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666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8767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753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2925E-6C47-4E69-9236-AA27D409DAC2}" type="datetimeFigureOut">
              <a:rPr lang="ru-RU" smtClean="0"/>
              <a:pPr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FD7C5-9A9B-4C13-BB3E-E0765E5E4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991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3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www.sonnikk.ru/wp-content/uploads/2015/10/15650946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0"/>
            <a:ext cx="664371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42852"/>
            <a:ext cx="77724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Составление рубрики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оценивания по предмету</a:t>
            </a:r>
          </a:p>
        </p:txBody>
      </p:sp>
      <p:sp>
        <p:nvSpPr>
          <p:cNvPr id="189443" name="Line 3"/>
          <p:cNvSpPr>
            <a:spLocks noChangeShapeType="1"/>
          </p:cNvSpPr>
          <p:nvPr/>
        </p:nvSpPr>
        <p:spPr bwMode="auto">
          <a:xfrm flipH="1">
            <a:off x="1357290" y="3143248"/>
            <a:ext cx="304800" cy="150019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9444" name="Line 4"/>
          <p:cNvSpPr>
            <a:spLocks noChangeShapeType="1"/>
          </p:cNvSpPr>
          <p:nvPr/>
        </p:nvSpPr>
        <p:spPr bwMode="auto">
          <a:xfrm flipH="1">
            <a:off x="3428992" y="2000240"/>
            <a:ext cx="142876" cy="26432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9445" name="Line 5"/>
          <p:cNvSpPr>
            <a:spLocks noChangeShapeType="1"/>
          </p:cNvSpPr>
          <p:nvPr/>
        </p:nvSpPr>
        <p:spPr bwMode="auto">
          <a:xfrm>
            <a:off x="3571868" y="2000240"/>
            <a:ext cx="1520829" cy="259239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9446" name="Line 6"/>
          <p:cNvSpPr>
            <a:spLocks noChangeShapeType="1"/>
          </p:cNvSpPr>
          <p:nvPr/>
        </p:nvSpPr>
        <p:spPr bwMode="auto">
          <a:xfrm>
            <a:off x="3571868" y="2000240"/>
            <a:ext cx="3071834" cy="257176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9447" name="Line 7"/>
          <p:cNvSpPr>
            <a:spLocks noChangeShapeType="1"/>
          </p:cNvSpPr>
          <p:nvPr/>
        </p:nvSpPr>
        <p:spPr bwMode="auto">
          <a:xfrm>
            <a:off x="3571868" y="2000240"/>
            <a:ext cx="4149725" cy="251619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9451" name="Rectangle 11"/>
          <p:cNvSpPr>
            <a:spLocks noChangeArrowheads="1"/>
          </p:cNvSpPr>
          <p:nvPr/>
        </p:nvSpPr>
        <p:spPr bwMode="auto">
          <a:xfrm>
            <a:off x="1928794" y="1285860"/>
            <a:ext cx="356225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indent="449263"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Как Вы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определите       уровни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9452" name="Rectangle 12"/>
          <p:cNvSpPr>
            <a:spLocks noChangeArrowheads="1"/>
          </p:cNvSpPr>
          <p:nvPr/>
        </p:nvSpPr>
        <p:spPr bwMode="auto">
          <a:xfrm>
            <a:off x="5286380" y="1500174"/>
            <a:ext cx="353776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449263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Какие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дескрипторы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Как?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  <a:p>
            <a:pPr indent="449263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Вы будете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спользовать?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  <a:p>
            <a:pPr indent="449263"/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1524000" y="334963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14282" y="2143116"/>
            <a:ext cx="2031325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Какие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критерии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Чему?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Вы выберите?	</a:t>
            </a:r>
            <a:endParaRPr lang="ru-RU" sz="19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000" b="1" dirty="0">
              <a:solidFill>
                <a:srgbClr val="FFFFFF"/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14282" y="4643446"/>
          <a:ext cx="8715436" cy="200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806"/>
                <a:gridCol w="1596912"/>
                <a:gridCol w="1428760"/>
                <a:gridCol w="1428760"/>
                <a:gridCol w="1500198"/>
              </a:tblGrid>
              <a:tr h="6667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67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67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9448" name="Line 8"/>
          <p:cNvSpPr>
            <a:spLocks noChangeShapeType="1"/>
          </p:cNvSpPr>
          <p:nvPr/>
        </p:nvSpPr>
        <p:spPr bwMode="auto">
          <a:xfrm flipH="1">
            <a:off x="5072066" y="2143116"/>
            <a:ext cx="2571768" cy="342902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9449" name="Line 9"/>
          <p:cNvSpPr>
            <a:spLocks noChangeShapeType="1"/>
          </p:cNvSpPr>
          <p:nvPr/>
        </p:nvSpPr>
        <p:spPr bwMode="auto">
          <a:xfrm>
            <a:off x="7643834" y="2143116"/>
            <a:ext cx="357190" cy="328614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H="1">
            <a:off x="6572264" y="2143116"/>
            <a:ext cx="1071570" cy="335758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 flipH="1">
            <a:off x="4000496" y="2143116"/>
            <a:ext cx="3643338" cy="335758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712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/>
      <p:bldP spid="189443" grpId="0" animBg="1"/>
      <p:bldP spid="189444" grpId="0" animBg="1"/>
      <p:bldP spid="189445" grpId="0" animBg="1"/>
      <p:bldP spid="189446" grpId="0" animBg="1"/>
      <p:bldP spid="189447" grpId="0" animBg="1"/>
      <p:bldP spid="189451" grpId="0"/>
      <p:bldP spid="189452" grpId="0"/>
      <p:bldP spid="15" grpId="0"/>
      <p:bldP spid="189448" grpId="0" animBg="1"/>
      <p:bldP spid="189449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3600" b="1" dirty="0" smtClean="0">
                <a:solidFill>
                  <a:srgbClr val="C00000"/>
                </a:solidFill>
              </a:rPr>
              <a:t>Основные параметры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err="1" smtClean="0">
                <a:solidFill>
                  <a:srgbClr val="C00000"/>
                </a:solidFill>
              </a:rPr>
              <a:t>критериального</a:t>
            </a:r>
            <a:r>
              <a:rPr lang="ru-RU" sz="3600" b="1" dirty="0" smtClean="0">
                <a:solidFill>
                  <a:srgbClr val="C00000"/>
                </a:solidFill>
              </a:rPr>
              <a:t> оценивания</a:t>
            </a:r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85794"/>
            <a:ext cx="9144000" cy="6072206"/>
          </a:xfrm>
        </p:spPr>
        <p:txBody>
          <a:bodyPr>
            <a:normAutofit fontScale="47500" lnSpcReduction="20000"/>
          </a:bodyPr>
          <a:lstStyle/>
          <a:p>
            <a:r>
              <a:rPr lang="ru-RU" sz="5100" b="1" dirty="0" smtClean="0"/>
              <a:t>Наличие критериев (измеряемые показатели)</a:t>
            </a:r>
          </a:p>
          <a:p>
            <a:r>
              <a:rPr lang="ru-RU" sz="5100" b="1" dirty="0" smtClean="0"/>
              <a:t>Уровни оценивания (шкала оценивания измеряемых показателей) </a:t>
            </a:r>
          </a:p>
          <a:p>
            <a:r>
              <a:rPr lang="ru-RU" sz="5100" b="1" dirty="0" smtClean="0"/>
              <a:t>Дескрипторы (описание достигнутых уровней  измеряемых показателей)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5000" b="1" dirty="0" smtClean="0">
                <a:solidFill>
                  <a:srgbClr val="C00000"/>
                </a:solidFill>
              </a:rPr>
              <a:t>Это важно!</a:t>
            </a:r>
          </a:p>
          <a:p>
            <a:pPr>
              <a:buNone/>
            </a:pPr>
            <a:r>
              <a:rPr lang="ru-RU" sz="5000" dirty="0" smtClean="0"/>
              <a:t>                  </a:t>
            </a:r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 1. </a:t>
            </a:r>
            <a:r>
              <a:rPr lang="ru-RU" sz="5000" dirty="0" smtClean="0"/>
              <a:t>ОЦЕНИВАНИЕ - сравнение с эталоном</a:t>
            </a:r>
          </a:p>
          <a:p>
            <a:pPr>
              <a:buNone/>
            </a:pPr>
            <a:r>
              <a:rPr lang="ru-RU" sz="5000" dirty="0" smtClean="0"/>
              <a:t>                   </a:t>
            </a:r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ru-RU" sz="5000" dirty="0" smtClean="0"/>
              <a:t>ЭТАЛОН – то, к чему стремимся (желаемый результат)</a:t>
            </a:r>
          </a:p>
          <a:p>
            <a:pPr>
              <a:buNone/>
            </a:pPr>
            <a:r>
              <a:rPr lang="ru-RU" sz="5000" b="1" dirty="0" smtClean="0">
                <a:solidFill>
                  <a:srgbClr val="C00000"/>
                </a:solidFill>
              </a:rPr>
              <a:t>!</a:t>
            </a:r>
            <a:r>
              <a:rPr lang="ru-RU" sz="5000" dirty="0" smtClean="0"/>
              <a:t> </a:t>
            </a:r>
            <a:r>
              <a:rPr lang="ru-RU" sz="5000" b="1" i="1" dirty="0" smtClean="0">
                <a:solidFill>
                  <a:srgbClr val="002060"/>
                </a:solidFill>
              </a:rPr>
              <a:t>О желаемом результате нужно заранее иметь чёткое представление, он не должен определяться  интуитивно, он должен быть конкретен</a:t>
            </a:r>
            <a:r>
              <a:rPr lang="ru-RU" sz="5000" dirty="0" smtClean="0">
                <a:solidFill>
                  <a:srgbClr val="002060"/>
                </a:solidFill>
              </a:rPr>
              <a:t>, </a:t>
            </a:r>
          </a:p>
          <a:p>
            <a:pPr>
              <a:buNone/>
            </a:pPr>
            <a:r>
              <a:rPr lang="ru-RU" sz="5000" dirty="0" smtClean="0"/>
              <a:t>иначе работа по его достижению затруднена!</a:t>
            </a:r>
          </a:p>
          <a:p>
            <a:pPr>
              <a:buNone/>
            </a:pPr>
            <a:endParaRPr lang="ru-RU" sz="5000" dirty="0" smtClean="0"/>
          </a:p>
          <a:p>
            <a:pPr>
              <a:buNone/>
            </a:pPr>
            <a:r>
              <a:rPr lang="ru-RU" sz="5000" b="1" dirty="0" smtClean="0">
                <a:solidFill>
                  <a:schemeClr val="accent3">
                    <a:lumMod val="50000"/>
                  </a:schemeClr>
                </a:solidFill>
              </a:rPr>
              <a:t>Критерии оценки – конкретизация эталона (желаемого результата)</a:t>
            </a:r>
          </a:p>
          <a:p>
            <a:pPr>
              <a:buNone/>
            </a:pPr>
            <a:endParaRPr lang="ru-RU" sz="5000" dirty="0" smtClean="0"/>
          </a:p>
          <a:p>
            <a:pPr>
              <a:buNone/>
            </a:pPr>
            <a:r>
              <a:rPr lang="ru-RU" sz="5000" b="1" dirty="0" smtClean="0">
                <a:solidFill>
                  <a:srgbClr val="C00000"/>
                </a:solidFill>
              </a:rPr>
              <a:t>Вывод: </a:t>
            </a:r>
            <a:r>
              <a:rPr lang="ru-RU" sz="5000" dirty="0" err="1" smtClean="0"/>
              <a:t>Критериальность</a:t>
            </a:r>
            <a:r>
              <a:rPr lang="ru-RU" sz="5000" dirty="0" smtClean="0"/>
              <a:t> необходима для полноценной оценки.</a:t>
            </a:r>
          </a:p>
          <a:p>
            <a:endParaRPr lang="ru-RU" b="1" dirty="0" smtClean="0"/>
          </a:p>
          <a:p>
            <a:pPr>
              <a:buFontTx/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6867428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2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2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2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2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1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2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2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autoUpdateAnimBg="0"/>
      <p:bldP spid="172035" grpId="0" build="p" autoUpdateAnimBg="0" advAuto="300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Степени </a:t>
            </a:r>
            <a:r>
              <a:rPr lang="ru-RU" sz="3600" b="1" i="1" dirty="0">
                <a:solidFill>
                  <a:srgbClr val="C00000"/>
                </a:solidFill>
              </a:rPr>
              <a:t>достижения цели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24087492"/>
              </p:ext>
            </p:extLst>
          </p:nvPr>
        </p:nvGraphicFramePr>
        <p:xfrm>
          <a:off x="500034" y="1000108"/>
          <a:ext cx="82296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Уровень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достижения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Дескриптор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 соответствия ни одному из нижерасположенных описаний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1-2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Упоминает…/Конструирует…/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3-4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Описывает…/Воспроизводит…/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5-6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Объясняет…/Обсуждает…/Анализирует…Оценивает…/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29520" y="642918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Образец 1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00958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Образец  2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3786190"/>
          <a:ext cx="8215370" cy="2988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7685"/>
                <a:gridCol w="4107685"/>
              </a:tblGrid>
              <a:tr h="428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Уровень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достижения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Дескриптор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8641">
                <a:tc>
                  <a:txBody>
                    <a:bodyPr/>
                    <a:lstStyle/>
                    <a:p>
                      <a:r>
                        <a:rPr lang="ru-RU" dirty="0" smtClean="0"/>
                        <a:t>1-2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Показывает ограниченное понимание…/Делает попытку…</a:t>
                      </a:r>
                      <a:endParaRPr lang="ru-RU" dirty="0"/>
                    </a:p>
                  </a:txBody>
                  <a:tcPr/>
                </a:tc>
              </a:tr>
              <a:tr h="5286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3-4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Показывает некоторое понимание…/Эпизодически…</a:t>
                      </a:r>
                      <a:endParaRPr lang="ru-RU" dirty="0"/>
                    </a:p>
                  </a:txBody>
                  <a:tcPr/>
                </a:tc>
              </a:tr>
              <a:tr h="528641">
                <a:tc>
                  <a:txBody>
                    <a:bodyPr/>
                    <a:lstStyle/>
                    <a:p>
                      <a:r>
                        <a:rPr lang="ru-RU" dirty="0" smtClean="0"/>
                        <a:t>5-6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Показывает существенное понимание…/Частично…</a:t>
                      </a:r>
                      <a:endParaRPr lang="ru-RU" dirty="0"/>
                    </a:p>
                  </a:txBody>
                  <a:tcPr/>
                </a:tc>
              </a:tr>
              <a:tr h="528641">
                <a:tc>
                  <a:txBody>
                    <a:bodyPr/>
                    <a:lstStyle/>
                    <a:p>
                      <a:r>
                        <a:rPr lang="ru-RU" dirty="0" smtClean="0"/>
                        <a:t>7-8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Показывает полное понимание…/Всегда…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071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5725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Оценивание:</a:t>
            </a:r>
          </a:p>
          <a:p>
            <a:endParaRPr lang="ru-RU" dirty="0"/>
          </a:p>
          <a:p>
            <a:r>
              <a:rPr lang="ru-RU" sz="3200" dirty="0"/>
              <a:t>- </a:t>
            </a:r>
            <a:r>
              <a:rPr lang="ru-RU" sz="3200" b="1" dirty="0">
                <a:solidFill>
                  <a:srgbClr val="002060"/>
                </a:solidFill>
              </a:rPr>
              <a:t>низкий уровень </a:t>
            </a:r>
            <a:r>
              <a:rPr lang="ru-RU" sz="3200" dirty="0"/>
              <a:t>— менее 40 % (оценка «плохо», отметка </a:t>
            </a:r>
            <a:r>
              <a:rPr lang="ru-RU" sz="3200" b="1" dirty="0">
                <a:solidFill>
                  <a:srgbClr val="C00000"/>
                </a:solidFill>
              </a:rPr>
              <a:t>«1</a:t>
            </a:r>
            <a:r>
              <a:rPr lang="ru-RU" sz="3200" b="1" dirty="0" smtClean="0">
                <a:solidFill>
                  <a:srgbClr val="C00000"/>
                </a:solidFill>
              </a:rPr>
              <a:t>»</a:t>
            </a:r>
            <a:r>
              <a:rPr lang="ru-RU" sz="3200" dirty="0" smtClean="0"/>
              <a:t>)</a:t>
            </a:r>
            <a:endParaRPr lang="ru-RU" sz="3200" dirty="0"/>
          </a:p>
          <a:p>
            <a:r>
              <a:rPr lang="ru-RU" sz="3200" dirty="0"/>
              <a:t>- </a:t>
            </a:r>
            <a:r>
              <a:rPr lang="ru-RU" sz="3200" b="1" dirty="0">
                <a:solidFill>
                  <a:srgbClr val="002060"/>
                </a:solidFill>
              </a:rPr>
              <a:t>пониженный </a:t>
            </a:r>
            <a:r>
              <a:rPr lang="ru-RU" sz="3200" dirty="0"/>
              <a:t>— 40-49 % (оценка «неудовлетворительно», отметка </a:t>
            </a:r>
            <a:r>
              <a:rPr lang="ru-RU" sz="3200" b="1" dirty="0">
                <a:solidFill>
                  <a:srgbClr val="C00000"/>
                </a:solidFill>
              </a:rPr>
              <a:t>«2</a:t>
            </a:r>
            <a:r>
              <a:rPr lang="ru-RU" sz="3200" b="1" dirty="0" smtClean="0">
                <a:solidFill>
                  <a:srgbClr val="C00000"/>
                </a:solidFill>
              </a:rPr>
              <a:t>»</a:t>
            </a:r>
            <a:r>
              <a:rPr lang="ru-RU" sz="3200" dirty="0" smtClean="0"/>
              <a:t>)</a:t>
            </a:r>
            <a:endParaRPr lang="ru-RU" sz="3200" dirty="0"/>
          </a:p>
          <a:p>
            <a:r>
              <a:rPr lang="ru-RU" sz="3200" dirty="0"/>
              <a:t>- </a:t>
            </a:r>
            <a:r>
              <a:rPr lang="ru-RU" sz="3200" b="1" dirty="0">
                <a:solidFill>
                  <a:srgbClr val="002060"/>
                </a:solidFill>
              </a:rPr>
              <a:t>базовый</a:t>
            </a:r>
            <a:r>
              <a:rPr lang="ru-RU" sz="3200" dirty="0"/>
              <a:t> - 50-74 % (оценка «удовлетворительно», отметка </a:t>
            </a:r>
            <a:r>
              <a:rPr lang="ru-RU" sz="3200" b="1" dirty="0">
                <a:solidFill>
                  <a:srgbClr val="C00000"/>
                </a:solidFill>
              </a:rPr>
              <a:t>«3</a:t>
            </a:r>
            <a:r>
              <a:rPr lang="ru-RU" sz="3200" b="1" dirty="0" smtClean="0">
                <a:solidFill>
                  <a:srgbClr val="C00000"/>
                </a:solidFill>
              </a:rPr>
              <a:t>»</a:t>
            </a:r>
            <a:r>
              <a:rPr lang="ru-RU" sz="3200" dirty="0" smtClean="0"/>
              <a:t>)</a:t>
            </a:r>
            <a:endParaRPr lang="ru-RU" sz="3200" dirty="0"/>
          </a:p>
          <a:p>
            <a:r>
              <a:rPr lang="ru-RU" sz="3200" dirty="0"/>
              <a:t>- </a:t>
            </a:r>
            <a:r>
              <a:rPr lang="ru-RU" sz="3200" b="1" dirty="0">
                <a:solidFill>
                  <a:srgbClr val="002060"/>
                </a:solidFill>
              </a:rPr>
              <a:t>повышенный</a:t>
            </a:r>
            <a:r>
              <a:rPr lang="ru-RU" sz="3200" dirty="0"/>
              <a:t> - 75-90 % (оценка «хорошо», отметка </a:t>
            </a:r>
            <a:r>
              <a:rPr lang="ru-RU" sz="3200" b="1" dirty="0">
                <a:solidFill>
                  <a:srgbClr val="C00000"/>
                </a:solidFill>
              </a:rPr>
              <a:t>«4</a:t>
            </a:r>
            <a:r>
              <a:rPr lang="ru-RU" sz="3200" b="1" dirty="0" smtClean="0">
                <a:solidFill>
                  <a:srgbClr val="C00000"/>
                </a:solidFill>
              </a:rPr>
              <a:t>»</a:t>
            </a:r>
            <a:r>
              <a:rPr lang="ru-RU" sz="3200" dirty="0" smtClean="0"/>
              <a:t>)</a:t>
            </a:r>
            <a:endParaRPr lang="ru-RU" sz="3200" dirty="0"/>
          </a:p>
          <a:p>
            <a:r>
              <a:rPr lang="ru-RU" sz="3200" dirty="0"/>
              <a:t>- </a:t>
            </a:r>
            <a:r>
              <a:rPr lang="ru-RU" sz="3200" b="1" dirty="0">
                <a:solidFill>
                  <a:srgbClr val="002060"/>
                </a:solidFill>
              </a:rPr>
              <a:t>высокий уровень </a:t>
            </a:r>
            <a:r>
              <a:rPr lang="ru-RU" sz="3200" dirty="0"/>
              <a:t>- 91-100% (оценка «отлично», отметка </a:t>
            </a:r>
            <a:r>
              <a:rPr lang="ru-RU" sz="3200" b="1" dirty="0">
                <a:solidFill>
                  <a:srgbClr val="C00000"/>
                </a:solidFill>
              </a:rPr>
              <a:t>«5»</a:t>
            </a:r>
            <a:r>
              <a:rPr lang="ru-RU" sz="3200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200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52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476672"/>
            <a:ext cx="469974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Особенности </a:t>
            </a:r>
          </a:p>
          <a:p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Внутреннего</a:t>
            </a:r>
          </a:p>
          <a:p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строения</a:t>
            </a:r>
          </a:p>
          <a:p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птиц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564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285720" y="714356"/>
            <a:ext cx="1400176" cy="14684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птицы могут летать?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000760" y="714356"/>
            <a:ext cx="2925790" cy="143350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Лабораторная</a:t>
            </a:r>
            <a:r>
              <a:rPr kumimoji="0" lang="ru-RU" sz="11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работа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24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Вставьте пропущенные слова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 лёгкие кости, потому что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прочный скелет , потому что …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киль на грудине  нужен для того, чтобы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г)  у птиц …  развитые мышцы.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5500694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Тема.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Тип Хордовые. Класс птицы.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Инструктивная карта_______________________________(Ф.И.  класс)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143108" y="714356"/>
            <a:ext cx="3438524" cy="32861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2.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я знаю - внешнее строение птиц.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5 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Выберите правильный ответ.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1) у птиц в отличие от пресмыкающихся есть: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 б) шея;   в) крылья;   г) когти.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2) обтекаема форма тела – это приспособление к: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полёту;   б) защите;   в) размножению;  г) поиску корма.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3) у птиц не является приспособлением к полёту: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обтекаемая форма тела;      б) крылья;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В) когти;       г) образование цевки.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4) эти перья самые крепкие и крупные, на крыльях: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пух;   б) полупух;   в) контурные;   г) маховые.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5) какая часть тела является рулём: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б) крылья;    в) клюв;     г) туловище.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42844" y="2285992"/>
            <a:ext cx="1965325" cy="26447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План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Диагностический тест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2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Лабораторная работа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3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Работа с текстом (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преобразование и интерпретация информации)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4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Формирующее тестирование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5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Творческое задание (Д/</a:t>
            </a:r>
            <a:r>
              <a:rPr kumimoji="0" lang="ru-RU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5857884" y="2214554"/>
            <a:ext cx="3143272" cy="4643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4.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надо узнать - приспособление работы систем органов к полёту.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16</a:t>
            </a: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баллов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Выпишите органы данной системы и выделите особенности приспособления к полёту. (§45 с.202)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*пищеварительная система: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*выделительная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*дыхательная: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*кровеносная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*нервная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*половая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5429264"/>
          <a:ext cx="3950970" cy="1156716"/>
        </p:xfrm>
        <a:graphic>
          <a:graphicData uri="http://schemas.openxmlformats.org/drawingml/2006/table">
            <a:tbl>
              <a:tblPr/>
              <a:tblGrid>
                <a:gridCol w="652145"/>
                <a:gridCol w="347987"/>
                <a:gridCol w="428628"/>
                <a:gridCol w="428628"/>
                <a:gridCol w="357190"/>
                <a:gridCol w="428628"/>
                <a:gridCol w="571504"/>
                <a:gridCol w="7362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отметка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ученик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учитель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214282" y="5143512"/>
            <a:ext cx="1500187" cy="15636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6.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Домашнее задание – особенности нелетающих птиц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. (эссе)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1F497D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12 </a:t>
            </a: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баллов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Публикации Вероника - Наши любимые птиц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071942"/>
            <a:ext cx="114746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1643042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0800000">
            <a:off x="1500166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10800000">
            <a:off x="5214942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Чек лист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I</a:t>
            </a:r>
            <a:r>
              <a:rPr lang="ru-RU" dirty="0" smtClean="0"/>
              <a:t> этап урока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5" y="1600200"/>
          <a:ext cx="80010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39"/>
                <a:gridCol w="1500198"/>
                <a:gridCol w="1428760"/>
                <a:gridCol w="1500198"/>
                <a:gridCol w="1428760"/>
              </a:tblGrid>
              <a:tr h="144161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без ошибок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1800" b="1" i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баллов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правильно 4 задания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4 балла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правильно  3 задания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балла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правильно 1 или 2 задания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0 балл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4161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Диагностический тест (перед темой, даёт возможность понять на каком уровне)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285720" y="714356"/>
            <a:ext cx="1400176" cy="14684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птицы могут летать?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000760" y="714356"/>
            <a:ext cx="2925790" cy="143350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Лабораторная</a:t>
            </a:r>
            <a:r>
              <a:rPr kumimoji="0" lang="ru-RU" sz="11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работа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24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Вставьте пропущенные слова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 лёгкие кости, потому что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прочный скелет , потому что …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киль на грудине  нужен для того, чтобы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г)  у птиц …  развитые мышцы.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5500694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Тема.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Тип Хордовые. Класс птицы.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Инструктивная карта_______________________________(Ф.И.  класс)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143108" y="714356"/>
            <a:ext cx="3438524" cy="32861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2.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я знаю - внешнее строение птиц.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5 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Выберите правильный ответ.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1) у птиц в отличие от пресмыкающихся есть: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 б) шея;   в) крылья;   г) когти.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2) обтекаема форма тела – это приспособление к: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полёту;   б) защите;   в) размножению;  г) поиску корма.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3) у птиц не является приспособлением к полёту: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обтекаемая форма тела;      б) крылья;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В) когти;       г) образование цевки.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4) эти перья самые крепкие и крупные, на крыльях: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пух;   б) полупух;   в) контурные;   г) маховые.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5) какая часть тела является рулём: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б) крылья;    в) клюв;     г) туловище.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42844" y="2285992"/>
            <a:ext cx="1965325" cy="26447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План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Диагностический тест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2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Лабораторная работа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3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Работа с текстом (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преобразование и интерпретация информации)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4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Формирующее тестирование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5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Творческое задание (Д/</a:t>
            </a:r>
            <a:r>
              <a:rPr kumimoji="0" lang="ru-RU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5857884" y="2214554"/>
            <a:ext cx="3143272" cy="4643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4.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надо узнать - приспособление работы систем органов к полёту.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16</a:t>
            </a: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баллов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Выпишите органы данной системы и выделите особенности приспособления к полёту. (§45 с.202)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*пищеварительная система: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*выделительная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*дыхательная: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*кровеносная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*нервная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*половая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5429264"/>
          <a:ext cx="3950970" cy="1156716"/>
        </p:xfrm>
        <a:graphic>
          <a:graphicData uri="http://schemas.openxmlformats.org/drawingml/2006/table">
            <a:tbl>
              <a:tblPr/>
              <a:tblGrid>
                <a:gridCol w="652145"/>
                <a:gridCol w="347987"/>
                <a:gridCol w="428628"/>
                <a:gridCol w="428628"/>
                <a:gridCol w="357190"/>
                <a:gridCol w="428628"/>
                <a:gridCol w="571504"/>
                <a:gridCol w="7362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отметка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ученик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учитель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214282" y="5143512"/>
            <a:ext cx="1500187" cy="15636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6.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Домашнее задание – особенности нелетающих птиц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. (эссе)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1F497D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12 </a:t>
            </a: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баллов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Публикации Вероника - Наши любимые птиц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071942"/>
            <a:ext cx="114746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1643042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0800000">
            <a:off x="1500166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10800000">
            <a:off x="5214942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42860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Чек лист </a:t>
            </a:r>
            <a:r>
              <a:rPr lang="en-US" sz="2000" dirty="0" smtClean="0"/>
              <a:t>I</a:t>
            </a:r>
            <a:r>
              <a:rPr lang="ru-RU" sz="2000" dirty="0" smtClean="0"/>
              <a:t> </a:t>
            </a:r>
            <a:r>
              <a:rPr lang="en-US" sz="2000" dirty="0" smtClean="0"/>
              <a:t>I </a:t>
            </a:r>
            <a:r>
              <a:rPr lang="ru-RU" sz="2000" dirty="0" smtClean="0"/>
              <a:t>этап урока </a:t>
            </a:r>
            <a:r>
              <a:rPr lang="ru-RU" sz="2000" b="1" dirty="0" smtClean="0"/>
              <a:t>Рубрикатор к лабораторной работе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500043"/>
          <a:ext cx="8715440" cy="5892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8"/>
                <a:gridCol w="1914538"/>
                <a:gridCol w="1743088"/>
                <a:gridCol w="1743088"/>
                <a:gridCol w="1743088"/>
              </a:tblGrid>
              <a:tr h="3571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</a:rPr>
                        <a:t>Критерии оценивания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4 балла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</a:rPr>
                        <a:t>3 балла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2 балла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1 балл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latin typeface="Calibri"/>
                          <a:ea typeface="Times New Roman"/>
                        </a:rPr>
                        <a:t>Умение применять </a:t>
                      </a:r>
                      <a:r>
                        <a:rPr lang="ru-RU" sz="1100" b="1" i="1" dirty="0" smtClean="0">
                          <a:latin typeface="Calibri"/>
                          <a:ea typeface="Times New Roman"/>
                        </a:rPr>
                        <a:t>теоретические </a:t>
                      </a:r>
                      <a:r>
                        <a:rPr lang="ru-RU" sz="1100" b="1" i="1" dirty="0">
                          <a:latin typeface="Calibri"/>
                          <a:ea typeface="Times New Roman"/>
                        </a:rPr>
                        <a:t>знания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64274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Показывает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32905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глубокое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понимание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изучаемой темы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329055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64274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Показывает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767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хорошее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понимание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изучаемой темы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7675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64274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Показывает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767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частичное понимание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767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изучаемой темы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64274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Показывает плохое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7675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Понимание изучаемой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темы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Calibri"/>
                          <a:ea typeface="Times New Roman"/>
                        </a:rPr>
                        <a:t>Логика изложения материала             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логически, последовательно, четкои конкретно излагать свои мысли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логически, последовательно излагать свои мысли, но излагает их не конкретно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логически, но не последовательно излагать свои мысли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Не умеет логически, последовательно излагать свои мысли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Calibri"/>
                          <a:ea typeface="Times New Roman"/>
                        </a:rPr>
                        <a:t>Умение пользоваться приборами, инструментами 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правильно пользоваться приборами, инструментами, соблюдая ТБ и может помочь другим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пользоваться приборами, инструментами, соблюдая ТБ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пользоваться приборами, инструментами не соблюдая ТБ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Не умеет самостоятельнопользоваться приборами, инструментами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Calibri"/>
                          <a:ea typeface="Times New Roman"/>
                        </a:rPr>
                        <a:t>Самостоятельность выполнения работы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Вся работа выполняется самостоятельно, без помощи учителя, соседа по парте, без учебника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Вся работа выполняется самостоятельно, частичнопри помощи учебника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Работа выполняется самостоятельно только  частично, пользуется  помощью учебника или соседа по парте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Работа самостоятельно не выполняется, пользуется помощью учителя, соседа по парте, учебника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Calibri"/>
                          <a:ea typeface="Times New Roman"/>
                        </a:rPr>
                        <a:t>Правильность оформления работы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Соблюдаются орфографический режим, требования по оформлению работы, аккуратность выполнения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</a:rPr>
                        <a:t>Орфографический режим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соблюдается частично 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</a:rPr>
                        <a:t>Орфографический режим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соблюдается частично 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Не соблюдаются орфографический режим, требования по оформлению работы, аккуратность выполнения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Calibri"/>
                          <a:ea typeface="Times New Roman"/>
                        </a:rPr>
                        <a:t>Умение оформлять рисунок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правильно, аккуратно, эстетическиоформить рисунок, сделать подписи к нему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правильно выполнить рисунок,  делать подписи к нему, но допускает в работе не аккуратное оформление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правильно выполнить рисунок,  но допускает ошибки в обозначении элементов рисунка, допускает не аккуратное оформление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Не умеет правильно, аккуратно, эстетически оформлять рисунок, делать подписи к нему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Calibri"/>
                          <a:ea typeface="Times New Roman"/>
                        </a:rPr>
                        <a:t>Умение делать выводы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</a:rPr>
                        <a:t>Умеет четко, конкретно и правильно формулировать вывод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</a:rPr>
                        <a:t>Умеет  правильно  формулировать вывод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</a:rPr>
                        <a:t>Умеет  формулировать вывод, который не полностью соответствует теме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</a:rPr>
                        <a:t>Делает неправильный вывод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285720" y="714356"/>
            <a:ext cx="1400176" cy="14684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птицы могут летать?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000760" y="714356"/>
            <a:ext cx="2925790" cy="143350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Лабораторная</a:t>
            </a:r>
            <a:r>
              <a:rPr kumimoji="0" lang="ru-RU" sz="11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работа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24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Вставьте пропущенные слова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 лёгкие кости, потому что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прочный скелет , потому что …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киль на грудине  нужен для того, чтобы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г)  у птиц …  развитые мышцы.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5500694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Тема.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Тип Хордовые. Класс птицы.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Инструктивная карта_______________________________(Ф.И.  класс)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143108" y="714356"/>
            <a:ext cx="3438524" cy="32861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2.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я знаю - внешнее строение птиц.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5 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Выберите правильный ответ.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1) у птиц в отличие от пресмыкающихся есть: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 б) шея;   в) крылья;   г) когти.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2) обтекаема форма тела – это приспособление к: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полёту;   б) защите;   в) размножению;  г) поиску корма.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3) у птиц не является приспособлением к полёту: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обтекаемая форма тела;      б) крылья;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В) когти;       г) образование цевки.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4) эти перья самые крепкие и крупные, на крыльях: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пух;   б) полупух;   в) контурные;   г) маховые.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5) какая часть тела является рулём: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б) крылья;    в) клюв;     г) туловище.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42844" y="2285992"/>
            <a:ext cx="1965325" cy="26447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План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Диагностический тест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2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Лабораторная работа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3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Работа с текстом (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преобразование и интерпретация информации)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4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Формирующее тестирование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5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Творческое задание (Д/</a:t>
            </a:r>
            <a:r>
              <a:rPr kumimoji="0" lang="ru-RU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5857884" y="2214554"/>
            <a:ext cx="3143272" cy="4643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4.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надо узнать - приспособление работы систем органов к полёту.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16</a:t>
            </a: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баллов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Выпишите органы данной системы и выделите особенности приспособления к полёту. (§45 с.202)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*пищеварительная система: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*выделительная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*дыхательная: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*кровеносная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*нервная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*половая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5429264"/>
          <a:ext cx="3950970" cy="1156716"/>
        </p:xfrm>
        <a:graphic>
          <a:graphicData uri="http://schemas.openxmlformats.org/drawingml/2006/table">
            <a:tbl>
              <a:tblPr/>
              <a:tblGrid>
                <a:gridCol w="652145"/>
                <a:gridCol w="347987"/>
                <a:gridCol w="428628"/>
                <a:gridCol w="428628"/>
                <a:gridCol w="357190"/>
                <a:gridCol w="428628"/>
                <a:gridCol w="571504"/>
                <a:gridCol w="7362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отметка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ученик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учитель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214282" y="5143512"/>
            <a:ext cx="1500187" cy="15636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6.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Домашнее задание – особенности нелетающих птиц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. (эссе)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1F497D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12 </a:t>
            </a: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баллов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Публикации Вероника - Наши любимые птиц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071942"/>
            <a:ext cx="114746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1643042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0800000">
            <a:off x="1500166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10800000">
            <a:off x="5214942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Критериальное</a:t>
            </a:r>
            <a:r>
              <a:rPr lang="ru-RU" b="1" dirty="0" smtClean="0">
                <a:solidFill>
                  <a:srgbClr val="C00000"/>
                </a:solidFill>
              </a:rPr>
              <a:t> оценивание на уроках биологии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4509120"/>
            <a:ext cx="4960640" cy="1296144"/>
          </a:xfrm>
        </p:spPr>
        <p:txBody>
          <a:bodyPr>
            <a:noAutofit/>
          </a:bodyPr>
          <a:lstStyle/>
          <a:p>
            <a:pPr algn="r"/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Глубочайшим свойством человеческой </a:t>
            </a: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природы</a:t>
            </a:r>
            <a:endParaRPr lang="ru-RU" sz="1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является страстное стремление </a:t>
            </a: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людей</a:t>
            </a:r>
            <a:endParaRPr lang="ru-RU" sz="1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быть оцененным по достоинству</a:t>
            </a: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У.Джеймс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338160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4143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Чек лист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 I </a:t>
            </a:r>
            <a:r>
              <a:rPr lang="en-US" sz="2800" dirty="0" err="1" smtClean="0"/>
              <a:t>I</a:t>
            </a:r>
            <a:r>
              <a:rPr lang="ru-RU" sz="2800" dirty="0" smtClean="0"/>
              <a:t> </a:t>
            </a:r>
            <a:r>
              <a:rPr lang="en-US" sz="2800" dirty="0" smtClean="0"/>
              <a:t>I </a:t>
            </a:r>
            <a:r>
              <a:rPr lang="ru-RU" sz="2800" dirty="0" smtClean="0"/>
              <a:t>этап урока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000108"/>
          <a:ext cx="8786875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6"/>
                <a:gridCol w="1571636"/>
                <a:gridCol w="1714512"/>
                <a:gridCol w="1500198"/>
                <a:gridCol w="1643073"/>
              </a:tblGrid>
              <a:tr h="1285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текстом    (изучение новой  темы)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полное понимание </a:t>
                      </a:r>
                    </a:p>
                    <a:p>
                      <a:r>
                        <a:rPr lang="ru-RU" sz="1800" b="1" i="1" u="none" strike="noStrike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u="none" strike="noStrike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 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существенное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 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некоторое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  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ограниченное понимание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 балла</a:t>
                      </a:r>
                      <a:endParaRPr lang="ru-RU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374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Б)</a:t>
                      </a:r>
                      <a:r>
                        <a:rPr lang="ru-RU" sz="1800" b="1" i="1" u="none" strike="noStrike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преобразование и интерпретация информации</a:t>
                      </a:r>
                      <a:endParaRPr lang="ru-RU" sz="1800" b="1" i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dirty="0" smtClean="0"/>
                        <a:t>-структурирует  текст</a:t>
                      </a:r>
                    </a:p>
                    <a:p>
                      <a:r>
                        <a:rPr lang="ru-RU" dirty="0" smtClean="0"/>
                        <a:t>-преобразовывает текст</a:t>
                      </a:r>
                    </a:p>
                    <a:p>
                      <a:r>
                        <a:rPr lang="ru-RU" dirty="0" smtClean="0"/>
                        <a:t>-интерпретирует</a:t>
                      </a:r>
                      <a:r>
                        <a:rPr lang="ru-RU" baseline="0" dirty="0" smtClean="0"/>
                        <a:t> текст</a:t>
                      </a:r>
                    </a:p>
                    <a:p>
                      <a:r>
                        <a:rPr lang="ru-RU" baseline="0" dirty="0" smtClean="0"/>
                        <a:t>-устанавливает причинно-следственные связи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Чек лист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 I </a:t>
            </a:r>
            <a:r>
              <a:rPr lang="en-US" sz="2800" dirty="0" err="1" smtClean="0"/>
              <a:t>I</a:t>
            </a:r>
            <a:r>
              <a:rPr lang="ru-RU" sz="2800" dirty="0" smtClean="0"/>
              <a:t> </a:t>
            </a:r>
            <a:r>
              <a:rPr lang="en-US" sz="2800" dirty="0" smtClean="0"/>
              <a:t>I </a:t>
            </a:r>
            <a:r>
              <a:rPr lang="ru-RU" sz="2800" dirty="0" smtClean="0"/>
              <a:t>этап урока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000108"/>
          <a:ext cx="8786875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6"/>
                <a:gridCol w="1571636"/>
                <a:gridCol w="1571636"/>
                <a:gridCol w="1643074"/>
                <a:gridCol w="1643073"/>
              </a:tblGrid>
              <a:tr h="1285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текстом    (изучение новой  темы)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полное понимание </a:t>
                      </a:r>
                    </a:p>
                    <a:p>
                      <a:r>
                        <a:rPr lang="ru-RU" sz="1800" b="1" i="1" u="none" strike="noStrike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u="none" strike="noStrike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7-8 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существенное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5-6 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некоторое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3-4  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ограниченное понимание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1-2 балла</a:t>
                      </a:r>
                      <a:endParaRPr lang="ru-RU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374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Б)</a:t>
                      </a:r>
                      <a:r>
                        <a:rPr lang="ru-RU" sz="1800" b="1" i="1" u="none" strike="noStrike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преобразование и интерпретация информации</a:t>
                      </a:r>
                      <a:endParaRPr lang="ru-RU" sz="1800" b="1" i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dirty="0" smtClean="0"/>
                        <a:t>-структурирует  текст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-преобразовывает текст</a:t>
                      </a:r>
                    </a:p>
                    <a:p>
                      <a:r>
                        <a:rPr lang="ru-RU" dirty="0" smtClean="0"/>
                        <a:t>-интерпретирует</a:t>
                      </a:r>
                      <a:r>
                        <a:rPr lang="ru-RU" baseline="0" dirty="0" smtClean="0"/>
                        <a:t> текст</a:t>
                      </a:r>
                    </a:p>
                    <a:p>
                      <a:r>
                        <a:rPr lang="ru-RU" baseline="0" dirty="0" smtClean="0"/>
                        <a:t>-устанавливает причинно-следственные связи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перечисляет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 системы органов и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органы, а так же железы;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перечисляет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 системы органов и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органы;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перечисляет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все системы органов и неполное перечисление органов;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перечисляет частично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системы органов и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органы;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285720" y="714356"/>
            <a:ext cx="1400176" cy="14684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птицы могут летать?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000760" y="714356"/>
            <a:ext cx="2925790" cy="143350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Лабораторная</a:t>
            </a:r>
            <a:r>
              <a:rPr kumimoji="0" lang="ru-RU" sz="11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работа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24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Вставьте пропущенные слова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 лёгкие кости, потому что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прочный скелет , потому что …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киль на грудине  нужен для того, чтобы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г)  у птиц …  развитые мышцы.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5500694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Тема.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Тип Хордовые. Класс птицы.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Инструктивная карта_______________________________(Ф.И.  класс)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143108" y="714356"/>
            <a:ext cx="3438524" cy="32861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2.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я знаю - внешнее строение птиц.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5 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Выберите правильный ответ.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1) у птиц в отличие от пресмыкающихся есть: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 б) шея;   в) крылья;   г) когти.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2) обтекаема форма тела – это приспособление к: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полёту;   б) защите;   в) размножению;  г) поиску корма.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3) у птиц не является приспособлением к полёту: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обтекаемая форма тела;      б) крылья;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В) когти;       г) образование цевки.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4) эти перья самые крепкие и крупные, на крыльях: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пух;   б) полупух;   в) контурные;   г) маховые.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5) какая часть тела является рулём: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б) крылья;    в) клюв;     г) туловище.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42844" y="2285992"/>
            <a:ext cx="1965325" cy="26447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План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Диагностический тест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2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Лабораторная работа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3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Работа с текстом (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преобразование и интерпретация информации)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4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Формирующее тестирование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5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Творческое задание (Д/</a:t>
            </a:r>
            <a:r>
              <a:rPr kumimoji="0" lang="ru-RU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5857884" y="2214554"/>
            <a:ext cx="3143272" cy="4643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4.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надо узнать - приспособление работы систем органов к полёту.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16</a:t>
            </a: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баллов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Выпишите органы данной системы и выделите особенности приспособления к полёту. (§45 с.202)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*пищеварительная система: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*выделительная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*дыхательная: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*кровеносная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*нервная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*половая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5429264"/>
          <a:ext cx="3950970" cy="1156716"/>
        </p:xfrm>
        <a:graphic>
          <a:graphicData uri="http://schemas.openxmlformats.org/drawingml/2006/table">
            <a:tbl>
              <a:tblPr/>
              <a:tblGrid>
                <a:gridCol w="652145"/>
                <a:gridCol w="347987"/>
                <a:gridCol w="428628"/>
                <a:gridCol w="428628"/>
                <a:gridCol w="357190"/>
                <a:gridCol w="428628"/>
                <a:gridCol w="571504"/>
                <a:gridCol w="7362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отметка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ученик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учитель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214282" y="5143512"/>
            <a:ext cx="1500187" cy="15636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6.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Домашнее задание – особенности нелетающих птиц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. (эссе)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1F497D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12 </a:t>
            </a: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баллов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Публикации Вероника - Наши любимые птиц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071942"/>
            <a:ext cx="114746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1643042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0800000">
            <a:off x="1500166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10800000">
            <a:off x="5214942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Чек лист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I V </a:t>
            </a:r>
            <a:r>
              <a:rPr lang="ru-RU" dirty="0" smtClean="0"/>
              <a:t>этап урока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784"/>
                <a:gridCol w="1463056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Формирующее тестирование.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без ошибок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1800" b="1" i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баллов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правильно 4 задания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 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правильно  3 задания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балла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 правильно 1 или 2 задания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 балл</a:t>
                      </a:r>
                      <a:endParaRPr lang="ru-RU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после</a:t>
                      </a:r>
                      <a:r>
                        <a:rPr lang="ru-RU" sz="18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изучаемой 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темы, даёт возможность понять на каком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285720" y="714356"/>
            <a:ext cx="1400176" cy="14684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птицы могут летать?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000760" y="714356"/>
            <a:ext cx="2925790" cy="143350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Лабораторная</a:t>
            </a:r>
            <a:r>
              <a:rPr kumimoji="0" lang="ru-RU" sz="11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работа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24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Вставьте пропущенные слова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 лёгкие кости, потому что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прочный скелет , потому что …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киль на грудине  нужен для того, чтобы 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г)  у птиц …  развитые мышцы.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5500694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Тема.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Тип Хордовые. Класс птицы.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Инструктивная карта_______________________________(Ф.И.  класс)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143108" y="714356"/>
            <a:ext cx="3438524" cy="32861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2.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я знаю - внешнее строение птиц.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5  баллов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Выберите правильный ответ.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1) у птиц в отличие от пресмыкающихся есть: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 б) шея;   в) крылья;   г) когти.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2) обтекаема форма тела – это приспособление к: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полёту;   б) защите;   в) размножению;  г) поиску корма.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3) у птиц не является приспособлением к полёту: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обтекаемая форма тела;      б) крылья;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В) когти;       г) образование цевки.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4) эти перья самые крепкие и крупные, на крыльях: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пух;   б) полупух;   в) контурные;   г) маховые.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5) какая часть тела является рулём: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хвост;  б) крылья;    в) клюв;     г) туловище.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42844" y="2285992"/>
            <a:ext cx="1965325" cy="26447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План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Диагностический тест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2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Лабораторная работа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3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Работа с текстом (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преобразование и интерпретация информации)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4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Формирующее тестирование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itchFamily="34" charset="0"/>
              <a:buChar char="5"/>
              <a:tabLst/>
            </a:pP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Творческое задание (Д/</a:t>
            </a:r>
            <a:r>
              <a:rPr kumimoji="0" lang="ru-RU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5857884" y="2214554"/>
            <a:ext cx="3143272" cy="4643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4.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Что надо узнать - приспособление работы систем органов к полёту.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16</a:t>
            </a: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баллов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Выпишите органы данной системы и выделите особенности приспособления к полёту. (§45 с.202)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*пищеварительная система: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*выделительная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*дыхательная: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*кровеносная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*нервная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*половая система: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органы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Б) приспособление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5429264"/>
          <a:ext cx="3950970" cy="1156716"/>
        </p:xfrm>
        <a:graphic>
          <a:graphicData uri="http://schemas.openxmlformats.org/drawingml/2006/table">
            <a:tbl>
              <a:tblPr/>
              <a:tblGrid>
                <a:gridCol w="652145"/>
                <a:gridCol w="347987"/>
                <a:gridCol w="428628"/>
                <a:gridCol w="428628"/>
                <a:gridCol w="357190"/>
                <a:gridCol w="428628"/>
                <a:gridCol w="571504"/>
                <a:gridCol w="7362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1-12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отметка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ученик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17365D"/>
                          </a:solidFill>
                          <a:latin typeface="Calibri"/>
                          <a:ea typeface="Calibri"/>
                          <a:cs typeface="Times New Roman"/>
                        </a:rPr>
                        <a:t> учитель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214282" y="5143512"/>
            <a:ext cx="1500187" cy="15636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6.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Домашнее задание – особенности нелетающих птиц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</a:rPr>
              <a:t>. (эссе)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1F497D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12 </a:t>
            </a:r>
            <a:r>
              <a:rPr lang="ru-RU" sz="1100" b="1" dirty="0" smtClean="0">
                <a:solidFill>
                  <a:srgbClr val="C00000"/>
                </a:solidFill>
                <a:latin typeface="Calibri" pitchFamily="34" charset="0"/>
              </a:rPr>
              <a:t>баллов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Публикации Вероника - Наши любимые птиц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071942"/>
            <a:ext cx="114746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1643042" y="714356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0800000">
            <a:off x="1500166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10800000">
            <a:off x="5214942" y="5143512"/>
            <a:ext cx="485775" cy="190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Чек лист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 I </a:t>
            </a:r>
            <a:r>
              <a:rPr lang="en-US" sz="3200" dirty="0" err="1" smtClean="0"/>
              <a:t>I</a:t>
            </a:r>
            <a:r>
              <a:rPr lang="ru-RU" sz="3200" dirty="0" smtClean="0"/>
              <a:t> </a:t>
            </a:r>
            <a:r>
              <a:rPr lang="en-US" sz="3200" dirty="0" smtClean="0"/>
              <a:t>I </a:t>
            </a:r>
            <a:r>
              <a:rPr lang="ru-RU" sz="3200" dirty="0" smtClean="0"/>
              <a:t>этапа урока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142985"/>
          <a:ext cx="8715438" cy="5715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8074"/>
                <a:gridCol w="1543211"/>
                <a:gridCol w="1616697"/>
                <a:gridCol w="1616697"/>
                <a:gridCol w="1660759"/>
              </a:tblGrid>
              <a:tr h="1462059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Эссе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полное понимание </a:t>
                      </a:r>
                    </a:p>
                    <a:p>
                      <a:r>
                        <a:rPr lang="ru-RU" sz="1800" b="1" i="1" u="none" strike="noStrike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7-8 балла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существенное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5-6 балла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некоторое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3-4  балла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ограниченное понимание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1-2 балла</a:t>
                      </a:r>
                      <a:endParaRPr lang="ru-RU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52956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Чек лист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 I </a:t>
            </a:r>
            <a:r>
              <a:rPr lang="en-US" sz="3200" dirty="0" err="1" smtClean="0"/>
              <a:t>I</a:t>
            </a:r>
            <a:r>
              <a:rPr lang="ru-RU" sz="3200" dirty="0" smtClean="0"/>
              <a:t> </a:t>
            </a:r>
            <a:r>
              <a:rPr lang="en-US" sz="3200" dirty="0" smtClean="0"/>
              <a:t>I </a:t>
            </a:r>
            <a:r>
              <a:rPr lang="ru-RU" sz="3200" dirty="0" smtClean="0"/>
              <a:t>этапа урока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142985"/>
          <a:ext cx="8715438" cy="5715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8074"/>
                <a:gridCol w="1543211"/>
                <a:gridCol w="1616697"/>
                <a:gridCol w="1616697"/>
                <a:gridCol w="1660759"/>
              </a:tblGrid>
              <a:tr h="1462059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Эссе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полное понимание </a:t>
                      </a:r>
                    </a:p>
                    <a:p>
                      <a:r>
                        <a:rPr lang="ru-RU" sz="1800" b="1" i="1" u="none" strike="noStrike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 существенное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 некоторое понимание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ограниченное понимание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52956">
                <a:tc>
                  <a:txBody>
                    <a:bodyPr/>
                    <a:lstStyle/>
                    <a:p>
                      <a:r>
                        <a:rPr lang="ru-RU" dirty="0" smtClean="0"/>
                        <a:t>-Приведены яркие и выразительные аргументы для подтверждения своего мнения;</a:t>
                      </a:r>
                    </a:p>
                    <a:p>
                      <a:r>
                        <a:rPr lang="ru-RU" dirty="0" smtClean="0"/>
                        <a:t>-аргументы</a:t>
                      </a:r>
                      <a:r>
                        <a:rPr lang="ru-RU" baseline="0" dirty="0" smtClean="0"/>
                        <a:t> соответствуют проблеме;</a:t>
                      </a:r>
                    </a:p>
                    <a:p>
                      <a:r>
                        <a:rPr lang="ru-RU" baseline="0" dirty="0" smtClean="0"/>
                        <a:t>-мысли выражены чётко с соблюдением норм русского языка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00013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rgbClr val="C00000"/>
                </a:solidFill>
              </a:rPr>
              <a:t>Таблица результатов по биологии учеников 7 класса (фрагмент)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i="1" dirty="0" smtClean="0">
                <a:solidFill>
                  <a:srgbClr val="002060"/>
                </a:solidFill>
              </a:rPr>
              <a:t>Тема: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3"/>
            <a:ext cx="8186766" cy="45005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928670"/>
          <a:ext cx="8644000" cy="58857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1000"/>
                <a:gridCol w="2161000"/>
                <a:gridCol w="2161000"/>
                <a:gridCol w="2161000"/>
              </a:tblGrid>
              <a:tr h="40183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Ученики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(мах</a:t>
                      </a:r>
                      <a:r>
                        <a:rPr lang="en-US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 6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(мах</a:t>
                      </a:r>
                      <a:r>
                        <a:rPr lang="en-US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 6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(мах</a:t>
                      </a:r>
                      <a:r>
                        <a:rPr lang="en-US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 6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1839">
                <a:tc>
                  <a:txBody>
                    <a:bodyPr/>
                    <a:lstStyle/>
                    <a:p>
                      <a:r>
                        <a:rPr lang="ru-RU" dirty="0" smtClean="0"/>
                        <a:t>Иванов Ваня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839">
                <a:tc>
                  <a:txBody>
                    <a:bodyPr/>
                    <a:lstStyle/>
                    <a:p>
                      <a:r>
                        <a:rPr lang="ru-RU" dirty="0" smtClean="0"/>
                        <a:t>Петров Петя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839">
                <a:tc>
                  <a:txBody>
                    <a:bodyPr/>
                    <a:lstStyle/>
                    <a:p>
                      <a:r>
                        <a:rPr lang="ru-RU" dirty="0" smtClean="0"/>
                        <a:t>Семёнов Семён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839">
                <a:tc>
                  <a:txBody>
                    <a:bodyPr/>
                    <a:lstStyle/>
                    <a:p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8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8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1839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</a:p>
                    <a:p>
                      <a:r>
                        <a:rPr lang="ru-RU" dirty="0" smtClean="0"/>
                        <a:t>В</a:t>
                      </a:r>
                    </a:p>
                    <a:p>
                      <a:r>
                        <a:rPr lang="ru-RU" dirty="0" smtClean="0"/>
                        <a:t>С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en-US" dirty="0" smtClean="0"/>
                        <a:t>D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E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-Единство мира</a:t>
                      </a:r>
                    </a:p>
                    <a:p>
                      <a:r>
                        <a:rPr lang="ru-RU" dirty="0" smtClean="0"/>
                        <a:t>-Коммуникация</a:t>
                      </a:r>
                    </a:p>
                    <a:p>
                      <a:r>
                        <a:rPr lang="ru-RU" dirty="0" smtClean="0"/>
                        <a:t>-Научные знания и понимания</a:t>
                      </a:r>
                    </a:p>
                    <a:p>
                      <a:r>
                        <a:rPr lang="ru-RU" dirty="0" smtClean="0"/>
                        <a:t>-Научные исследования</a:t>
                      </a:r>
                    </a:p>
                    <a:p>
                      <a:r>
                        <a:rPr lang="ru-RU" dirty="0" smtClean="0"/>
                        <a:t>-Обработка информации</a:t>
                      </a:r>
                    </a:p>
                    <a:p>
                      <a:r>
                        <a:rPr lang="ru-RU" dirty="0" smtClean="0"/>
                        <a:t>-Проведение эксперимента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</a:p>
                    <a:p>
                      <a:r>
                        <a:rPr lang="ru-RU" dirty="0" smtClean="0"/>
                        <a:t>6</a:t>
                      </a:r>
                    </a:p>
                    <a:p>
                      <a:r>
                        <a:rPr lang="ru-RU" dirty="0" smtClean="0"/>
                        <a:t>6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6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6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6</a:t>
                      </a:r>
                    </a:p>
                    <a:p>
                      <a:r>
                        <a:rPr lang="ru-RU" dirty="0" smtClean="0"/>
                        <a:t>Итого: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57224" y="3214686"/>
            <a:ext cx="71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Для оценивания достижений учащихся по предметам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естественного цикла мы применяем шесть критериев.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Система оценивания учебных достижений реализует следующие основные подходы к решению проблемы:</a:t>
            </a:r>
          </a:p>
          <a:p>
            <a:endParaRPr lang="ru-RU" dirty="0"/>
          </a:p>
          <a:p>
            <a:r>
              <a:rPr lang="ru-RU" sz="2400" dirty="0"/>
              <a:t>- </a:t>
            </a:r>
            <a:r>
              <a:rPr lang="ru-RU" sz="2400" b="1" i="1" dirty="0">
                <a:solidFill>
                  <a:srgbClr val="002060"/>
                </a:solidFill>
              </a:rPr>
              <a:t>личностно-ориентированный подход</a:t>
            </a:r>
            <a:r>
              <a:rPr lang="ru-RU" sz="2400" dirty="0"/>
              <a:t>, включающий учет и развитие потенциальных возможностей личности каждого учащегося посредством использования </a:t>
            </a:r>
            <a:r>
              <a:rPr lang="ru-RU" sz="2400" dirty="0" err="1"/>
              <a:t>разноуровневой</a:t>
            </a:r>
            <a:r>
              <a:rPr lang="ru-RU" sz="2400" dirty="0"/>
              <a:t> дифференцированной шкалы оценивания учебных достижений;</a:t>
            </a:r>
          </a:p>
          <a:p>
            <a:endParaRPr lang="ru-RU" sz="2400" dirty="0"/>
          </a:p>
          <a:p>
            <a:r>
              <a:rPr lang="ru-RU" sz="2400" dirty="0"/>
              <a:t>- </a:t>
            </a:r>
            <a:r>
              <a:rPr lang="ru-RU" sz="2400" b="1" i="1" dirty="0" err="1">
                <a:solidFill>
                  <a:srgbClr val="002060"/>
                </a:solidFill>
              </a:rPr>
              <a:t>деятельностный</a:t>
            </a:r>
            <a:r>
              <a:rPr lang="ru-RU" sz="2400" b="1" i="1" dirty="0">
                <a:solidFill>
                  <a:srgbClr val="002060"/>
                </a:solidFill>
              </a:rPr>
              <a:t> подход</a:t>
            </a:r>
            <a:r>
              <a:rPr lang="ru-RU" sz="2400" dirty="0"/>
              <a:t>, направленный на наиболее полное выявление возможностей и способностей личности в условиях организации самостоятельной продуктивной деятельности ученика;</a:t>
            </a:r>
          </a:p>
          <a:p>
            <a:endParaRPr lang="ru-RU" sz="2400" dirty="0"/>
          </a:p>
          <a:p>
            <a:r>
              <a:rPr lang="ru-RU" sz="2400" dirty="0"/>
              <a:t>- </a:t>
            </a:r>
            <a:r>
              <a:rPr lang="ru-RU" sz="2400" b="1" i="1" dirty="0" err="1">
                <a:solidFill>
                  <a:srgbClr val="002060"/>
                </a:solidFill>
              </a:rPr>
              <a:t>здоровьесберегающий</a:t>
            </a:r>
            <a:r>
              <a:rPr lang="ru-RU" sz="2400" b="1" i="1" dirty="0">
                <a:solidFill>
                  <a:srgbClr val="002060"/>
                </a:solidFill>
              </a:rPr>
              <a:t> подход</a:t>
            </a:r>
            <a:r>
              <a:rPr lang="ru-RU" sz="2400" dirty="0"/>
              <a:t>, обеспечивающий решение задач сохранения и укрепления социально-психологического здоровья детей, подростков и юношей путем создания благоприятного психологического климата в ситуации оценивания при общей интенсификации учебного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xmlns="" val="4272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8582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</a:rPr>
              <a:t>Оценивание</a:t>
            </a:r>
            <a:r>
              <a:rPr lang="ru-RU" sz="3200" dirty="0"/>
              <a:t> - это процесс наблюдения за учебной и познавательной деятельностью учащихся, а также процесс описания, сбора, регистрации и интерпретации информации об ученике с целью улучшения качества образования.</a:t>
            </a:r>
          </a:p>
          <a:p>
            <a:r>
              <a:rPr lang="ru-RU" sz="3200" b="1" i="1" dirty="0">
                <a:solidFill>
                  <a:srgbClr val="C00000"/>
                </a:solidFill>
              </a:rPr>
              <a:t>Оценка</a:t>
            </a:r>
            <a:r>
              <a:rPr lang="ru-RU" sz="3200" b="1" i="1" dirty="0"/>
              <a:t> </a:t>
            </a:r>
            <a:r>
              <a:rPr lang="ru-RU" sz="3200" dirty="0"/>
              <a:t>- это результат процесса оценивания, деятельность или действие по оцениванию, качественная информация обратной связи.</a:t>
            </a:r>
          </a:p>
          <a:p>
            <a:r>
              <a:rPr lang="ru-RU" sz="3200" b="1" i="1" dirty="0">
                <a:solidFill>
                  <a:srgbClr val="C00000"/>
                </a:solidFill>
              </a:rPr>
              <a:t>Отметка</a:t>
            </a:r>
            <a:r>
              <a:rPr lang="ru-RU" sz="3200" dirty="0"/>
              <a:t> - это символ, условно-формальное, количественное выражение оценки учебных достижений учащихся в цифрах, буквах или иным образом.</a:t>
            </a:r>
          </a:p>
        </p:txBody>
      </p:sp>
    </p:spTree>
    <p:extLst>
      <p:ext uri="{BB962C8B-B14F-4D97-AF65-F5344CB8AC3E}">
        <p14:creationId xmlns:p14="http://schemas.microsoft.com/office/powerpoint/2010/main" xmlns="" val="327538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ФГОС устанавливает три основные группы результатов: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214313" y="714375"/>
            <a:ext cx="2663825" cy="6842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ЛИЧНОСТНЫЕ</a:t>
            </a: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3143250" y="714375"/>
            <a:ext cx="2519363" cy="6842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МЕТАПРЕДМЕТНЫЕ</a:t>
            </a: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214313" y="1643063"/>
            <a:ext cx="2663825" cy="1081087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u="sng" dirty="0">
                <a:latin typeface="Arial" pitchFamily="34" charset="0"/>
                <a:cs typeface="Arial" pitchFamily="34" charset="0"/>
              </a:rPr>
              <a:t>Самоопределение: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внутренняя позиция школьника;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самоидентификация;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самоуважение и самооценка</a:t>
            </a: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14313" y="2857500"/>
            <a:ext cx="2663825" cy="100965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u="sng" dirty="0" err="1">
                <a:latin typeface="Arial" pitchFamily="34" charset="0"/>
                <a:cs typeface="Arial" pitchFamily="34" charset="0"/>
              </a:rPr>
              <a:t>Смыслообразование</a:t>
            </a:r>
            <a:r>
              <a:rPr lang="ru-RU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мотивация (учебная,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социальная); границы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собственного</a:t>
            </a:r>
          </a:p>
          <a:p>
            <a:pPr algn="ctr" eaLnBrk="0" hangingPunct="0"/>
            <a:r>
              <a:rPr lang="ru-RU" sz="1200" dirty="0">
                <a:latin typeface="Lucida Sans Unicode" pitchFamily="34" charset="0"/>
              </a:rPr>
              <a:t>знания и «незнания»</a:t>
            </a: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214313" y="4000500"/>
            <a:ext cx="2663825" cy="187166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Arial" pitchFamily="34" charset="0"/>
                <a:cs typeface="Arial" pitchFamily="34" charset="0"/>
              </a:rPr>
              <a:t>Ценностная и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Arial" pitchFamily="34" charset="0"/>
                <a:cs typeface="Arial" pitchFamily="34" charset="0"/>
              </a:rPr>
              <a:t>морально-этическая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Arial" pitchFamily="34" charset="0"/>
                <a:cs typeface="Arial" pitchFamily="34" charset="0"/>
              </a:rPr>
              <a:t>ориентация: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ориентация на выполнение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морально-нравственных норм;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способность к решению моральных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проблем на основе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децентрации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;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оценка своих поступков</a:t>
            </a:r>
            <a:r>
              <a:rPr lang="ru-RU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3071813" y="1571625"/>
            <a:ext cx="2663825" cy="1296988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u="sng" dirty="0">
                <a:latin typeface="Arial" pitchFamily="34" charset="0"/>
                <a:cs typeface="Arial" pitchFamily="34" charset="0"/>
              </a:rPr>
              <a:t>Регулятивные: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управление своей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деятельностью;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контроль и коррекция;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инициативность и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самостоятельность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071813" y="3000375"/>
            <a:ext cx="2663825" cy="86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u="sng" dirty="0">
                <a:latin typeface="Arial" pitchFamily="34" charset="0"/>
                <a:cs typeface="Arial" pitchFamily="34" charset="0"/>
              </a:rPr>
              <a:t>Коммуникативные: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речевая деятельность;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навыки сотрудничества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3000375" y="3929063"/>
            <a:ext cx="2809875" cy="213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u="sng" dirty="0">
                <a:latin typeface="Arial" pitchFamily="34" charset="0"/>
                <a:cs typeface="Arial" pitchFamily="34" charset="0"/>
              </a:rPr>
              <a:t>Познавательные: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работа с информацией;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работа с учебными моделями;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использование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знако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-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символических средств,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общих схем решения;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выполнение логических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операций сравнения,  анализа,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обобщения, классификации,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установления аналогий, </a:t>
            </a:r>
          </a:p>
          <a:p>
            <a:pPr algn="ctr" eaLnBrk="0" hangingPunct="0"/>
            <a:r>
              <a:rPr lang="ru-RU" sz="1200" dirty="0">
                <a:latin typeface="Arial" pitchFamily="34" charset="0"/>
                <a:cs typeface="Arial" pitchFamily="34" charset="0"/>
              </a:rPr>
              <a:t>подведения под понятие</a:t>
            </a: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6215063" y="1643063"/>
            <a:ext cx="2143125" cy="785812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dirty="0">
                <a:latin typeface="Arial" pitchFamily="34" charset="0"/>
                <a:cs typeface="Arial" pitchFamily="34" charset="0"/>
              </a:rPr>
              <a:t>Основы системы</a:t>
            </a:r>
          </a:p>
          <a:p>
            <a:pPr algn="ctr" eaLnBrk="0" hangingPunct="0"/>
            <a:r>
              <a:rPr lang="ru-RU" dirty="0">
                <a:latin typeface="Arial" pitchFamily="34" charset="0"/>
                <a:cs typeface="Arial" pitchFamily="34" charset="0"/>
              </a:rPr>
              <a:t>научных знаний</a:t>
            </a: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6143636" y="3214688"/>
            <a:ext cx="2428892" cy="1370012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Опыт «предметной» </a:t>
            </a:r>
          </a:p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деятельности по </a:t>
            </a:r>
          </a:p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получению,</a:t>
            </a:r>
          </a:p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преобразованию</a:t>
            </a:r>
          </a:p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и применению</a:t>
            </a:r>
          </a:p>
          <a:p>
            <a:pPr algn="ctr"/>
            <a:r>
              <a:rPr lang="ru-RU" sz="1400" dirty="0">
                <a:latin typeface="Arial" pitchFamily="34" charset="0"/>
                <a:cs typeface="Arial" pitchFamily="34" charset="0"/>
              </a:rPr>
              <a:t>нового знания</a:t>
            </a: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 rot="5400000">
            <a:off x="6965157" y="2536031"/>
            <a:ext cx="647700" cy="5762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endParaRPr lang="ru-RU">
              <a:latin typeface="Lucida Sans Unicode" pitchFamily="34" charset="0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 rot="5400000">
            <a:off x="7037388" y="4678363"/>
            <a:ext cx="646112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endParaRPr lang="ru-RU">
              <a:latin typeface="Lucida Sans Unicode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29322" y="5429264"/>
            <a:ext cx="3000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>
                <a:latin typeface="Arial" pitchFamily="34" charset="0"/>
                <a:cs typeface="Arial" pitchFamily="34" charset="0"/>
              </a:rPr>
              <a:t>Предметные 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метапредметные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действия с учебным материалом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6000750" y="714375"/>
            <a:ext cx="2500340" cy="571485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ПРЕДМЕТНЫЕ</a:t>
            </a:r>
          </a:p>
        </p:txBody>
      </p:sp>
      <p:sp>
        <p:nvSpPr>
          <p:cNvPr id="18" name="AutoShape 36"/>
          <p:cNvSpPr>
            <a:spLocks noChangeArrowheads="1"/>
          </p:cNvSpPr>
          <p:nvPr/>
        </p:nvSpPr>
        <p:spPr bwMode="auto">
          <a:xfrm>
            <a:off x="6143636" y="5429264"/>
            <a:ext cx="2428892" cy="1214446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6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1393" y="6108700"/>
            <a:ext cx="7939657" cy="749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44" y="4714884"/>
            <a:ext cx="4394231" cy="1943095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kumimoji="0" lang="ru-RU" sz="2400" b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Оценивание – сравнение полученных результатов с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0" lang="ru-RU" sz="2400" b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    нормой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0" lang="ru-RU" sz="2400" b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    или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0" lang="ru-RU" sz="2400" b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    эталоном?</a:t>
            </a:r>
          </a:p>
        </p:txBody>
      </p:sp>
      <p:pic>
        <p:nvPicPr>
          <p:cNvPr id="51204" name="Picture 4" descr="norma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0925" y="2741613"/>
            <a:ext cx="3524250" cy="33178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  <p:sp>
        <p:nvSpPr>
          <p:cNvPr id="51208" name="Line 8"/>
          <p:cNvSpPr>
            <a:spLocks noChangeShapeType="1"/>
          </p:cNvSpPr>
          <p:nvPr/>
        </p:nvSpPr>
        <p:spPr bwMode="auto">
          <a:xfrm>
            <a:off x="7092950" y="4697413"/>
            <a:ext cx="0" cy="1223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7504113" y="5897563"/>
            <a:ext cx="11001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7504113" y="6040438"/>
            <a:ext cx="14366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Результаты</a:t>
            </a:r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6877050" y="4076700"/>
            <a:ext cx="458788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6877050" y="3429000"/>
            <a:ext cx="458788" cy="109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Критерий</a:t>
            </a:r>
          </a:p>
        </p:txBody>
      </p:sp>
      <p:sp>
        <p:nvSpPr>
          <p:cNvPr id="51215" name="AutoShape 15"/>
          <p:cNvSpPr>
            <a:spLocks/>
          </p:cNvSpPr>
          <p:nvPr/>
        </p:nvSpPr>
        <p:spPr bwMode="auto">
          <a:xfrm rot="-5400000">
            <a:off x="6588919" y="5733257"/>
            <a:ext cx="142875" cy="719137"/>
          </a:xfrm>
          <a:prstGeom prst="leftBrace">
            <a:avLst>
              <a:gd name="adj1" fmla="val 419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6280150" y="6092825"/>
            <a:ext cx="8493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норма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4286248" y="4000504"/>
            <a:ext cx="458787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Кол-во учащихся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285728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Критериальное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оценивание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– это оценивание по критериям, т. е. оценка складывается из составляющих (критериев), которые отражают достижения учащихся по разным направлениям развития их учебно-познавательной компетентности.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474178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FF0000"/>
                </a:solidFill>
              </a:rPr>
              <a:t>ВИДЫ КРИТЕРИАЛЬНОГО </a:t>
            </a:r>
            <a:r>
              <a:rPr lang="ru-RU" sz="3600" b="1" i="1" dirty="0" smtClean="0">
                <a:solidFill>
                  <a:srgbClr val="FF0000"/>
                </a:solidFill>
              </a:rPr>
              <a:t>ОЦЕНИВАНИЯ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000108"/>
            <a:ext cx="4040188" cy="639762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ФОРМАТИВНОЕ ОЦЕНИВАНИЕ</a:t>
            </a:r>
          </a:p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(по ходу обучения)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0034" y="1643050"/>
            <a:ext cx="4040188" cy="3951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1. определяет </a:t>
            </a:r>
            <a:r>
              <a:rPr lang="ru-RU" sz="2000" dirty="0"/>
              <a:t>текущий уровень </a:t>
            </a:r>
            <a:r>
              <a:rPr lang="ru-RU" sz="2000" dirty="0" smtClean="0"/>
              <a:t>усвоения знаний </a:t>
            </a:r>
            <a:r>
              <a:rPr lang="ru-RU" sz="2000" dirty="0"/>
              <a:t>и навыков в процессе </a:t>
            </a:r>
            <a:r>
              <a:rPr lang="ru-RU" sz="2000" dirty="0" smtClean="0"/>
              <a:t>повседневной работы </a:t>
            </a:r>
            <a:r>
              <a:rPr lang="ru-RU" sz="2000" dirty="0"/>
              <a:t>в классе</a:t>
            </a:r>
            <a:r>
              <a:rPr lang="ru-RU" sz="2000" dirty="0" smtClean="0"/>
              <a:t>;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2. позволяет </a:t>
            </a:r>
            <a:r>
              <a:rPr lang="ru-RU" sz="2000" dirty="0"/>
              <a:t>учащимся понимать, </a:t>
            </a:r>
            <a:r>
              <a:rPr lang="ru-RU" sz="2000" dirty="0" smtClean="0"/>
              <a:t>насколько правильно </a:t>
            </a:r>
            <a:r>
              <a:rPr lang="ru-RU" sz="2000" dirty="0"/>
              <a:t>они выполняют задания </a:t>
            </a:r>
            <a:r>
              <a:rPr lang="ru-RU" sz="2000" dirty="0" smtClean="0"/>
              <a:t>в период </a:t>
            </a:r>
            <a:r>
              <a:rPr lang="ru-RU" sz="2000" dirty="0"/>
              <a:t>изучения нового материала</a:t>
            </a:r>
            <a:r>
              <a:rPr lang="ru-RU" sz="2000" dirty="0" smtClean="0"/>
              <a:t>;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3. позволяет </a:t>
            </a:r>
            <a:r>
              <a:rPr lang="ru-RU" sz="2000" dirty="0"/>
              <a:t>корректировать </a:t>
            </a:r>
            <a:r>
              <a:rPr lang="ru-RU" sz="2000" dirty="0" smtClean="0"/>
              <a:t>индивидуальную траекторию </a:t>
            </a:r>
            <a:r>
              <a:rPr lang="ru-RU" sz="2000" dirty="0"/>
              <a:t>обучения учащегося;</a:t>
            </a:r>
          </a:p>
          <a:p>
            <a:pPr marL="0" indent="0">
              <a:buNone/>
            </a:pPr>
            <a:r>
              <a:rPr lang="ru-RU" sz="2000" dirty="0" smtClean="0"/>
              <a:t>4. не </a:t>
            </a:r>
            <a:r>
              <a:rPr lang="ru-RU" sz="2000" dirty="0"/>
              <a:t>влияет на итоговые оценки и </a:t>
            </a:r>
            <a:r>
              <a:rPr lang="ru-RU" sz="2000" dirty="0" smtClean="0"/>
              <a:t>позволяет снять </a:t>
            </a:r>
            <a:r>
              <a:rPr lang="ru-RU" sz="2000" dirty="0"/>
              <a:t>страх у учащихся перед ошибками.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1000108"/>
            <a:ext cx="4041775" cy="639762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СУММАТИВНОЕ ОЦЕНИВАНИЕ</a:t>
            </a:r>
          </a:p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(в конце темы, раздела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1714488"/>
            <a:ext cx="4041775" cy="39512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1. определяет </a:t>
            </a:r>
            <a:r>
              <a:rPr lang="ru-RU" dirty="0"/>
              <a:t>уровень </a:t>
            </a:r>
            <a:r>
              <a:rPr lang="ru-RU" dirty="0" err="1"/>
              <a:t>сформированности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знаний и учебных навыков при завершении</a:t>
            </a:r>
          </a:p>
          <a:p>
            <a:pPr marL="0" indent="0">
              <a:buNone/>
            </a:pPr>
            <a:r>
              <a:rPr lang="ru-RU" dirty="0"/>
              <a:t>изучения блока учебной информации;</a:t>
            </a:r>
          </a:p>
          <a:p>
            <a:pPr marL="0" indent="0">
              <a:buNone/>
            </a:pPr>
            <a:r>
              <a:rPr lang="ru-RU" dirty="0" smtClean="0"/>
              <a:t>2. даёт </a:t>
            </a:r>
            <a:r>
              <a:rPr lang="ru-RU" dirty="0"/>
              <a:t>заключительное суждение о том, чему</a:t>
            </a:r>
          </a:p>
          <a:p>
            <a:pPr marL="0" indent="0">
              <a:buNone/>
            </a:pPr>
            <a:r>
              <a:rPr lang="ru-RU" dirty="0"/>
              <a:t>смогли ученики научиться</a:t>
            </a:r>
          </a:p>
          <a:p>
            <a:pPr marL="0" indent="0">
              <a:buNone/>
            </a:pPr>
            <a:r>
              <a:rPr lang="ru-RU" dirty="0" smtClean="0"/>
              <a:t>3. является </a:t>
            </a:r>
            <a:r>
              <a:rPr lang="ru-RU" dirty="0"/>
              <a:t>основой для определения</a:t>
            </a:r>
          </a:p>
          <a:p>
            <a:pPr marL="0" indent="0">
              <a:buNone/>
            </a:pPr>
            <a:r>
              <a:rPr lang="ru-RU" dirty="0"/>
              <a:t>итоговых отметок по курсу за отчетные</a:t>
            </a:r>
          </a:p>
          <a:p>
            <a:pPr marL="0" indent="0">
              <a:buNone/>
            </a:pPr>
            <a:r>
              <a:rPr lang="ru-RU" dirty="0"/>
              <a:t>периоды (полугодие, год).</a:t>
            </a:r>
          </a:p>
        </p:txBody>
      </p:sp>
    </p:spTree>
    <p:extLst>
      <p:ext uri="{BB962C8B-B14F-4D97-AF65-F5344CB8AC3E}">
        <p14:creationId xmlns:p14="http://schemas.microsoft.com/office/powerpoint/2010/main" xmlns="" val="395080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9286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Отличие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критериального</a:t>
            </a:r>
            <a:r>
              <a:rPr lang="ru-RU" sz="2400" b="1" dirty="0">
                <a:solidFill>
                  <a:srgbClr val="C00000"/>
                </a:solidFill>
              </a:rPr>
              <a:t> оценивания от нормативного: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5000" dirty="0" smtClean="0"/>
              <a:t> </a:t>
            </a:r>
            <a:r>
              <a:rPr lang="ru-RU" sz="5000" dirty="0"/>
              <a:t>1. </a:t>
            </a:r>
            <a:r>
              <a:rPr lang="ru-RU" sz="5000" dirty="0" smtClean="0"/>
              <a:t> Оценивание </a:t>
            </a:r>
            <a:r>
              <a:rPr lang="ru-RU" sz="5000" dirty="0"/>
              <a:t>является неотъемлемой частью непрерывного процесса: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планирование-обучение-оценивание-планирование-...</a:t>
            </a:r>
          </a:p>
          <a:p>
            <a:pPr marL="0" indent="0">
              <a:buNone/>
            </a:pPr>
            <a:endParaRPr lang="ru-RU" sz="5000" dirty="0"/>
          </a:p>
          <a:p>
            <a:pPr marL="0" indent="0">
              <a:buNone/>
            </a:pPr>
            <a:r>
              <a:rPr lang="ru-RU" sz="5000" dirty="0"/>
              <a:t>2. Оцениваемый и оценивающий должны заранее знать условия и критерии оценивания, которые  должны быть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предельно ясными </a:t>
            </a:r>
            <a:r>
              <a:rPr lang="ru-RU" sz="5000" dirty="0"/>
              <a:t>для того и другого.</a:t>
            </a:r>
          </a:p>
          <a:p>
            <a:pPr marL="0" indent="0">
              <a:buNone/>
            </a:pPr>
            <a:endParaRPr lang="ru-RU" sz="5000" dirty="0"/>
          </a:p>
          <a:p>
            <a:pPr marL="0" indent="0">
              <a:buNone/>
            </a:pPr>
            <a:r>
              <a:rPr lang="ru-RU" sz="5000" dirty="0"/>
              <a:t>3. Условия и критерии оценивания должны быть достаточно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многообразны</a:t>
            </a:r>
            <a:r>
              <a:rPr lang="ru-RU" sz="5000" dirty="0"/>
              <a:t>, чтобы получить наиболее объективную информацию о состоянии развития ребенка, достижении им ранее запланированных результатов.</a:t>
            </a:r>
          </a:p>
          <a:p>
            <a:pPr marL="0" indent="0">
              <a:buNone/>
            </a:pPr>
            <a:endParaRPr lang="ru-RU" sz="5000" dirty="0"/>
          </a:p>
          <a:p>
            <a:pPr marL="0" indent="0">
              <a:buNone/>
            </a:pPr>
            <a:r>
              <a:rPr lang="ru-RU" sz="5000" dirty="0"/>
              <a:t>4. Важнейший этап процедуры оценивания: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обратная связь </a:t>
            </a:r>
            <a:r>
              <a:rPr lang="ru-RU" sz="5000" dirty="0"/>
              <a:t>между оценивающим и оцениваемым. Не только учитель, но и ребенок должен представлять себе то, над чем ему необходимо работать в ближайшее время.</a:t>
            </a:r>
          </a:p>
          <a:p>
            <a:pPr marL="0" indent="0">
              <a:buNone/>
            </a:pPr>
            <a:endParaRPr lang="ru-RU" sz="5000" dirty="0"/>
          </a:p>
          <a:p>
            <a:pPr marL="0" indent="0">
              <a:buNone/>
            </a:pPr>
            <a:r>
              <a:rPr lang="ru-RU" sz="5000" dirty="0"/>
              <a:t>5. Оценивая ту или иную свою способность знать, понимать или делать что-то, поступать соответствующим образом, ребенок должен всегда иметь перед собой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ролевую модель</a:t>
            </a:r>
            <a:r>
              <a:rPr lang="ru-RU" sz="4400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5510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6632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Функции отметки при </a:t>
            </a:r>
            <a:r>
              <a:rPr lang="ru-RU" sz="2000" b="1" dirty="0" err="1">
                <a:solidFill>
                  <a:srgbClr val="C00000"/>
                </a:solidFill>
              </a:rPr>
              <a:t>критериальном</a:t>
            </a:r>
            <a:r>
              <a:rPr lang="ru-RU" sz="2000" b="1" dirty="0">
                <a:solidFill>
                  <a:srgbClr val="C00000"/>
                </a:solidFill>
              </a:rPr>
              <a:t> оценивании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  <a:endParaRPr lang="ru-RU" sz="2000" dirty="0">
              <a:solidFill>
                <a:srgbClr val="C00000"/>
              </a:solidFill>
            </a:endParaRPr>
          </a:p>
          <a:p>
            <a:r>
              <a:rPr lang="ru-RU" dirty="0"/>
              <a:t>- Стимулирование ответственности учащихся за образовательные </a:t>
            </a:r>
            <a:r>
              <a:rPr lang="ru-RU" dirty="0" smtClean="0"/>
              <a:t>результаты</a:t>
            </a:r>
            <a:endParaRPr lang="ru-RU" dirty="0"/>
          </a:p>
          <a:p>
            <a:r>
              <a:rPr lang="ru-RU" dirty="0"/>
              <a:t>- Определение границ </a:t>
            </a:r>
            <a:r>
              <a:rPr lang="ru-RU" dirty="0" smtClean="0"/>
              <a:t>знания-незнания</a:t>
            </a:r>
            <a:endParaRPr lang="ru-RU" dirty="0"/>
          </a:p>
          <a:p>
            <a:r>
              <a:rPr lang="ru-RU" dirty="0"/>
              <a:t>- Определение направления коррекционной </a:t>
            </a:r>
            <a:r>
              <a:rPr lang="ru-RU" dirty="0" smtClean="0"/>
              <a:t>работы</a:t>
            </a:r>
            <a:endParaRPr lang="ru-RU" dirty="0"/>
          </a:p>
          <a:p>
            <a:r>
              <a:rPr lang="ru-RU" dirty="0"/>
              <a:t>- Оценивание личной динамики </a:t>
            </a:r>
            <a:r>
              <a:rPr lang="ru-RU" dirty="0" smtClean="0"/>
              <a:t>учащихся</a:t>
            </a:r>
            <a:endParaRPr lang="ru-RU" dirty="0"/>
          </a:p>
          <a:p>
            <a:r>
              <a:rPr lang="ru-RU" dirty="0"/>
              <a:t>- Мотивирование учащихся к </a:t>
            </a:r>
            <a:r>
              <a:rPr lang="ru-RU" dirty="0" smtClean="0"/>
              <a:t>обучению</a:t>
            </a:r>
            <a:endParaRPr lang="ru-RU" dirty="0"/>
          </a:p>
          <a:p>
            <a:r>
              <a:rPr lang="ru-RU" dirty="0"/>
              <a:t>- Формирование действий контроля и оценки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147957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Этапы формирования оценочной деятельности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dirty="0" smtClean="0"/>
              <a:t>1.Постановка </a:t>
            </a:r>
            <a:r>
              <a:rPr lang="ru-RU" dirty="0"/>
              <a:t>задачи (что предстоит сделать и где можно использовать данный навык);</a:t>
            </a:r>
          </a:p>
          <a:p>
            <a:r>
              <a:rPr lang="ru-RU" dirty="0" smtClean="0"/>
              <a:t>2.План </a:t>
            </a:r>
            <a:r>
              <a:rPr lang="ru-RU" dirty="0"/>
              <a:t>деятельности (алгоритм, шаги деятельности);</a:t>
            </a:r>
          </a:p>
          <a:p>
            <a:r>
              <a:rPr lang="ru-RU" dirty="0" smtClean="0"/>
              <a:t>3.Критерии </a:t>
            </a:r>
            <a:r>
              <a:rPr lang="ru-RU" dirty="0"/>
              <a:t>оценивания;</a:t>
            </a:r>
          </a:p>
          <a:p>
            <a:r>
              <a:rPr lang="ru-RU" dirty="0"/>
              <a:t>4</a:t>
            </a:r>
            <a:r>
              <a:rPr lang="ru-RU" dirty="0" smtClean="0"/>
              <a:t>.Оценивание</a:t>
            </a:r>
            <a:r>
              <a:rPr lang="ru-RU" dirty="0"/>
              <a:t>;</a:t>
            </a:r>
          </a:p>
          <a:p>
            <a:r>
              <a:rPr lang="ru-RU" dirty="0"/>
              <a:t> </a:t>
            </a:r>
            <a:r>
              <a:rPr lang="ru-RU" dirty="0" smtClean="0"/>
              <a:t>5.Выработка </a:t>
            </a:r>
            <a:r>
              <a:rPr lang="ru-RU" dirty="0"/>
              <a:t>дальнейших действий.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6930" y="4125094"/>
            <a:ext cx="835292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Что делает учитель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  <a:endParaRPr lang="ru-RU" sz="20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Выделяет что должен знать и уметь ученик после конкретного урока;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Подбирает приемы, с помощью которых можно освоить данные знания, а также задания, формирующие данный конкретный навык;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Создает алгоритм действий, решает в каких ситуациях будет применен данный алгоритм;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Совместно с детьми вырабатывает критерии оценивания, совместно с детьми подводит итог деятельности на уроке;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Помогает ученику построить план дельнейшей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223877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</a:t>
            </a:r>
            <a:r>
              <a:rPr lang="ru-RU" dirty="0"/>
              <a:t>критерии разрабатываются задания – таким образом, чтобы они</a:t>
            </a:r>
          </a:p>
          <a:p>
            <a:r>
              <a:rPr lang="ru-RU" b="1" dirty="0">
                <a:solidFill>
                  <a:srgbClr val="C00000"/>
                </a:solidFill>
              </a:rPr>
              <a:t>СООТВЕТСТВОВАЛИ </a:t>
            </a:r>
            <a:r>
              <a:rPr lang="ru-RU" dirty="0"/>
              <a:t>критерию, а это значит, что они должны подразумевать</a:t>
            </a:r>
          </a:p>
          <a:p>
            <a:r>
              <a:rPr lang="ru-RU" b="1" dirty="0">
                <a:solidFill>
                  <a:srgbClr val="C00000"/>
                </a:solidFill>
              </a:rPr>
              <a:t>ДЕЯТЕЛЬНОСТЬ</a:t>
            </a:r>
            <a:r>
              <a:rPr lang="ru-RU" dirty="0"/>
              <a:t>, соответствующую </a:t>
            </a:r>
            <a:r>
              <a:rPr lang="ru-RU" b="1" dirty="0">
                <a:solidFill>
                  <a:srgbClr val="C00000"/>
                </a:solidFill>
              </a:rPr>
              <a:t>КАЖДОМУ АСПЕКТУ </a:t>
            </a:r>
            <a:r>
              <a:rPr lang="ru-RU" dirty="0"/>
              <a:t>(то есть каждой из</a:t>
            </a:r>
          </a:p>
          <a:p>
            <a:r>
              <a:rPr lang="ru-RU" dirty="0"/>
              <a:t>сформулированных </a:t>
            </a:r>
            <a:r>
              <a:rPr lang="ru-RU" b="1" dirty="0">
                <a:solidFill>
                  <a:srgbClr val="C00000"/>
                </a:solidFill>
              </a:rPr>
              <a:t>ПРЕДМЕТНЫХ ЗАДАЧ</a:t>
            </a:r>
            <a:r>
              <a:rPr lang="ru-RU" dirty="0"/>
              <a:t>)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241" y="1628800"/>
            <a:ext cx="2160240" cy="10081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ПРЕДМЕТНЫЕ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ЦЕЛИ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9631" y="2694792"/>
            <a:ext cx="1966510" cy="1348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0267" y="3846222"/>
            <a:ext cx="2182813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085184"/>
            <a:ext cx="194421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90026" y="2769025"/>
            <a:ext cx="21828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ПРЕДМЕТНЫЕ ЗАДАЧИ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(ОЖИДАЕМЫЕ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РЕЗУЛЬТАТЫ</a:t>
            </a:r>
            <a:r>
              <a:rPr lang="ru-RU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48132" y="4176699"/>
            <a:ext cx="1747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ДЕЯТЕЛЬНОСТЬ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25588" y="5085184"/>
            <a:ext cx="19961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ОЦЕНКА ПО КРИТЕРИЮ</a:t>
            </a:r>
          </a:p>
          <a:p>
            <a:r>
              <a:rPr lang="ru-RU" b="1" dirty="0">
                <a:solidFill>
                  <a:srgbClr val="002060"/>
                </a:solidFill>
              </a:rPr>
              <a:t>(РЕАЛЬНЫЕ</a:t>
            </a:r>
          </a:p>
          <a:p>
            <a:r>
              <a:rPr lang="ru-RU" b="1" dirty="0">
                <a:solidFill>
                  <a:srgbClr val="002060"/>
                </a:solidFill>
              </a:rPr>
              <a:t>РЕЗУЛЬТАТЫ)</a:t>
            </a:r>
          </a:p>
        </p:txBody>
      </p:sp>
      <p:sp>
        <p:nvSpPr>
          <p:cNvPr id="8" name="Стрелка углом вверх 7"/>
          <p:cNvSpPr/>
          <p:nvPr/>
        </p:nvSpPr>
        <p:spPr>
          <a:xfrm rot="5400000">
            <a:off x="1056180" y="2789717"/>
            <a:ext cx="850392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2104" y="4124023"/>
            <a:ext cx="7620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014610"/>
            <a:ext cx="7620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Выгнутая вверх стрелка 8"/>
          <p:cNvSpPr/>
          <p:nvPr/>
        </p:nvSpPr>
        <p:spPr>
          <a:xfrm rot="1801169">
            <a:off x="4355221" y="2931809"/>
            <a:ext cx="4345910" cy="731520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013189">
            <a:off x="2337982" y="4448187"/>
            <a:ext cx="4260333" cy="201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527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2093</TotalTime>
  <Words>3588</Words>
  <Application>Microsoft Office PowerPoint</Application>
  <PresentationFormat>Экран (4:3)</PresentationFormat>
  <Paragraphs>726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Критериальное оценивание на уроках биологии</vt:lpstr>
      <vt:lpstr>Слайд 3</vt:lpstr>
      <vt:lpstr>Слайд 4</vt:lpstr>
      <vt:lpstr>Слайд 5</vt:lpstr>
      <vt:lpstr>ВИДЫ КРИТЕРИАЛЬНОГО ОЦЕНИВАНИЯ</vt:lpstr>
      <vt:lpstr>Отличие критериального оценивания от нормативного:</vt:lpstr>
      <vt:lpstr>Слайд 8</vt:lpstr>
      <vt:lpstr>Слайд 9</vt:lpstr>
      <vt:lpstr>Составление рубрики  оценивания по предмету</vt:lpstr>
      <vt:lpstr>Основные параметры критериального оценивания</vt:lpstr>
      <vt:lpstr>Степени достижения цели</vt:lpstr>
      <vt:lpstr>Слайд 13</vt:lpstr>
      <vt:lpstr>Слайд 14</vt:lpstr>
      <vt:lpstr>Слайд 15</vt:lpstr>
      <vt:lpstr>Чек лист I этап урока</vt:lpstr>
      <vt:lpstr>Слайд 17</vt:lpstr>
      <vt:lpstr>Чек лист I I этап урока Рубрикатор к лабораторной работе</vt:lpstr>
      <vt:lpstr>Слайд 19</vt:lpstr>
      <vt:lpstr>Чек лист  I I I этап урока</vt:lpstr>
      <vt:lpstr>Чек лист  I I I этап урока</vt:lpstr>
      <vt:lpstr>Слайд 22</vt:lpstr>
      <vt:lpstr>Чек лист  I V этап урока</vt:lpstr>
      <vt:lpstr>Слайд 24</vt:lpstr>
      <vt:lpstr>Чек лист  I I I этапа урока</vt:lpstr>
      <vt:lpstr>Чек лист  I I I этапа урока</vt:lpstr>
      <vt:lpstr>Таблица результатов по биологии учеников 7 класса (фрагмент) Тема:</vt:lpstr>
      <vt:lpstr>Слайд 28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</dc:title>
  <dc:creator>RePack by SPecialiST</dc:creator>
  <cp:lastModifiedBy>Яна Макаревич</cp:lastModifiedBy>
  <cp:revision>149</cp:revision>
  <dcterms:created xsi:type="dcterms:W3CDTF">2014-09-04T11:05:49Z</dcterms:created>
  <dcterms:modified xsi:type="dcterms:W3CDTF">2016-05-10T15:21:14Z</dcterms:modified>
</cp:coreProperties>
</file>