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4" r:id="rId3"/>
    <p:sldId id="275" r:id="rId4"/>
    <p:sldId id="276" r:id="rId5"/>
    <p:sldId id="257" r:id="rId6"/>
    <p:sldId id="261" r:id="rId7"/>
    <p:sldId id="282" r:id="rId8"/>
    <p:sldId id="264" r:id="rId9"/>
    <p:sldId id="265" r:id="rId10"/>
    <p:sldId id="281" r:id="rId11"/>
    <p:sldId id="278" r:id="rId12"/>
    <p:sldId id="262" r:id="rId13"/>
    <p:sldId id="263" r:id="rId14"/>
    <p:sldId id="27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16" autoAdjust="0"/>
    <p:restoredTop sz="94660"/>
  </p:normalViewPr>
  <p:slideViewPr>
    <p:cSldViewPr>
      <p:cViewPr varScale="1">
        <p:scale>
          <a:sx n="100" d="100"/>
          <a:sy n="100" d="100"/>
        </p:scale>
        <p:origin x="-3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81F9F-599B-4E8D-BCE1-4E90C6AC4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263E-010D-43EE-9067-1F9C97237574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59A62-FF37-42DB-B6F5-201851EE2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icfun.ru/uploads/posts/2009-12/1260619806_o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icfun.ru/uploads/posts/2009-12/1260619806_o.jp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laycast.ru/uploads/2009/12/18/1410366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18" Type="http://schemas.openxmlformats.org/officeDocument/2006/relationships/image" Target="../media/image3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jpeg"/><Relationship Id="rId2" Type="http://schemas.openxmlformats.org/officeDocument/2006/relationships/image" Target="../media/image16.jpe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icfun.ru/uploads/posts/2009-12/1260619806_o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icfun.ru/uploads/posts/2009-12/1260619806_o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85860"/>
            <a:ext cx="69913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МКОУ  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</a:rPr>
              <a:t>Сосновская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средняя школа имени 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</a:rPr>
              <a:t>М.Я.Бредова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Интегрированный урок русского языка и технологии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2 класс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«Имя прилагательное, работа с природным материалом».</a:t>
            </a:r>
          </a:p>
          <a:p>
            <a:pPr algn="ctr"/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Учитель начальных классов: </a:t>
            </a:r>
          </a:p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Батурина Т.Г.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im59pi66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78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500043"/>
            <a:ext cx="457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accent2"/>
                </a:solidFill>
              </a:rPr>
              <a:t>Имя прилагательное          </a:t>
            </a:r>
            <a:r>
              <a:rPr lang="ru-RU" sz="4000" b="1" dirty="0" smtClean="0"/>
              <a:t>– </a:t>
            </a:r>
            <a:r>
              <a:rPr lang="ru-RU" sz="4000" b="1" dirty="0" smtClean="0">
                <a:solidFill>
                  <a:srgbClr val="0000FF"/>
                </a:solidFill>
              </a:rPr>
              <a:t>это часть речи, </a:t>
            </a:r>
          </a:p>
          <a:p>
            <a:pPr algn="ctr">
              <a:lnSpc>
                <a:spcPct val="90000"/>
              </a:lnSpc>
            </a:pPr>
            <a:endParaRPr lang="ru-RU" sz="4000" b="1" dirty="0" smtClean="0">
              <a:solidFill>
                <a:srgbClr val="0000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0000FF"/>
                </a:solidFill>
              </a:rPr>
              <a:t>которая обозначает </a:t>
            </a:r>
            <a:r>
              <a:rPr lang="ru-RU" sz="4000" b="1" dirty="0" smtClean="0">
                <a:solidFill>
                  <a:schemeClr val="accent2"/>
                </a:solidFill>
              </a:rPr>
              <a:t>признак предмета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0000FF"/>
                </a:solidFill>
              </a:rPr>
              <a:t> и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0000FF"/>
                </a:solidFill>
              </a:rPr>
              <a:t>отвечает на вопросы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chemeClr val="accent2"/>
                </a:solidFill>
              </a:rPr>
              <a:t>Какой? Какая? Какое? Какие?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Зим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484313"/>
            <a:ext cx="8388350" cy="324008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smtClean="0">
                <a:solidFill>
                  <a:srgbClr val="000099"/>
                </a:solidFill>
              </a:rPr>
              <a:t>                      </a:t>
            </a:r>
            <a:r>
              <a:rPr lang="ru-RU" b="1" smtClean="0">
                <a:solidFill>
                  <a:srgbClr val="1D02BE"/>
                </a:solidFill>
              </a:rPr>
              <a:t>Зимний  лес.</a:t>
            </a:r>
            <a:br>
              <a:rPr lang="ru-RU" b="1" smtClean="0">
                <a:solidFill>
                  <a:srgbClr val="1D02BE"/>
                </a:solidFill>
              </a:rPr>
            </a:br>
            <a:r>
              <a:rPr lang="ru-RU" b="1" smtClean="0">
                <a:solidFill>
                  <a:srgbClr val="1D02BE"/>
                </a:solidFill>
              </a:rPr>
              <a:t>   Пушистый  снег  укрыл   землю   белым  одеялом.  Деревья  надели   снежные  шапки. В  воздухе кружатся   легкие пушинки. Мы  любуемся  чудесным  зимним  лесом.</a:t>
            </a:r>
            <a:endParaRPr lang="ru-RU" smtClean="0">
              <a:solidFill>
                <a:srgbClr val="1D02B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Зим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285750" y="785813"/>
            <a:ext cx="8388350" cy="5072062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B9E9FF"/>
                </a:solidFill>
              </a:rPr>
              <a:t>                   </a:t>
            </a:r>
            <a:r>
              <a:rPr lang="ru-RU" b="1" smtClean="0">
                <a:solidFill>
                  <a:srgbClr val="B9E9FF"/>
                </a:solidFill>
              </a:rPr>
              <a:t>Зимний </a:t>
            </a:r>
            <a:r>
              <a:rPr lang="ru-RU" b="1" smtClean="0">
                <a:solidFill>
                  <a:srgbClr val="000099"/>
                </a:solidFill>
              </a:rPr>
              <a:t>лес.</a:t>
            </a:r>
            <a:br>
              <a:rPr lang="ru-RU" b="1" smtClean="0">
                <a:solidFill>
                  <a:srgbClr val="000099"/>
                </a:solidFill>
              </a:rPr>
            </a:br>
            <a:r>
              <a:rPr lang="ru-RU" b="1" smtClean="0">
                <a:solidFill>
                  <a:srgbClr val="B9E9FF"/>
                </a:solidFill>
              </a:rPr>
              <a:t>    Пушистый</a:t>
            </a:r>
            <a:r>
              <a:rPr lang="ru-RU" b="1" smtClean="0">
                <a:solidFill>
                  <a:srgbClr val="000099"/>
                </a:solidFill>
              </a:rPr>
              <a:t>  снег  укрыл   землю   </a:t>
            </a:r>
            <a:r>
              <a:rPr lang="ru-RU" b="1" smtClean="0">
                <a:solidFill>
                  <a:srgbClr val="B9E9FF"/>
                </a:solidFill>
              </a:rPr>
              <a:t>белым</a:t>
            </a:r>
            <a:r>
              <a:rPr lang="ru-RU" b="1" smtClean="0">
                <a:solidFill>
                  <a:srgbClr val="000099"/>
                </a:solidFill>
              </a:rPr>
              <a:t>  одеялом.  Деревья  надели   </a:t>
            </a:r>
            <a:r>
              <a:rPr lang="ru-RU" b="1" smtClean="0">
                <a:solidFill>
                  <a:srgbClr val="B9E9FF"/>
                </a:solidFill>
              </a:rPr>
              <a:t>снежные</a:t>
            </a:r>
            <a:r>
              <a:rPr lang="ru-RU" b="1" smtClean="0">
                <a:solidFill>
                  <a:srgbClr val="000099"/>
                </a:solidFill>
              </a:rPr>
              <a:t>  шапки. В  воздухе кружатся   </a:t>
            </a:r>
            <a:r>
              <a:rPr lang="ru-RU" b="1" smtClean="0">
                <a:solidFill>
                  <a:srgbClr val="B9E9FF"/>
                </a:solidFill>
              </a:rPr>
              <a:t>легкие</a:t>
            </a:r>
            <a:r>
              <a:rPr lang="ru-RU" b="1" smtClean="0">
                <a:solidFill>
                  <a:srgbClr val="000099"/>
                </a:solidFill>
              </a:rPr>
              <a:t> пушинки.  Мы  любуемся  </a:t>
            </a:r>
            <a:r>
              <a:rPr lang="ru-RU" b="1" smtClean="0">
                <a:solidFill>
                  <a:srgbClr val="B9E9FF"/>
                </a:solidFill>
              </a:rPr>
              <a:t>чудесным  зимним</a:t>
            </a:r>
            <a:r>
              <a:rPr lang="ru-RU" b="1" smtClean="0">
                <a:solidFill>
                  <a:srgbClr val="000099"/>
                </a:solidFill>
              </a:rPr>
              <a:t>  лесом.</a:t>
            </a:r>
            <a:r>
              <a:rPr lang="ru-RU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288 из 14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5373688"/>
            <a:ext cx="8316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42938" y="1928802"/>
            <a:ext cx="80851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FF"/>
                </a:solidFill>
              </a:rPr>
              <a:t>Прилагательные        делают  нашу    речь   более   яркой,   выразительной</a:t>
            </a:r>
            <a:r>
              <a:rPr lang="ru-RU" sz="4000" b="1" dirty="0">
                <a:solidFill>
                  <a:srgbClr val="1D02BE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99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3600" b="1" dirty="0" smtClean="0">
              <a:solidFill>
                <a:srgbClr val="CC00CC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800" b="1" dirty="0" smtClean="0">
                <a:solidFill>
                  <a:srgbClr val="CC00CC"/>
                </a:solidFill>
              </a:rPr>
              <a:t>    Имя прилагательное</a:t>
            </a:r>
            <a:r>
              <a:rPr lang="ru-RU" sz="3600" b="1" dirty="0" smtClean="0"/>
              <a:t>          – </a:t>
            </a:r>
            <a:r>
              <a:rPr lang="ru-RU" sz="3600" b="1" dirty="0" smtClean="0">
                <a:solidFill>
                  <a:srgbClr val="0000FF"/>
                </a:solidFill>
              </a:rPr>
              <a:t>это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FF"/>
                </a:solidFill>
              </a:rPr>
              <a:t>часть речи, которая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</a:rPr>
              <a:t>обозначает признак предмета и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отвечает на вопросы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0000FF"/>
                </a:solidFill>
              </a:rPr>
              <a:t>Какой? Какая? Какое? Какие?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008000"/>
                </a:solidFill>
              </a:rPr>
              <a:t>Имена  прилагательные делают нашу речь красивой, выразительной  и  помогают  точно  описывать  предметы</a:t>
            </a:r>
            <a:r>
              <a:rPr lang="ru-RU" sz="4000" b="1" dirty="0" smtClean="0">
                <a:solidFill>
                  <a:srgbClr val="008000"/>
                </a:solidFill>
                <a:latin typeface="Monotype Corsiva" pitchFamily="66" charset="0"/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000" b="1" dirty="0" smtClean="0">
              <a:solidFill>
                <a:srgbClr val="008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56772f9d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4965700" cy="6000792"/>
          </a:xfrm>
          <a:prstGeom prst="ellipse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72131" y="928670"/>
            <a:ext cx="285752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cap="all" spc="0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Высокое,</a:t>
            </a:r>
          </a:p>
          <a:p>
            <a:pPr algn="ctr">
              <a:defRPr/>
            </a:pPr>
            <a:endParaRPr lang="ru-RU" sz="3600" b="1" cap="all" spc="0" dirty="0" smtClean="0">
              <a:ln/>
              <a:solidFill>
                <a:schemeClr val="accent4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3600" b="1" cap="all" spc="0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могучее,</a:t>
            </a:r>
          </a:p>
          <a:p>
            <a:pPr algn="ctr">
              <a:defRPr/>
            </a:pPr>
            <a:endParaRPr lang="ru-RU" sz="3600" b="1" cap="all" spc="0" dirty="0" smtClean="0">
              <a:ln/>
              <a:solidFill>
                <a:schemeClr val="accent4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3600" b="1" cap="all" spc="0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крепкое</a:t>
            </a:r>
            <a:endParaRPr lang="ru-RU" sz="3600" b="1" cap="all" spc="0" dirty="0">
              <a:ln/>
              <a:solidFill>
                <a:schemeClr val="accent4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70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42984"/>
            <a:ext cx="5000660" cy="4071966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57818" y="285729"/>
            <a:ext cx="3071834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Колкая,</a:t>
            </a:r>
          </a:p>
          <a:p>
            <a:pPr algn="ctr">
              <a:defRPr/>
            </a:pPr>
            <a:endParaRPr lang="ru-RU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>
              <a:defRPr/>
            </a:pP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Зеленая,</a:t>
            </a:r>
          </a:p>
          <a:p>
            <a:pPr algn="ctr">
              <a:defRPr/>
            </a:pPr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Новогодняя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l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5072098" cy="6429396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86438" y="571481"/>
            <a:ext cx="314325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Трусливая,</a:t>
            </a:r>
          </a:p>
          <a:p>
            <a:pPr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 </a:t>
            </a:r>
          </a:p>
          <a:p>
            <a:pPr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Дрожащая,</a:t>
            </a:r>
          </a:p>
          <a:p>
            <a:pPr>
              <a:defRPr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+mn-lt"/>
              </a:rPr>
              <a:t>Пугливая </a:t>
            </a:r>
            <a:endParaRPr lang="ru-RU" sz="44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6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4643470" cy="5571850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57813" y="714357"/>
            <a:ext cx="357187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Зеленая,</a:t>
            </a:r>
          </a:p>
          <a:p>
            <a:pPr>
              <a:defRPr/>
            </a:pPr>
            <a:endParaRPr lang="ru-RU" sz="4000" b="1" dirty="0" smtClean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Кудрявая,</a:t>
            </a:r>
          </a:p>
          <a:p>
            <a:pPr>
              <a:defRPr/>
            </a:pPr>
            <a:endParaRPr lang="ru-RU" sz="40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Белоствольная  </a:t>
            </a:r>
            <a:endParaRPr lang="ru-RU" sz="4000" b="1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>
            <a:normAutofit fontScale="90000"/>
          </a:bodyPr>
          <a:lstStyle/>
          <a:p>
            <a:r>
              <a:rPr lang="ru-RU" sz="3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ПРИМЕНЕНИЕ     ДРЕВЕСИНЫ</a:t>
            </a:r>
          </a:p>
        </p:txBody>
      </p:sp>
      <p:pic>
        <p:nvPicPr>
          <p:cNvPr id="5" name="Рисунок 4" descr="h1 применение ел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7250"/>
            <a:ext cx="1474787" cy="9921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" name="Рисунок 5" descr="резьб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857250"/>
            <a:ext cx="754063" cy="10239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7" name="Рисунок 6" descr="применение древесины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857250"/>
            <a:ext cx="1214438" cy="9858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8" name="Рисунок 7" descr="паркет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857250"/>
            <a:ext cx="935038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9" name="Рисунок 8" descr="плинтус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857250"/>
            <a:ext cx="857250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" name="Рисунок 9" descr="мебель из древесины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13" y="1357313"/>
            <a:ext cx="1347787" cy="9445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1" name="Рисунок 10" descr="парта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88" y="1357313"/>
            <a:ext cx="1428750" cy="9810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2" name="Рисунок 11" descr="виды бумаги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2571750"/>
            <a:ext cx="1214437" cy="9286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3" name="Рисунок 12" descr="карандаши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43063" y="2571750"/>
            <a:ext cx="1238250" cy="9286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4" name="Рисунок 13" descr="гитара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43313" y="2857500"/>
            <a:ext cx="585787" cy="9794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5" name="Рисунок 14" descr="рояль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00563" y="2857500"/>
            <a:ext cx="1250950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6" name="Рисунок 15" descr="дрова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643313" y="5214938"/>
            <a:ext cx="1333500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8" name="Рисунок 17" descr="лекарства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43063" y="4429125"/>
            <a:ext cx="1428750" cy="977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9" name="Рисунок 18" descr="краски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85750" y="4429125"/>
            <a:ext cx="1000125" cy="9683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1" name="Рисунок 20" descr="лыжи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72063" y="5214938"/>
            <a:ext cx="1428750" cy="10001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2" name="Рисунок 21" descr="матрёшки.jp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000750" y="3429000"/>
            <a:ext cx="1500188" cy="993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23" name="Рисунок 22" descr="шкатулка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643813" y="3429000"/>
            <a:ext cx="1285875" cy="1017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428750" y="2000250"/>
            <a:ext cx="314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500688" y="2500313"/>
            <a:ext cx="3500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МЕБЕЛЬ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42875" y="3571875"/>
            <a:ext cx="292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БУМАГА, КАРТОН,КАРАНДАШИ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643313" y="3929063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МУЗЫКАЛЬНЫЕ  ИНСТРУМЕНТЫ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072188" y="4500563"/>
            <a:ext cx="2786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СУВЕНИРЫ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14313" y="5572125"/>
            <a:ext cx="1214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КРАСКИ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285875" y="557212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ЛЕКАРСТВА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643313" y="628650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БЫТУ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9750" y="981075"/>
            <a:ext cx="65532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        </a:t>
            </a:r>
            <a:r>
              <a:rPr lang="ru-RU" sz="5400" b="1">
                <a:solidFill>
                  <a:srgbClr val="990033"/>
                </a:solidFill>
              </a:rPr>
              <a:t>Тема урока:</a:t>
            </a:r>
          </a:p>
          <a:p>
            <a:endParaRPr lang="ru-RU" sz="5400" b="1">
              <a:solidFill>
                <a:srgbClr val="008000"/>
              </a:solidFill>
            </a:endParaRPr>
          </a:p>
          <a:p>
            <a:r>
              <a:rPr lang="ru-RU"/>
              <a:t> </a:t>
            </a:r>
            <a:endParaRPr lang="ru-RU" sz="6000" b="1">
              <a:solidFill>
                <a:srgbClr val="990000"/>
              </a:solidFill>
            </a:endParaRP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258888" y="2708275"/>
            <a:ext cx="7056437" cy="1368425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33"/>
                    </a:gs>
                    <a:gs pos="100000">
                      <a:srgbClr val="FF9933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Имя прилагательное</a:t>
            </a:r>
          </a:p>
        </p:txBody>
      </p:sp>
      <p:pic>
        <p:nvPicPr>
          <p:cNvPr id="8197" name="Picture 5" descr="pa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24400"/>
            <a:ext cx="213042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357166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ПРАВИЛА ПОВЕДЕНИЯ В ЛЕСУ</a:t>
            </a:r>
          </a:p>
        </p:txBody>
      </p:sp>
      <p:pic>
        <p:nvPicPr>
          <p:cNvPr id="10" name="Рисунок 9" descr="пожар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214422"/>
            <a:ext cx="3162128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мусор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500438"/>
            <a:ext cx="3383904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вет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1142984"/>
            <a:ext cx="3383905" cy="2143140"/>
          </a:xfrm>
          <a:prstGeom prst="roundRect">
            <a:avLst>
              <a:gd name="adj" fmla="val 15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0" y="6000750"/>
            <a:ext cx="30003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БЕРЕЧЬ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ПОЖАРА!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63" y="6000750"/>
            <a:ext cx="27146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ОСТАВЛЯТЬ МУСОР!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29375" y="6000750"/>
            <a:ext cx="25717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ЛОМАТЬ ДЕРЕВЬЯ!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082" y="338138"/>
            <a:ext cx="87547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990000"/>
                </a:solidFill>
              </a:rPr>
              <a:t>  </a:t>
            </a:r>
            <a:r>
              <a:rPr lang="ru-RU" sz="4400" b="1" dirty="0" smtClean="0">
                <a:solidFill>
                  <a:srgbClr val="990000"/>
                </a:solidFill>
              </a:rPr>
              <a:t>Задачи:</a:t>
            </a:r>
            <a:endParaRPr lang="ru-RU" sz="4400" b="1" dirty="0">
              <a:solidFill>
                <a:srgbClr val="99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28596" y="1285861"/>
            <a:ext cx="8215370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indent="-914400"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Познакомиться с частью речи- прилагательное.</a:t>
            </a:r>
          </a:p>
          <a:p>
            <a:pPr marL="914400" indent="-914400"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Уметь находить и распознавать прилагательные среди других слов.</a:t>
            </a:r>
          </a:p>
          <a:p>
            <a:pPr marL="914400" indent="-914400">
              <a:buFontTx/>
              <a:buAutoNum type="arabicPeriod"/>
            </a:pPr>
            <a:r>
              <a:rPr lang="ru-RU" sz="3600" b="1" i="1" dirty="0" smtClean="0">
                <a:solidFill>
                  <a:srgbClr val="008000"/>
                </a:solidFill>
              </a:rPr>
              <a:t>Узнать какую роль играют в речи имена прилагательные.</a:t>
            </a:r>
          </a:p>
          <a:p>
            <a:pPr marL="914400" indent="-914400"/>
            <a:endParaRPr lang="ru-RU" sz="3600" b="1" i="1" dirty="0" smtClean="0">
              <a:solidFill>
                <a:srgbClr val="008000"/>
              </a:solidFill>
            </a:endParaRPr>
          </a:p>
        </p:txBody>
      </p:sp>
      <p:pic>
        <p:nvPicPr>
          <p:cNvPr id="5127" name="Picture 7" descr="мальчи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3933825"/>
            <a:ext cx="13335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6" name="Picture 3" descr="E:\Documents and Settings\Администратор\Рабочий стол\фоны\golub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00125" y="285750"/>
            <a:ext cx="714375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Verdana" pitchFamily="34" charset="0"/>
              </a:rPr>
              <a:t>	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Имя прилагательное</a:t>
            </a:r>
            <a:r>
              <a:rPr lang="ru-RU" sz="3600" b="1" i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ru-RU" sz="3200" b="1" i="1" dirty="0">
                <a:solidFill>
                  <a:srgbClr val="0000FF"/>
                </a:solidFill>
                <a:latin typeface="Verdana" pitchFamily="34" charset="0"/>
              </a:rPr>
              <a:t>-</a:t>
            </a:r>
            <a:r>
              <a:rPr lang="ru-RU" sz="3200" b="1" i="1" dirty="0">
                <a:solidFill>
                  <a:srgbClr val="660066"/>
                </a:solidFill>
                <a:latin typeface="Algerian" pitchFamily="82" charset="0"/>
              </a:rPr>
              <a:t/>
            </a:r>
            <a:br>
              <a:rPr lang="ru-RU" sz="3200" b="1" i="1" dirty="0">
                <a:solidFill>
                  <a:srgbClr val="660066"/>
                </a:solidFill>
                <a:latin typeface="Algerian" pitchFamily="82" charset="0"/>
              </a:rPr>
            </a:br>
            <a:r>
              <a:rPr lang="ru-RU" sz="3200" b="1" dirty="0">
                <a:solidFill>
                  <a:srgbClr val="002060"/>
                </a:solidFill>
                <a:latin typeface="Verdana" pitchFamily="34" charset="0"/>
              </a:rPr>
              <a:t>это часть речи,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Verdana" pitchFamily="34" charset="0"/>
              </a:rPr>
              <a:t>которая</a:t>
            </a:r>
            <a:endParaRPr lang="ru-RU" sz="3200" b="1" dirty="0">
              <a:solidFill>
                <a:srgbClr val="002060"/>
              </a:solidFill>
              <a:latin typeface="Verdan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Verdana" pitchFamily="34" charset="0"/>
              </a:rPr>
              <a:t>отвечает на вопросы:</a:t>
            </a:r>
            <a:endParaRPr lang="ru-RU" sz="3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" name="AutoShape 3" descr="Пергамент"/>
          <p:cNvSpPr>
            <a:spLocks noChangeArrowheads="1"/>
          </p:cNvSpPr>
          <p:nvPr/>
        </p:nvSpPr>
        <p:spPr bwMode="auto">
          <a:xfrm>
            <a:off x="900113" y="3068638"/>
            <a:ext cx="2447925" cy="1296987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>
                <a:solidFill>
                  <a:srgbClr val="FF0000"/>
                </a:solidFill>
                <a:latin typeface="+mn-lt"/>
              </a:rPr>
              <a:t>КАКОЙ?</a:t>
            </a:r>
          </a:p>
        </p:txBody>
      </p:sp>
      <p:sp>
        <p:nvSpPr>
          <p:cNvPr id="8" name="AutoShape 4" descr="Пергамент"/>
          <p:cNvSpPr>
            <a:spLocks noChangeArrowheads="1"/>
          </p:cNvSpPr>
          <p:nvPr/>
        </p:nvSpPr>
        <p:spPr bwMode="auto">
          <a:xfrm>
            <a:off x="4500563" y="2997200"/>
            <a:ext cx="2232025" cy="1296988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>
                <a:solidFill>
                  <a:srgbClr val="FF0000"/>
                </a:solidFill>
                <a:latin typeface="+mn-lt"/>
              </a:rPr>
              <a:t>КАКАЯ?</a:t>
            </a:r>
          </a:p>
        </p:txBody>
      </p:sp>
      <p:sp>
        <p:nvSpPr>
          <p:cNvPr id="9" name="AutoShape 5" descr="Пергамент"/>
          <p:cNvSpPr>
            <a:spLocks noChangeArrowheads="1"/>
          </p:cNvSpPr>
          <p:nvPr/>
        </p:nvSpPr>
        <p:spPr bwMode="auto">
          <a:xfrm>
            <a:off x="2195513" y="4724400"/>
            <a:ext cx="2447925" cy="1296988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>
                <a:solidFill>
                  <a:srgbClr val="FF0000"/>
                </a:solidFill>
                <a:latin typeface="+mn-lt"/>
              </a:rPr>
              <a:t>КАКОЕ?</a:t>
            </a:r>
          </a:p>
        </p:txBody>
      </p:sp>
      <p:sp>
        <p:nvSpPr>
          <p:cNvPr id="10" name="AutoShape 6" descr="Пергамент"/>
          <p:cNvSpPr>
            <a:spLocks noChangeArrowheads="1"/>
          </p:cNvSpPr>
          <p:nvPr/>
        </p:nvSpPr>
        <p:spPr bwMode="auto">
          <a:xfrm>
            <a:off x="5940425" y="4797425"/>
            <a:ext cx="2160588" cy="1295400"/>
          </a:xfrm>
          <a:prstGeom prst="roundRect">
            <a:avLst>
              <a:gd name="adj" fmla="val 16667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>
                <a:solidFill>
                  <a:srgbClr val="FF0000"/>
                </a:solidFill>
                <a:latin typeface="+mn-lt"/>
              </a:rPr>
              <a:t>КАКИЕ?</a:t>
            </a:r>
          </a:p>
        </p:txBody>
      </p:sp>
      <p:pic>
        <p:nvPicPr>
          <p:cNvPr id="13322" name="Picture 2" descr="G:\Анимации\IMAGE0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142875"/>
            <a:ext cx="714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Pictures\weihnachten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11704638" cy="7315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71538" y="6000768"/>
            <a:ext cx="728667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56435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7175" y="5214950"/>
            <a:ext cx="902973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</a:t>
            </a:r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имний лес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0482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Зим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484313"/>
            <a:ext cx="8388350" cy="324008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smtClean="0">
                <a:solidFill>
                  <a:srgbClr val="000099"/>
                </a:solidFill>
              </a:rPr>
              <a:t>                      </a:t>
            </a:r>
            <a:r>
              <a:rPr lang="ru-RU" b="1" smtClean="0">
                <a:solidFill>
                  <a:srgbClr val="1D02BE"/>
                </a:solidFill>
              </a:rPr>
              <a:t>Зимний  лес.</a:t>
            </a:r>
            <a:br>
              <a:rPr lang="ru-RU" b="1" smtClean="0">
                <a:solidFill>
                  <a:srgbClr val="1D02BE"/>
                </a:solidFill>
              </a:rPr>
            </a:br>
            <a:r>
              <a:rPr lang="ru-RU" b="1" smtClean="0">
                <a:solidFill>
                  <a:srgbClr val="1D02BE"/>
                </a:solidFill>
              </a:rPr>
              <a:t>   Пушистый  снег  укрыл   землю   белым  одеялом.  Деревья  надели   снежные  шапки. В  воздухе кружатся   легкие пушинки. Мы  любуемся  чудесным  зимним  лесом.</a:t>
            </a:r>
            <a:endParaRPr lang="ru-RU" smtClean="0">
              <a:solidFill>
                <a:srgbClr val="1D02B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143" y="457200"/>
            <a:ext cx="7834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СУЩЕСТВИТЕЛЬНЫЕ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лес, снег, землю, одеялом, деревья, шапки, воздухе, пушинки, лесом.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ГЛАГОЛЫ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укрыл, надели, кружатся, любуемся.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ПРИЛАГАТЕЛЬНЫЕ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зимний, пушистый, белым, снежные, легкие, чудесным, зимним.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/>
          </p:nvPr>
        </p:nvSpPr>
        <p:spPr>
          <a:xfrm>
            <a:off x="1187450" y="-674688"/>
            <a:ext cx="8229600" cy="5851526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3" descr="Зима">
            <a:hlinkClick r:id="rId2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>
          <a:xfrm>
            <a:off x="-571536" y="0"/>
            <a:ext cx="9361488" cy="6858000"/>
          </a:xfrm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95375" y="1916113"/>
            <a:ext cx="66913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u="wavy" dirty="0">
                <a:solidFill>
                  <a:srgbClr val="F549C4"/>
                </a:solidFill>
              </a:rPr>
              <a:t>Пушистый</a:t>
            </a:r>
            <a:r>
              <a:rPr lang="ru-RU" sz="4400" b="1" dirty="0">
                <a:solidFill>
                  <a:srgbClr val="000099"/>
                </a:solidFill>
              </a:rPr>
              <a:t>  </a:t>
            </a:r>
            <a:r>
              <a:rPr lang="ru-RU" sz="4400" b="1" u="sng" dirty="0">
                <a:solidFill>
                  <a:srgbClr val="000099"/>
                </a:solidFill>
              </a:rPr>
              <a:t>снег</a:t>
            </a:r>
            <a:r>
              <a:rPr lang="ru-RU" sz="4400" b="1" dirty="0">
                <a:solidFill>
                  <a:srgbClr val="000099"/>
                </a:solidFill>
              </a:rPr>
              <a:t>  </a:t>
            </a:r>
            <a:r>
              <a:rPr lang="ru-RU" sz="4400" b="1" u="dbl" dirty="0">
                <a:solidFill>
                  <a:srgbClr val="000099"/>
                </a:solidFill>
              </a:rPr>
              <a:t>укрыл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03350" y="3716338"/>
            <a:ext cx="6669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0099"/>
                </a:solidFill>
              </a:rPr>
              <a:t>землю</a:t>
            </a:r>
            <a:r>
              <a:rPr lang="ru-RU" b="1" dirty="0">
                <a:solidFill>
                  <a:srgbClr val="000099"/>
                </a:solidFill>
              </a:rPr>
              <a:t>   </a:t>
            </a:r>
            <a:r>
              <a:rPr lang="ru-RU" sz="4000" b="1" u="wavyHeavy" dirty="0">
                <a:solidFill>
                  <a:srgbClr val="F549C4"/>
                </a:solidFill>
              </a:rPr>
              <a:t>белым</a:t>
            </a:r>
            <a:r>
              <a:rPr lang="ru-RU" sz="4000" b="1" dirty="0">
                <a:solidFill>
                  <a:srgbClr val="F549C4"/>
                </a:solidFill>
              </a:rPr>
              <a:t> </a:t>
            </a:r>
            <a:r>
              <a:rPr lang="ru-RU" sz="4000" b="1" dirty="0">
                <a:solidFill>
                  <a:srgbClr val="000099"/>
                </a:solidFill>
              </a:rPr>
              <a:t> одеялом.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76463" y="1557338"/>
            <a:ext cx="115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8000"/>
                </a:solidFill>
              </a:rPr>
              <a:t>прил.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29058" y="1557338"/>
            <a:ext cx="392909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8000"/>
                </a:solidFill>
              </a:rPr>
              <a:t>сущ</a:t>
            </a:r>
            <a:r>
              <a:rPr lang="ru-RU" sz="2800" b="1" dirty="0" smtClean="0">
                <a:solidFill>
                  <a:srgbClr val="008000"/>
                </a:solidFill>
              </a:rPr>
              <a:t>.              </a:t>
            </a:r>
            <a:endParaRPr lang="ru-RU" sz="2800" b="1" dirty="0">
              <a:solidFill>
                <a:srgbClr val="008000"/>
              </a:solidFill>
            </a:endParaRPr>
          </a:p>
          <a:p>
            <a:endParaRPr lang="ru-RU" dirty="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000364" y="3357563"/>
            <a:ext cx="4786346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</a:rPr>
              <a:t>    прил.              сущ.</a:t>
            </a:r>
            <a:endParaRPr lang="ru-RU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08314e98c713a5c0172e97d4ddd33db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0"/>
            <a:ext cx="9251950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1538" y="1000108"/>
            <a:ext cx="61397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9900CC"/>
                </a:solidFill>
              </a:rPr>
              <a:t>Прилагательные </a:t>
            </a:r>
          </a:p>
          <a:p>
            <a:pPr algn="ctr"/>
            <a:r>
              <a:rPr lang="ru-RU" sz="6000" dirty="0" smtClean="0">
                <a:solidFill>
                  <a:srgbClr val="9900CC"/>
                </a:solidFill>
              </a:rPr>
              <a:t>поясняют  имена существительные</a:t>
            </a:r>
            <a:endParaRPr lang="ru-RU" sz="6000" dirty="0">
              <a:solidFill>
                <a:srgbClr val="99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279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                     Зимний  лес.    Пушистый  снег  укрыл   землю   белым  одеялом.  Деревья  надели   снежные  шапки. В  воздухе кружатся   легкие пушинки. Мы  любуемся  чудесным  зимним  лесом.</vt:lpstr>
      <vt:lpstr>Слайд 7</vt:lpstr>
      <vt:lpstr>Слайд 8</vt:lpstr>
      <vt:lpstr>Слайд 9</vt:lpstr>
      <vt:lpstr>Слайд 10</vt:lpstr>
      <vt:lpstr>                      Зимний  лес.    Пушистый  снег  укрыл   землю   белым  одеялом.  Деревья  надели   снежные  шапки. В  воздухе кружатся   легкие пушинки. Мы  любуемся  чудесным  зимним  лесом.</vt:lpstr>
      <vt:lpstr>                   Зимний лес.     Пушистый  снег  укрыл   землю   белым  одеялом.  Деревья  надели   снежные  шапки. В  воздухе кружатся   легкие пушинки.  Мы  любуемся  чудесным  зимним  лесом.   </vt:lpstr>
      <vt:lpstr>Слайд 13</vt:lpstr>
      <vt:lpstr>Слайд 14</vt:lpstr>
      <vt:lpstr>Слайд 15</vt:lpstr>
      <vt:lpstr>Слайд 16</vt:lpstr>
      <vt:lpstr>Слайд 17</vt:lpstr>
      <vt:lpstr>Слайд 18</vt:lpstr>
      <vt:lpstr>ПРИМЕНЕНИЕ     ДРЕВЕСИНЫ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2016-02-08T16:27:48Z</dcterms:created>
  <dcterms:modified xsi:type="dcterms:W3CDTF">2016-02-18T15:59:56Z</dcterms:modified>
</cp:coreProperties>
</file>