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3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4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6" r:id="rId1"/>
    <p:sldMasterId id="2147483962" r:id="rId2"/>
    <p:sldMasterId id="2147483979" r:id="rId3"/>
    <p:sldMasterId id="2147483997" r:id="rId4"/>
    <p:sldMasterId id="2147484033" r:id="rId5"/>
  </p:sldMasterIdLst>
  <p:notesMasterIdLst>
    <p:notesMasterId r:id="rId47"/>
  </p:notesMasterIdLst>
  <p:sldIdLst>
    <p:sldId id="286" r:id="rId6"/>
    <p:sldId id="287" r:id="rId7"/>
    <p:sldId id="288" r:id="rId8"/>
    <p:sldId id="256" r:id="rId9"/>
    <p:sldId id="289" r:id="rId10"/>
    <p:sldId id="290" r:id="rId11"/>
    <p:sldId id="291" r:id="rId12"/>
    <p:sldId id="292" r:id="rId13"/>
    <p:sldId id="267" r:id="rId14"/>
    <p:sldId id="293" r:id="rId15"/>
    <p:sldId id="294" r:id="rId16"/>
    <p:sldId id="296" r:id="rId17"/>
    <p:sldId id="297" r:id="rId18"/>
    <p:sldId id="298" r:id="rId19"/>
    <p:sldId id="299" r:id="rId20"/>
    <p:sldId id="303" r:id="rId21"/>
    <p:sldId id="302" r:id="rId22"/>
    <p:sldId id="306" r:id="rId23"/>
    <p:sldId id="300" r:id="rId24"/>
    <p:sldId id="310" r:id="rId25"/>
    <p:sldId id="301" r:id="rId26"/>
    <p:sldId id="304" r:id="rId27"/>
    <p:sldId id="305" r:id="rId28"/>
    <p:sldId id="270" r:id="rId29"/>
    <p:sldId id="307" r:id="rId30"/>
    <p:sldId id="309" r:id="rId31"/>
    <p:sldId id="257" r:id="rId32"/>
    <p:sldId id="258" r:id="rId33"/>
    <p:sldId id="259" r:id="rId34"/>
    <p:sldId id="265" r:id="rId35"/>
    <p:sldId id="277" r:id="rId36"/>
    <p:sldId id="278" r:id="rId37"/>
    <p:sldId id="279" r:id="rId38"/>
    <p:sldId id="260" r:id="rId39"/>
    <p:sldId id="261" r:id="rId40"/>
    <p:sldId id="266" r:id="rId41"/>
    <p:sldId id="264" r:id="rId42"/>
    <p:sldId id="268" r:id="rId43"/>
    <p:sldId id="269" r:id="rId44"/>
    <p:sldId id="273" r:id="rId45"/>
    <p:sldId id="274" r:id="rId4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12D951-D5AF-4082-96C0-B72D4B038C17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7B42CC-D110-45DB-82F5-19A392BFC1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861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B42CC-D110-45DB-82F5-19A392BFC13C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419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1549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976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09379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92938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744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81307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83497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91832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4951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6497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355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9276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083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9899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2686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6965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1691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5627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0452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448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973380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56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238519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637710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7946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02928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21779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005589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46480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1324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1282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86190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4045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7709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42122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173478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28963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75940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345529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314740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74331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21344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916698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4612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47147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583876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831860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84360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747252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53253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208079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559508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99824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821584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717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38326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14749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775924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258771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50352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51634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724582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819509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897738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547596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1005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64736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37051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82384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22541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77212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65965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521039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79753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054528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128876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8721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623146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7622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6072542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59540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500681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436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9056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50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3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17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6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6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6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slideLayout" Target="../slideLayouts/slideLayout80.xml"/><Relationship Id="rId18" Type="http://schemas.openxmlformats.org/officeDocument/2006/relationships/theme" Target="../theme/theme5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17" Type="http://schemas.openxmlformats.org/officeDocument/2006/relationships/slideLayout" Target="../slideLayouts/slideLayout84.xml"/><Relationship Id="rId2" Type="http://schemas.openxmlformats.org/officeDocument/2006/relationships/slideLayout" Target="../slideLayouts/slideLayout69.xml"/><Relationship Id="rId16" Type="http://schemas.openxmlformats.org/officeDocument/2006/relationships/slideLayout" Target="../slideLayouts/slideLayout83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520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  <p:sldLayoutId id="2147483931" r:id="rId5"/>
    <p:sldLayoutId id="2147483932" r:id="rId6"/>
    <p:sldLayoutId id="2147483933" r:id="rId7"/>
    <p:sldLayoutId id="2147483934" r:id="rId8"/>
    <p:sldLayoutId id="2147483935" r:id="rId9"/>
    <p:sldLayoutId id="2147483936" r:id="rId10"/>
    <p:sldLayoutId id="2147483937" r:id="rId11"/>
    <p:sldLayoutId id="2147483938" r:id="rId12"/>
    <p:sldLayoutId id="2147483939" r:id="rId13"/>
    <p:sldLayoutId id="2147483940" r:id="rId14"/>
    <p:sldLayoutId id="2147483941" r:id="rId15"/>
    <p:sldLayoutId id="2147483942" r:id="rId16"/>
    <p:sldLayoutId id="214748394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029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64" r:id="rId2"/>
    <p:sldLayoutId id="2147483965" r:id="rId3"/>
    <p:sldLayoutId id="2147483966" r:id="rId4"/>
    <p:sldLayoutId id="2147483967" r:id="rId5"/>
    <p:sldLayoutId id="2147483968" r:id="rId6"/>
    <p:sldLayoutId id="2147483969" r:id="rId7"/>
    <p:sldLayoutId id="2147483970" r:id="rId8"/>
    <p:sldLayoutId id="2147483971" r:id="rId9"/>
    <p:sldLayoutId id="2147483972" r:id="rId10"/>
    <p:sldLayoutId id="2147483973" r:id="rId11"/>
    <p:sldLayoutId id="2147483974" r:id="rId12"/>
    <p:sldLayoutId id="2147483975" r:id="rId13"/>
    <p:sldLayoutId id="2147483976" r:id="rId14"/>
    <p:sldLayoutId id="2147483977" r:id="rId15"/>
    <p:sldLayoutId id="214748397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774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81" r:id="rId2"/>
    <p:sldLayoutId id="2147483982" r:id="rId3"/>
    <p:sldLayoutId id="2147483983" r:id="rId4"/>
    <p:sldLayoutId id="2147483984" r:id="rId5"/>
    <p:sldLayoutId id="2147483985" r:id="rId6"/>
    <p:sldLayoutId id="2147483986" r:id="rId7"/>
    <p:sldLayoutId id="2147483987" r:id="rId8"/>
    <p:sldLayoutId id="2147483988" r:id="rId9"/>
    <p:sldLayoutId id="2147483989" r:id="rId10"/>
    <p:sldLayoutId id="2147483990" r:id="rId11"/>
    <p:sldLayoutId id="2147483991" r:id="rId12"/>
    <p:sldLayoutId id="2147483992" r:id="rId13"/>
    <p:sldLayoutId id="2147483993" r:id="rId14"/>
    <p:sldLayoutId id="2147483994" r:id="rId15"/>
    <p:sldLayoutId id="2147483995" r:id="rId16"/>
    <p:sldLayoutId id="2147483996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614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8" r:id="rId1"/>
    <p:sldLayoutId id="2147483999" r:id="rId2"/>
    <p:sldLayoutId id="2147484000" r:id="rId3"/>
    <p:sldLayoutId id="2147484001" r:id="rId4"/>
    <p:sldLayoutId id="2147484002" r:id="rId5"/>
    <p:sldLayoutId id="2147484003" r:id="rId6"/>
    <p:sldLayoutId id="2147484004" r:id="rId7"/>
    <p:sldLayoutId id="2147484005" r:id="rId8"/>
    <p:sldLayoutId id="2147484006" r:id="rId9"/>
    <p:sldLayoutId id="2147484007" r:id="rId10"/>
    <p:sldLayoutId id="2147484008" r:id="rId11"/>
    <p:sldLayoutId id="2147484009" r:id="rId12"/>
    <p:sldLayoutId id="2147484010" r:id="rId13"/>
    <p:sldLayoutId id="2147484011" r:id="rId14"/>
    <p:sldLayoutId id="2147484012" r:id="rId15"/>
    <p:sldLayoutId id="2147484013" r:id="rId16"/>
    <p:sldLayoutId id="2147484014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16BE1B35-46FB-41A6-A816-DA061CA8E98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A78499F-3A06-4D8E-A305-1635D684E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53428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34" r:id="rId1"/>
    <p:sldLayoutId id="2147484035" r:id="rId2"/>
    <p:sldLayoutId id="2147484036" r:id="rId3"/>
    <p:sldLayoutId id="2147484037" r:id="rId4"/>
    <p:sldLayoutId id="2147484038" r:id="rId5"/>
    <p:sldLayoutId id="2147484039" r:id="rId6"/>
    <p:sldLayoutId id="2147484040" r:id="rId7"/>
    <p:sldLayoutId id="2147484041" r:id="rId8"/>
    <p:sldLayoutId id="2147484042" r:id="rId9"/>
    <p:sldLayoutId id="2147484043" r:id="rId10"/>
    <p:sldLayoutId id="2147484044" r:id="rId11"/>
    <p:sldLayoutId id="2147484045" r:id="rId12"/>
    <p:sldLayoutId id="2147484046" r:id="rId13"/>
    <p:sldLayoutId id="2147484047" r:id="rId14"/>
    <p:sldLayoutId id="2147484048" r:id="rId15"/>
    <p:sldLayoutId id="2147484049" r:id="rId16"/>
    <p:sldLayoutId id="2147484050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cou.hanty.usi.ru/honda/foto_vl_2006/PICT0010.JPG" TargetMode="External"/><Relationship Id="rId1" Type="http://schemas.openxmlformats.org/officeDocument/2006/relationships/slideLayout" Target="../slideLayouts/slideLayout7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://upload.wikimedia.org/wikipedia/commons/7/76/Coat_of_Arms_of_Khanty-Mansia.png" TargetMode="External"/><Relationship Id="rId1" Type="http://schemas.openxmlformats.org/officeDocument/2006/relationships/slideLayout" Target="../slideLayouts/slideLayout7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s://ru.wikipedia.org/wiki/%D0%93%D0%BE%D1%81%D1%83%D0%B4%D0%B0%D1%80%D1%81%D1%82%D0%B2%D0%B5%D0%BD%D0%BD%D1%8B%D0%B9_%D0%B3%D0%B5%D1%80%D0%B0%D0%BB%D1%8C%D0%B4%D0%B8%D1%87%D0%B5%D1%81%D0%BA%D0%B8%D0%B9_%D1%80%D0%B5%D0%B3%D0%B8%D1%81%D1%82%D1%80_%D0%A0%D0%A4" TargetMode="External"/><Relationship Id="rId1" Type="http://schemas.openxmlformats.org/officeDocument/2006/relationships/slideLayout" Target="../slideLayouts/slideLayout7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://upload.wikimedia.org/wikipedia/commons/2/28/Bandera_Khanti_mansi.svg" TargetMode="External"/><Relationship Id="rId1" Type="http://schemas.openxmlformats.org/officeDocument/2006/relationships/slideLayout" Target="../slideLayouts/slideLayout7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www.admhmao.ru/economic/foto/neft1.jpg" TargetMode="External"/><Relationship Id="rId1" Type="http://schemas.openxmlformats.org/officeDocument/2006/relationships/slideLayout" Target="../slideLayouts/slideLayout74.xml"/><Relationship Id="rId5" Type="http://schemas.openxmlformats.org/officeDocument/2006/relationships/image" Target="../media/image33.jpeg"/><Relationship Id="rId4" Type="http://schemas.openxmlformats.org/officeDocument/2006/relationships/hyperlink" Target="http://www.ljplus.ru/img/k/r/krino2/100_1628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4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5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5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5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5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5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5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5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5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5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57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5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87E84-BBDB-4510-B628-7E691325BF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7072" y="2404534"/>
            <a:ext cx="8896931" cy="1646302"/>
          </a:xfrm>
        </p:spPr>
        <p:txBody>
          <a:bodyPr/>
          <a:lstStyle/>
          <a:p>
            <a:pPr algn="ctr"/>
            <a:r>
              <a:rPr lang="ru-RU" dirty="0"/>
              <a:t>Внеклассное мероприятие</a:t>
            </a:r>
            <a:br>
              <a:rPr lang="ru-RU" dirty="0"/>
            </a:br>
            <a:r>
              <a:rPr lang="ru-RU" dirty="0"/>
              <a:t>«Дом, в котором я живу»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D1726B67-5AC3-42A2-AA6C-A3568DEE2E4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Преподаватель: Хохлова Елена Васильевна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4AD4A6-A911-4363-AF29-DB38E4D4B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543" y="-2359"/>
            <a:ext cx="7839524" cy="1602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4731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537328" y="1930400"/>
            <a:ext cx="4324041" cy="45929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b="1" dirty="0">
                <a:solidFill>
                  <a:srgbClr val="C00000"/>
                </a:solidFill>
              </a:rPr>
              <a:t>  </a:t>
            </a:r>
          </a:p>
          <a:p>
            <a:pPr>
              <a:buNone/>
            </a:pPr>
            <a:r>
              <a:rPr lang="ru-RU" sz="1400" b="1" dirty="0">
                <a:solidFill>
                  <a:srgbClr val="C00000"/>
                </a:solidFill>
              </a:rPr>
              <a:t>       </a:t>
            </a:r>
          </a:p>
          <a:p>
            <a:pPr>
              <a:buNone/>
            </a:pPr>
            <a:r>
              <a:rPr lang="ru-RU" sz="1400" b="1" dirty="0">
                <a:solidFill>
                  <a:srgbClr val="C00000"/>
                </a:solidFill>
              </a:rPr>
              <a:t>        Что такое флаг?</a:t>
            </a:r>
          </a:p>
          <a:p>
            <a:pPr>
              <a:buNone/>
            </a:pPr>
            <a:r>
              <a:rPr lang="ru-RU" sz="1400" b="1" dirty="0">
                <a:solidFill>
                  <a:srgbClr val="C00000"/>
                </a:solidFill>
              </a:rPr>
              <a:t>        Флаг – это прикреплённое к древку полотнище определённого цвета или нескольких цветов.</a:t>
            </a:r>
          </a:p>
          <a:p>
            <a:pPr>
              <a:buNone/>
            </a:pPr>
            <a:r>
              <a:rPr lang="ru-RU" sz="1400" b="1" dirty="0">
                <a:solidFill>
                  <a:srgbClr val="C00000"/>
                </a:solidFill>
              </a:rPr>
              <a:t>        Над Большим Кремлевским дворцом, где находится место пребывания Президента России всегда, ночью и днем, в хорошую погоду и в ненастье развивается бело-сине-красное полотнище. Такой же флаг мы видим и над другими зданиями, где находятся органы власти России. Это государственный флаг нашей Родины, один из важнейших символов государства.</a:t>
            </a:r>
          </a:p>
          <a:p>
            <a:pPr>
              <a:buNone/>
            </a:pPr>
            <a:endParaRPr lang="ru-RU" sz="1600" b="1" dirty="0">
              <a:solidFill>
                <a:srgbClr val="C00000"/>
              </a:solidFill>
            </a:endParaRPr>
          </a:p>
        </p:txBody>
      </p:sp>
      <p:pic>
        <p:nvPicPr>
          <p:cNvPr id="12291" name="Picture 3" descr="C:\Users\rekom\Desktop\3169001-ab8a38561d53e92b.gif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65890" y="2384981"/>
            <a:ext cx="4605580" cy="3148552"/>
          </a:xfrm>
          <a:prstGeom prst="rect">
            <a:avLst/>
          </a:prstGeom>
          <a:noFill/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03EC56F-E8A9-4B49-B241-5FAFD309AD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410" y="-1"/>
            <a:ext cx="7652594" cy="160255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03582" y="1988840"/>
            <a:ext cx="5007404" cy="433654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b="1" dirty="0">
                <a:solidFill>
                  <a:srgbClr val="C00000"/>
                </a:solidFill>
              </a:rPr>
              <a:t>     </a:t>
            </a:r>
          </a:p>
          <a:p>
            <a:pPr>
              <a:buNone/>
            </a:pPr>
            <a:r>
              <a:rPr lang="ru-RU" sz="1400" b="1" dirty="0">
                <a:solidFill>
                  <a:srgbClr val="C00000"/>
                </a:solidFill>
              </a:rPr>
              <a:t>       </a:t>
            </a:r>
          </a:p>
          <a:p>
            <a:pPr>
              <a:buNone/>
            </a:pPr>
            <a:r>
              <a:rPr lang="ru-RU" sz="1400" b="1" dirty="0">
                <a:solidFill>
                  <a:srgbClr val="C00000"/>
                </a:solidFill>
              </a:rPr>
              <a:t>       </a:t>
            </a:r>
            <a:r>
              <a:rPr lang="ru-RU" sz="1600" b="1" dirty="0">
                <a:solidFill>
                  <a:srgbClr val="C00000"/>
                </a:solidFill>
              </a:rPr>
              <a:t> А что символизируют три цвета флага?</a:t>
            </a:r>
          </a:p>
          <a:p>
            <a:pPr>
              <a:buNone/>
            </a:pPr>
            <a:r>
              <a:rPr lang="ru-RU" sz="1600" b="1" dirty="0">
                <a:solidFill>
                  <a:srgbClr val="C00000"/>
                </a:solidFill>
              </a:rPr>
              <a:t>        Есть разные версии. По одной, это единство моря, земли и неба. </a:t>
            </a:r>
          </a:p>
          <a:p>
            <a:pPr>
              <a:buNone/>
            </a:pPr>
            <a:r>
              <a:rPr lang="ru-RU" sz="1600" b="1" dirty="0">
                <a:solidFill>
                  <a:srgbClr val="C00000"/>
                </a:solidFill>
              </a:rPr>
              <a:t>      По другой это содружество трех славянских народов. </a:t>
            </a:r>
          </a:p>
          <a:p>
            <a:pPr>
              <a:buNone/>
            </a:pPr>
            <a:r>
              <a:rPr lang="ru-RU" sz="1600" b="1" dirty="0">
                <a:solidFill>
                  <a:srgbClr val="C00000"/>
                </a:solidFill>
              </a:rPr>
              <a:t>      По третьей, цвета флага символизировали : белый – веру, чистоту; синий – небо, благородство, верность; красный – героизм, отвагу, смелость.</a:t>
            </a:r>
          </a:p>
          <a:p>
            <a:pPr>
              <a:buNone/>
            </a:pPr>
            <a:r>
              <a:rPr lang="ru-RU" sz="1600" b="1" dirty="0">
                <a:solidFill>
                  <a:srgbClr val="C00000"/>
                </a:solidFill>
              </a:rPr>
              <a:t>     Есть и такая версия: белый – вера, синий – надежда, а красный – любовь.</a:t>
            </a:r>
          </a:p>
          <a:p>
            <a:pPr>
              <a:buNone/>
            </a:pPr>
            <a:endParaRPr lang="ru-RU" sz="1600" b="1" dirty="0">
              <a:solidFill>
                <a:srgbClr val="C00000"/>
              </a:solidFill>
            </a:endParaRPr>
          </a:p>
        </p:txBody>
      </p:sp>
      <p:pic>
        <p:nvPicPr>
          <p:cNvPr id="13314" name="Picture 2" descr="C:\Users\rekom\Desktop\3169001-ab8a38561d53e92b.gif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23184" y="2384981"/>
            <a:ext cx="4434875" cy="3271101"/>
          </a:xfrm>
          <a:prstGeom prst="rect">
            <a:avLst/>
          </a:prstGeom>
          <a:noFill/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CDB7C25-BAE3-4273-B538-6C223DE620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410" y="-1"/>
            <a:ext cx="7652594" cy="160255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9800" y="1196753"/>
            <a:ext cx="7772400" cy="240369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</a:rPr>
              <a:t>Ханты-Мансийский  автономный округ - Югра</a:t>
            </a:r>
            <a:br>
              <a:rPr lang="ru-RU" b="1" dirty="0">
                <a:latin typeface="Times New Roman" pitchFamily="18" charset="0"/>
              </a:rPr>
            </a:b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014" y="3284984"/>
            <a:ext cx="6857379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9465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7417" y="1"/>
            <a:ext cx="2008187" cy="1433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737" y="1243126"/>
            <a:ext cx="7560841" cy="4059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 rot="10800000" flipV="1">
            <a:off x="4367808" y="5111897"/>
            <a:ext cx="60486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 typeface="Wingdings" pitchFamily="2" charset="2"/>
              <a:buNone/>
            </a:pPr>
            <a:r>
              <a:rPr lang="ru-RU" sz="2400" b="1" dirty="0">
                <a:latin typeface="Times New Roman" pitchFamily="18" charset="0"/>
              </a:rPr>
              <a:t>Из Гимна ХМАО - Югры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9C8D3964-5FD7-4194-A1DA-BF09A51A23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164" y="1243126"/>
            <a:ext cx="7560841" cy="4059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0811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5562" y="639223"/>
            <a:ext cx="2401888" cy="290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47528" y="1556793"/>
            <a:ext cx="62646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25.07.2003 года Президент России Владимир Путин подписал указ об изменении официального названия Ханты-Мансийского автономного округа. </a:t>
            </a: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Отныне 86-й субъект Федерации будет именоваться "Ханты-Мансийский автономный округ - Югра"</a:t>
            </a:r>
          </a:p>
        </p:txBody>
      </p:sp>
    </p:spTree>
    <p:extLst>
      <p:ext uri="{BB962C8B-B14F-4D97-AF65-F5344CB8AC3E}">
        <p14:creationId xmlns:p14="http://schemas.microsoft.com/office/powerpoint/2010/main" val="3753665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561" y="260647"/>
            <a:ext cx="7272808" cy="3672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19536" y="4221087"/>
            <a:ext cx="82089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3600" dirty="0">
                <a:latin typeface="Times New Roman" pitchFamily="18" charset="0"/>
              </a:rPr>
              <a:t>Ханты-Мансийский автономный округ (историческое название края Югра) образован </a:t>
            </a:r>
            <a:r>
              <a:rPr lang="ru-RU" sz="3600" u="sng" dirty="0">
                <a:latin typeface="Times New Roman" pitchFamily="18" charset="0"/>
              </a:rPr>
              <a:t>10 декабря 1930 г. </a:t>
            </a:r>
          </a:p>
          <a:p>
            <a:r>
              <a:rPr lang="ru-RU" sz="3600" dirty="0">
                <a:latin typeface="Times New Roman" pitchFamily="18" charset="0"/>
              </a:rPr>
              <a:t>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028352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1786210"/>
          </a:xfrm>
        </p:spPr>
        <p:txBody>
          <a:bodyPr>
            <a:noAutofit/>
          </a:bodyPr>
          <a:lstStyle/>
          <a:p>
            <a:pPr indent="354013">
              <a:lnSpc>
                <a:spcPct val="90000"/>
              </a:lnSpc>
              <a:spcBef>
                <a:spcPts val="0"/>
              </a:spcBef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+mn-cs"/>
              </a:rPr>
              <a:t>Административный центр округа город </a:t>
            </a:r>
            <a:r>
              <a:rPr lang="ru-RU" sz="3200" u="sng" dirty="0">
                <a:solidFill>
                  <a:prstClr val="black"/>
                </a:solidFill>
                <a:latin typeface="Times New Roman" pitchFamily="18" charset="0"/>
                <a:ea typeface="+mn-ea"/>
                <a:cs typeface="+mn-cs"/>
              </a:rPr>
              <a:t>Ханты-Мансийск</a:t>
            </a: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+mn-cs"/>
              </a:rPr>
              <a:t>. </a:t>
            </a:r>
            <a:br>
              <a:rPr lang="ru-RU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+mn-cs"/>
              </a:rPr>
            </a:b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+mn-cs"/>
              </a:rPr>
              <a:t>Расположен рядом с местом слияния двух великих сибирских рек Оби и Иртыша. </a:t>
            </a:r>
            <a:br>
              <a:rPr lang="ru-RU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+mn-cs"/>
              </a:rPr>
            </a:br>
            <a:endParaRPr lang="ru-RU" sz="3200" dirty="0"/>
          </a:p>
        </p:txBody>
      </p:sp>
      <p:pic>
        <p:nvPicPr>
          <p:cNvPr id="3" name="Picture 8" descr="Картинка 67 из 2818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593" y="2276872"/>
            <a:ext cx="7776863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1903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63552" y="2274839"/>
            <a:ext cx="813690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На севере округ граничит с Ямало-Ненецким автономный округом, </a:t>
            </a:r>
          </a:p>
          <a:p>
            <a:pPr algn="just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на северо-западе — с Республикой Коми, </a:t>
            </a:r>
          </a:p>
          <a:p>
            <a:pPr algn="just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на юго-западе — со Свердловской областью, на юге — с Тобольским и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Уватским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районами Тюменской областью, </a:t>
            </a:r>
          </a:p>
          <a:p>
            <a:pPr algn="just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на юго-востоке и востоке — с Томской областью и Красноярским краем. </a:t>
            </a:r>
          </a:p>
        </p:txBody>
      </p:sp>
      <p:pic>
        <p:nvPicPr>
          <p:cNvPr id="7170" name="Picture 2" descr="Ханто.рф - Фото Альбомы - Категория: Природа Югры! . - Файл: природа ХМА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612" y="0"/>
            <a:ext cx="7656785" cy="2419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7388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63552" y="2413339"/>
            <a:ext cx="799288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крайняя северная точка расположена у истоков р.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Хулга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Берёзовском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районе,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крайняя южная — вблизи поселка городского типа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Куминский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крайняя западная — в горах Северного Урала у истоков р. Северная Сосьва,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крайняя восточная — у истоков р.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Вах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5124" name="Picture 4" descr="Ханты-Мансийский ЦГМС - филиал ФГБУ &quot;Обь-Иртышское УГМС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404664"/>
            <a:ext cx="2880320" cy="1733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тыменская обл пос сумкино - Сум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056" y="404665"/>
            <a:ext cx="3456384" cy="1733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859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9"/>
            <a:ext cx="8229600" cy="90751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       Герб Ханты-Мансийского                             автономного округа - ЮГРЫ</a:t>
            </a:r>
            <a:endParaRPr lang="ru-RU" dirty="0"/>
          </a:p>
        </p:txBody>
      </p:sp>
      <p:pic>
        <p:nvPicPr>
          <p:cNvPr id="3" name="Picture 14" descr="Изображение:Coat of Arms of Khanty-Mansia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7522" y="1997840"/>
            <a:ext cx="2304255" cy="3000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23792" y="1412777"/>
            <a:ext cx="644420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Герб Ханты-Мансийского автономного округа представляет собой серебряную эмблему, расположенную на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подкладе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двух щитов.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Контур щита обведен золотом. Щит увенчан элементом белого цвета, выполненным в орнаментальном стиле обских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угров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и окружен венком из зеленых кедровых ветвей.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Девиз "Югра" начертан серебряными литерами на ленте, расположенной под щитом</a:t>
            </a:r>
            <a:r>
              <a:rPr lang="ru-RU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67133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4702" y="1930400"/>
            <a:ext cx="813690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812D468-A078-4C90-82E3-9570451EE2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410" y="-1"/>
            <a:ext cx="7652594" cy="160255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35EE76-67CE-4642-A285-7A63E72C6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6152" y="863602"/>
            <a:ext cx="5099902" cy="5130798"/>
          </a:xfrm>
        </p:spPr>
        <p:txBody>
          <a:bodyPr>
            <a:normAutofit/>
          </a:bodyPr>
          <a:lstStyle/>
          <a:p>
            <a:pPr algn="just"/>
            <a:r>
              <a:rPr lang="ru-RU" sz="1600" b="1" dirty="0"/>
              <a:t>В 2020 проект герба был доработан. </a:t>
            </a:r>
            <a:br>
              <a:rPr lang="ru-RU" sz="1600" b="1" dirty="0"/>
            </a:br>
            <a:r>
              <a:rPr lang="ru-RU" sz="1600" b="1" dirty="0"/>
              <a:t>24 декабря его утвердил окружной парламент, внеся изменения в закон о флаге и гербе автономного округа.</a:t>
            </a:r>
            <a:br>
              <a:rPr lang="ru-RU" sz="1600" b="1" dirty="0"/>
            </a:br>
            <a:r>
              <a:rPr lang="ru-RU" sz="1600" b="1" dirty="0"/>
              <a:t>8 февраля 2021 года новый герб был внесён в </a:t>
            </a:r>
            <a:r>
              <a:rPr lang="ru-RU" sz="1600" b="1" dirty="0">
                <a:hlinkClick r:id="rId2" tooltip="Государственный геральдический регистр РФ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геральдический регистр России</a:t>
            </a:r>
            <a:r>
              <a:rPr lang="ru-RU" sz="1600" b="1" dirty="0"/>
              <a:t>. </a:t>
            </a:r>
            <a:br>
              <a:rPr lang="ru-RU" sz="1600" b="1" dirty="0"/>
            </a:br>
            <a:r>
              <a:rPr lang="ru-RU" sz="1600" b="1" dirty="0"/>
              <a:t>До 1 января 2022 года предусмотрен переходный период, в течение которого допускается использование обоих вариантов герба.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1852A83-089A-47D7-939F-01D9E66924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97" y="863601"/>
            <a:ext cx="5712103" cy="5213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60799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5" descr="Изображение:Bandera Khanti mansi.sv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7710" y="233643"/>
            <a:ext cx="3714235" cy="1956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91944" y="620688"/>
            <a:ext cx="46805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kern="0" dirty="0">
                <a:latin typeface="Times New Roman" pitchFamily="18" charset="0"/>
                <a:ea typeface="+mj-ea"/>
                <a:cs typeface="Times New Roman" pitchFamily="18" charset="0"/>
              </a:rPr>
              <a:t>Флаг </a:t>
            </a:r>
            <a:br>
              <a:rPr lang="ru-RU" sz="3200" b="1" kern="0" dirty="0"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3200" b="1" kern="0" dirty="0">
                <a:latin typeface="Times New Roman" pitchFamily="18" charset="0"/>
                <a:ea typeface="+mj-ea"/>
                <a:cs typeface="Times New Roman" pitchFamily="18" charset="0"/>
              </a:rPr>
              <a:t>Ханты -Мансийского автономного округа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71664" y="4173076"/>
            <a:ext cx="33392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35560" y="2420888"/>
            <a:ext cx="813690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Представляет собой прямоугольное полотнище, разделённое по горизонтали на две полосы (верхняя — сине-голубая, нижняя — зелёная), завершенное по вертикали прямоугольной полосой белого цвета.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левой верхней части полотна расположен элемент белого цвета из герба Ханты - Мансийского автономного округа.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237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3592" y="692696"/>
            <a:ext cx="76328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4013" algn="ctr"/>
            <a:r>
              <a:rPr lang="ru-RU" sz="3200" dirty="0">
                <a:latin typeface="Times New Roman" pitchFamily="18" charset="0"/>
              </a:rPr>
              <a:t>Известность во всем мире округу принесли богатейшие месторождения нефти и газа</a:t>
            </a:r>
          </a:p>
        </p:txBody>
      </p:sp>
      <p:pic>
        <p:nvPicPr>
          <p:cNvPr id="3" name="Picture 10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026" y="3645024"/>
            <a:ext cx="4176463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Картинка 13 из 2819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1" y="3645024"/>
            <a:ext cx="4032448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3186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07568" y="2136340"/>
            <a:ext cx="81369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Численность населения ХМАО 1597,2 тыс. человек,  32 тыс. человек или примерно 2% - это представители коренных малочисленных народов Севера: ханты, манси и ненцы, половина из которых ведут традиционный образ жизни.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080" y="4597779"/>
            <a:ext cx="3528392" cy="2003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562" y="4597779"/>
            <a:ext cx="3269318" cy="2003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 descr="Пойковский: Центр занятости населения города Нефтеюганска ХМАО - Югр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68" y="196877"/>
            <a:ext cx="2808312" cy="1723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Департамент физической культуры и спорта Ханты-Мансийского автономного округа - Югры: Фотоальбом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081" y="196877"/>
            <a:ext cx="3317291" cy="1723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3069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63552" y="3105836"/>
            <a:ext cx="7920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Вся территория Югры относится к районам Крайнего Севера</a:t>
            </a:r>
          </a:p>
        </p:txBody>
      </p:sp>
      <p:pic>
        <p:nvPicPr>
          <p:cNvPr id="9218" name="Picture 2" descr="Месторождения ханты мансийска конспек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576" y="64832"/>
            <a:ext cx="3984377" cy="3036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Автотуризм в России, автопутешествия - Фотографии - Комитет по туризму Ханты - Мансийского автономного округа - Югры - СПРАВОЧН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928" y="4306166"/>
            <a:ext cx="4968552" cy="2363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386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63552" y="3105836"/>
            <a:ext cx="7920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Вся территория Югры относится к районам Крайнего Севера</a:t>
            </a:r>
          </a:p>
        </p:txBody>
      </p:sp>
      <p:pic>
        <p:nvPicPr>
          <p:cNvPr id="9218" name="Picture 2" descr="Месторождения ханты мансийска конспек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576" y="64832"/>
            <a:ext cx="3984377" cy="3036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Автотуризм в России, автопутешествия - Фотографии - Комитет по туризму Ханты - Мансийского автономного округа - Югры - СПРАВОЧН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928" y="4306166"/>
            <a:ext cx="4968552" cy="2363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564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19536" y="1166844"/>
            <a:ext cx="849694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Ханты-Мансийский автономный округ – Югра является основным нефтегазоносным районом России и одним из крупнейших нефтедобывающих регионов мира, относится к регионам-донорам России и лидирует по ряду основных экономических показателей: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 добыче нефти;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I – по производству электроэнергии;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II – по объёму промышленного производства;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II – по добыче газа;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II – по поступлению налогов в бюджетную систему.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III – по объёму инвестиций в основной капитал;</a:t>
            </a:r>
          </a:p>
        </p:txBody>
      </p:sp>
      <p:pic>
        <p:nvPicPr>
          <p:cNvPr id="11266" name="Picture 2" descr="Вести Экономика - Власти ХМАО продадут долю в &quot;Сургутнефтегазе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5624" y="3083957"/>
            <a:ext cx="202882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Работа и вакансии в Радужно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6508" y="87830"/>
            <a:ext cx="3517404" cy="1079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6736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9876" y="982133"/>
            <a:ext cx="8474697" cy="733546"/>
          </a:xfrm>
        </p:spPr>
        <p:txBody>
          <a:bodyPr>
            <a:normAutofit fontScale="90000"/>
          </a:bodyPr>
          <a:lstStyle/>
          <a:p>
            <a:r>
              <a:rPr lang="ru-RU" dirty="0"/>
              <a:t>                </a:t>
            </a:r>
            <a:r>
              <a:rPr lang="ru-RU" b="1" dirty="0">
                <a:latin typeface="Monotype Corsiva" panose="03010101010201010101" pitchFamily="66" charset="0"/>
              </a:rPr>
              <a:t>Нижневартовск</a:t>
            </a:r>
          </a:p>
        </p:txBody>
      </p:sp>
      <p:pic>
        <p:nvPicPr>
          <p:cNvPr id="4" name="Содержимое 3" descr="11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1894788" y="1916061"/>
            <a:ext cx="8644379" cy="3853143"/>
          </a:xfrm>
        </p:spPr>
      </p:pic>
    </p:spTree>
    <p:extLst>
      <p:ext uri="{BB962C8B-B14F-4D97-AF65-F5344CB8AC3E}">
        <p14:creationId xmlns:p14="http://schemas.microsoft.com/office/powerpoint/2010/main" val="1779613684"/>
      </p:ext>
    </p:extLst>
  </p:cSld>
  <p:clrMapOvr>
    <a:masterClrMapping/>
  </p:clrMapOvr>
  <p:transition spd="slow">
    <p:dissolv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F500731A-B075-459E-A3D7-827DB2CCF4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61274"/>
            <a:ext cx="8939753" cy="670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1259026-6CAE-41FA-AFC6-BA3B774467A2}"/>
              </a:ext>
            </a:extLst>
          </p:cNvPr>
          <p:cNvSpPr/>
          <p:nvPr/>
        </p:nvSpPr>
        <p:spPr>
          <a:xfrm>
            <a:off x="1640264" y="6174557"/>
            <a:ext cx="3054284" cy="43363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ГЕРБ НИЖНЕВАРТОВСКА</a:t>
            </a:r>
          </a:p>
        </p:txBody>
      </p:sp>
    </p:spTree>
    <p:extLst>
      <p:ext uri="{BB962C8B-B14F-4D97-AF65-F5344CB8AC3E}">
        <p14:creationId xmlns:p14="http://schemas.microsoft.com/office/powerpoint/2010/main" val="1557456858"/>
      </p:ext>
    </p:extLst>
  </p:cSld>
  <p:clrMapOvr>
    <a:masterClrMapping/>
  </p:clrMapOvr>
  <p:transition spd="slow">
    <p:wedg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flag.gif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3086100" y="1959801"/>
            <a:ext cx="6157470" cy="4131987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086100" y="0"/>
            <a:ext cx="5623560" cy="1643050"/>
          </a:xfrm>
        </p:spPr>
        <p:txBody>
          <a:bodyPr>
            <a:normAutofit/>
          </a:bodyPr>
          <a:lstStyle/>
          <a:p>
            <a:pPr algn="ctr"/>
            <a:endParaRPr lang="ru-RU" sz="3600" dirty="0"/>
          </a:p>
          <a:p>
            <a:pPr algn="ctr"/>
            <a:r>
              <a:rPr lang="ru-RU" sz="4000" b="1" dirty="0">
                <a:latin typeface="Monotype Corsiva" panose="03010101010201010101" pitchFamily="66" charset="0"/>
              </a:rPr>
              <a:t>Флаг Нижневартовска</a:t>
            </a:r>
          </a:p>
        </p:txBody>
      </p:sp>
    </p:spTree>
    <p:extLst>
      <p:ext uri="{BB962C8B-B14F-4D97-AF65-F5344CB8AC3E}">
        <p14:creationId xmlns:p14="http://schemas.microsoft.com/office/powerpoint/2010/main" val="3801455671"/>
      </p:ext>
    </p:extLst>
  </p:cSld>
  <p:clrMapOvr>
    <a:masterClrMapping/>
  </p:clrMapOvr>
  <p:transition spd="slow"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599387" y="1463005"/>
            <a:ext cx="4038600" cy="4785395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400" dirty="0"/>
              <a:t>     </a:t>
            </a:r>
          </a:p>
          <a:p>
            <a:pPr>
              <a:buNone/>
            </a:pPr>
            <a:r>
              <a:rPr lang="ru-RU" sz="2000" b="1" dirty="0">
                <a:solidFill>
                  <a:srgbClr val="C00000"/>
                </a:solidFill>
              </a:rPr>
              <a:t>     </a:t>
            </a:r>
            <a:endParaRPr lang="ru-RU" sz="1600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1600" dirty="0">
                <a:solidFill>
                  <a:srgbClr val="C00000"/>
                </a:solidFill>
              </a:rPr>
              <a:t>      </a:t>
            </a:r>
            <a:r>
              <a:rPr lang="ru-RU" dirty="0">
                <a:solidFill>
                  <a:srgbClr val="FF0000"/>
                </a:solidFill>
              </a:rPr>
              <a:t>Откуда начинается Россия?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С Курил? С Камчатки? Или с Командор?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О чём грустят глаза её степные, 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Над камышами всех её озёр?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Россия начинается с пристрастья,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К труду, к терпенью, к правде, к доброте.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Вот в чём её звезда. Она прекрасна!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Она горит и светит в темноте.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Отсюда все дела её большие, её неповторимая судьба.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И если ты причастен к ней, – Россия, 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Не с гор берёт начало, а с тебя.</a:t>
            </a:r>
          </a:p>
          <a:p>
            <a:pPr>
              <a:buNone/>
            </a:pPr>
            <a:endParaRPr lang="ru-RU" sz="1400" b="1" dirty="0">
              <a:solidFill>
                <a:srgbClr val="C00000"/>
              </a:solidFill>
            </a:endParaRPr>
          </a:p>
        </p:txBody>
      </p:sp>
      <p:pic>
        <p:nvPicPr>
          <p:cNvPr id="1027" name="Picture 3" descr="C:\Users\rekom\Desktop\People_Children_The_girl_in_birch_033907_2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5343525" y="2724944"/>
            <a:ext cx="3676650" cy="2752725"/>
          </a:xfrm>
          <a:prstGeom prst="rect">
            <a:avLst/>
          </a:prstGeom>
          <a:noFill/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6BD2331-3179-4457-81A3-E21ED71CB1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410" y="-1"/>
            <a:ext cx="7652594" cy="1602557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182880"/>
            <a:ext cx="9720072" cy="1211580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Monotype Corsiva" panose="03010101010201010101" pitchFamily="66" charset="0"/>
              </a:rPr>
              <a:t>Памятник Покорителям Самотлора</a:t>
            </a:r>
          </a:p>
        </p:txBody>
      </p:sp>
      <p:pic>
        <p:nvPicPr>
          <p:cNvPr id="2050" name="Picture 2" descr="C:\Documents and Settings\Маша\Рабочий стол\нижневартовск\5%20(2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2413761" y="2560638"/>
            <a:ext cx="2487678" cy="3309937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89320" y="2551132"/>
            <a:ext cx="4754880" cy="4023360"/>
          </a:xfrm>
        </p:spPr>
        <p:txBody>
          <a:bodyPr>
            <a:normAutofit fontScale="77500" lnSpcReduction="20000"/>
          </a:bodyPr>
          <a:lstStyle/>
          <a:p>
            <a:r>
              <a:rPr lang="ru-RU" sz="3200" dirty="0"/>
              <a:t>Это главный памятник города. На перекрестке шумных дорог стоит мощная фигура молодого рабочего с горящим факелом в руке. К скульптуре с факелом у нас относятся с уважением и почетом. Ведь она представляет первопроходцев, тех кому достались самые непроходимые болота и сильные морозы. </a:t>
            </a:r>
          </a:p>
        </p:txBody>
      </p:sp>
    </p:spTree>
    <p:extLst>
      <p:ext uri="{BB962C8B-B14F-4D97-AF65-F5344CB8AC3E}">
        <p14:creationId xmlns:p14="http://schemas.microsoft.com/office/powerpoint/2010/main" val="1563819717"/>
      </p:ext>
    </p:extLst>
  </p:cSld>
  <p:clrMapOvr>
    <a:masterClrMapping/>
  </p:clrMapOvr>
  <p:transition spd="slow">
    <p:zo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0"/>
            <a:ext cx="9720072" cy="814388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Monotype Corsiva" panose="03010101010201010101" pitchFamily="66" charset="0"/>
              </a:rPr>
              <a:t>Памятник павшим воинам</a:t>
            </a:r>
            <a:endParaRPr lang="ru-RU" sz="4000" dirty="0"/>
          </a:p>
        </p:txBody>
      </p:sp>
      <p:pic>
        <p:nvPicPr>
          <p:cNvPr id="7" name="Picture 2" descr="C:\Users\Пользователь\Desktop\88cd5b98652e98e9-larg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912610" y="1885804"/>
            <a:ext cx="4970558" cy="3713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54839" y="2604857"/>
            <a:ext cx="4754880" cy="3341572"/>
          </a:xfrm>
        </p:spPr>
        <p:txBody>
          <a:bodyPr>
            <a:normAutofit/>
          </a:bodyPr>
          <a:lstStyle/>
          <a:p>
            <a:r>
              <a:rPr lang="ru-RU" sz="2000" dirty="0"/>
              <a:t>Этот памятник сооружен в честь погибших солдат, тех, кто в годы ВЕЛИКОЙ ОТЕЧЕСТВЕННОЙ ВОЙНЫ защищал нашу родину от фашистов, вы видите фигуру бойца, а рядом чаша с вечным огнем. Каждый год 9Мая, в День Победы, сюда приходят </a:t>
            </a:r>
            <a:r>
              <a:rPr lang="ru-RU" sz="2000" dirty="0" err="1"/>
              <a:t>Нижневартовцы</a:t>
            </a:r>
            <a:r>
              <a:rPr lang="ru-RU" sz="2000" dirty="0"/>
              <a:t>, чтобы почтить память погибших.</a:t>
            </a:r>
          </a:p>
        </p:txBody>
      </p:sp>
    </p:spTree>
    <p:extLst>
      <p:ext uri="{BB962C8B-B14F-4D97-AF65-F5344CB8AC3E}">
        <p14:creationId xmlns:p14="http://schemas.microsoft.com/office/powerpoint/2010/main" val="40967733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latin typeface="Monotype Corsiva" panose="03010101010201010101" pitchFamily="66" charset="0"/>
                <a:cs typeface="Times New Roman" pitchFamily="18" charset="0"/>
              </a:rPr>
              <a:t>Памятник воинам-интернационалистам </a:t>
            </a:r>
            <a:br>
              <a:rPr lang="ru-RU" sz="5400" b="1" dirty="0">
                <a:latin typeface="Monotype Corsiva" panose="03010101010201010101" pitchFamily="66" charset="0"/>
              </a:rPr>
            </a:br>
            <a:endParaRPr lang="ru-RU" dirty="0"/>
          </a:p>
        </p:txBody>
      </p:sp>
      <p:pic>
        <p:nvPicPr>
          <p:cNvPr id="5" name="Picture 2" descr="C:\Users\Пользователь\Desktop\main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1450975" y="2560638"/>
            <a:ext cx="4413249" cy="3309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Улицу «Комсомольский бульвар» украшает памятник воинам интернационалистам, погибшим в боевых действиях. Колокол олицетворяет (представляет) вечную память погибшим.</a:t>
            </a:r>
          </a:p>
        </p:txBody>
      </p:sp>
    </p:spTree>
    <p:extLst>
      <p:ext uri="{BB962C8B-B14F-4D97-AF65-F5344CB8AC3E}">
        <p14:creationId xmlns:p14="http://schemas.microsoft.com/office/powerpoint/2010/main" val="18225628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5788" y="585216"/>
            <a:ext cx="10901362" cy="1499616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Monotype Corsiva" panose="03010101010201010101" pitchFamily="66" charset="0"/>
                <a:cs typeface="Times New Roman" pitchFamily="18" charset="0"/>
              </a:rPr>
              <a:t>Мемориал славы </a:t>
            </a:r>
            <a:r>
              <a:rPr lang="ru-RU" sz="3200" b="1" dirty="0" err="1">
                <a:latin typeface="Monotype Corsiva" panose="03010101010201010101" pitchFamily="66" charset="0"/>
                <a:cs typeface="Times New Roman" pitchFamily="18" charset="0"/>
              </a:rPr>
              <a:t>нижневартовского</a:t>
            </a:r>
            <a:r>
              <a:rPr lang="ru-RU" sz="3200" b="1" dirty="0">
                <a:latin typeface="Monotype Corsiva" panose="03010101010201010101" pitchFamily="66" charset="0"/>
                <a:cs typeface="Times New Roman" pitchFamily="18" charset="0"/>
              </a:rPr>
              <a:t> спорта</a:t>
            </a:r>
            <a:endParaRPr lang="ru-RU" sz="3200" dirty="0"/>
          </a:p>
        </p:txBody>
      </p:sp>
      <p:pic>
        <p:nvPicPr>
          <p:cNvPr id="5" name="Picture 2" descr="C:\Users\Пользователь\Desktop\0_88eb0_f1a65b25_XL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792431" y="2403835"/>
            <a:ext cx="5753411" cy="37612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732270" y="2517840"/>
            <a:ext cx="4754880" cy="4023360"/>
          </a:xfrm>
        </p:spPr>
        <p:txBody>
          <a:bodyPr/>
          <a:lstStyle/>
          <a:p>
            <a:r>
              <a:rPr lang="ru-RU" dirty="0"/>
              <a:t>ЭТО МЕМОРИАЛ В ФОРМЕ большого золотистого шара – мемориал славы </a:t>
            </a:r>
            <a:r>
              <a:rPr lang="ru-RU" dirty="0" err="1"/>
              <a:t>Нижневартовского</a:t>
            </a:r>
            <a:r>
              <a:rPr lang="ru-RU" dirty="0"/>
              <a:t> спорта. На отдельной звездочке написаны имена спортсменов, которые принесли славу нашему городу.</a:t>
            </a:r>
          </a:p>
          <a:p>
            <a:r>
              <a:rPr lang="ru-RU" dirty="0"/>
              <a:t>Город гордится ими.</a:t>
            </a:r>
          </a:p>
        </p:txBody>
      </p:sp>
    </p:spTree>
    <p:extLst>
      <p:ext uri="{BB962C8B-B14F-4D97-AF65-F5344CB8AC3E}">
        <p14:creationId xmlns:p14="http://schemas.microsoft.com/office/powerpoint/2010/main" val="28728703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383066"/>
            <a:ext cx="9720072" cy="1282124"/>
          </a:xfrm>
        </p:spPr>
        <p:txBody>
          <a:bodyPr>
            <a:normAutofit/>
          </a:bodyPr>
          <a:lstStyle/>
          <a:p>
            <a:pPr algn="ctr"/>
            <a:r>
              <a:rPr lang="ru-RU" sz="3600" dirty="0"/>
              <a:t>                        </a:t>
            </a:r>
            <a:r>
              <a:rPr lang="ru-RU" sz="4400" b="1" dirty="0">
                <a:latin typeface="Monotype Corsiva" panose="03010101010201010101" pitchFamily="66" charset="0"/>
              </a:rPr>
              <a:t>Достопримечательности</a:t>
            </a:r>
          </a:p>
        </p:txBody>
      </p:sp>
      <p:pic>
        <p:nvPicPr>
          <p:cNvPr id="5" name="Содержимое 3" descr="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18949" y="1665189"/>
            <a:ext cx="9825276" cy="4821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1567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9284" y="308876"/>
            <a:ext cx="9720072" cy="1314184"/>
          </a:xfrm>
        </p:spPr>
        <p:txBody>
          <a:bodyPr/>
          <a:lstStyle/>
          <a:p>
            <a:pPr algn="ctr"/>
            <a:r>
              <a:rPr lang="ru-RU" b="1" dirty="0">
                <a:latin typeface="Monotype Corsiva" panose="03010101010201010101" pitchFamily="66" charset="0"/>
              </a:rPr>
              <a:t>Храм рождества Христова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8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31520" y="1623060"/>
            <a:ext cx="10117836" cy="483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3795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265176"/>
            <a:ext cx="9720072" cy="120700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Monotype Corsiva" panose="03010101010201010101" pitchFamily="66" charset="0"/>
                <a:cs typeface="Times New Roman" pitchFamily="18" charset="0"/>
              </a:rPr>
              <a:t>Городской драматический театр</a:t>
            </a:r>
            <a:br>
              <a:rPr lang="ru-RU" sz="3600" b="1" dirty="0">
                <a:latin typeface="Monotype Corsiva" panose="03010101010201010101" pitchFamily="66" charset="0"/>
                <a:cs typeface="Times New Roman" pitchFamily="18" charset="0"/>
              </a:rPr>
            </a:br>
            <a:endParaRPr lang="ru-RU" sz="3600" dirty="0">
              <a:latin typeface="Monotype Corsiva" panose="03010101010201010101" pitchFamily="66" charset="0"/>
            </a:endParaRPr>
          </a:p>
        </p:txBody>
      </p:sp>
      <p:pic>
        <p:nvPicPr>
          <p:cNvPr id="5" name="Picture 4" descr="D:\Мои фото\нижневартовск\nvdramthet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4148" y="1188720"/>
            <a:ext cx="9720072" cy="5221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895150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0"/>
            <a:ext cx="9720072" cy="13716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latin typeface="Monotype Corsiva" panose="03010101010201010101" pitchFamily="66" charset="0"/>
                <a:cs typeface="Times New Roman" pitchFamily="18" charset="0"/>
              </a:rPr>
              <a:t>Аллея Почета авиационной техники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5" name="Picture 3" descr="D:\Мои фото\нижневартовск\Аэропорт алле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4128" y="914400"/>
            <a:ext cx="9720072" cy="5692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3393340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196596"/>
            <a:ext cx="9720072" cy="80924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latin typeface="Monotype Corsiva" panose="03010101010201010101" pitchFamily="66" charset="0"/>
              </a:rPr>
              <a:t>Дворец искусств</a:t>
            </a:r>
          </a:p>
        </p:txBody>
      </p:sp>
      <p:pic>
        <p:nvPicPr>
          <p:cNvPr id="5" name="Picture 2" descr="C:\Documents and Settings\Маша\Рабочий стол\нижневартовск\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24128" y="1005840"/>
            <a:ext cx="10085832" cy="56235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9708934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160020"/>
            <a:ext cx="9720072" cy="84582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latin typeface="Monotype Corsiva" panose="03010101010201010101" pitchFamily="66" charset="0"/>
              </a:rPr>
              <a:t>БЕЛЫЕ НОЧИ</a:t>
            </a:r>
          </a:p>
        </p:txBody>
      </p:sp>
      <p:pic>
        <p:nvPicPr>
          <p:cNvPr id="5" name="Picture 2" descr="C:\Users\Пользователь\Desktop\0_39a49_ea6d7b3d_XL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4128" y="822960"/>
            <a:ext cx="10268712" cy="580644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065122" y="1191726"/>
            <a:ext cx="563808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latin typeface="Monotype Corsiva" panose="03010101010201010101" pitchFamily="66" charset="0"/>
              </a:rPr>
              <a:t>С 1976 года проводится фестиваль </a:t>
            </a:r>
          </a:p>
          <a:p>
            <a:pPr algn="ctr"/>
            <a:r>
              <a:rPr lang="ru-RU" sz="3200" b="1" dirty="0">
                <a:latin typeface="Monotype Corsiva" panose="03010101010201010101" pitchFamily="66" charset="0"/>
              </a:rPr>
              <a:t>«</a:t>
            </a:r>
            <a:r>
              <a:rPr lang="ru-RU" sz="3200" b="1" dirty="0" err="1">
                <a:latin typeface="Monotype Corsiva" panose="03010101010201010101" pitchFamily="66" charset="0"/>
              </a:rPr>
              <a:t>Самотлорские</a:t>
            </a:r>
            <a:r>
              <a:rPr lang="ru-RU" sz="3200" b="1" dirty="0">
                <a:latin typeface="Monotype Corsiva" panose="03010101010201010101" pitchFamily="66" charset="0"/>
              </a:rPr>
              <a:t> ночи» (белые ночи)</a:t>
            </a:r>
          </a:p>
        </p:txBody>
      </p:sp>
    </p:spTree>
    <p:extLst>
      <p:ext uri="{BB962C8B-B14F-4D97-AF65-F5344CB8AC3E}">
        <p14:creationId xmlns:p14="http://schemas.microsoft.com/office/powerpoint/2010/main" val="12592030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82804" y="2060848"/>
            <a:ext cx="4534293" cy="3980513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dirty="0"/>
              <a:t>    </a:t>
            </a:r>
          </a:p>
          <a:p>
            <a:pPr>
              <a:buNone/>
            </a:pPr>
            <a:r>
              <a:rPr lang="ru-RU" sz="1400" b="1" dirty="0">
                <a:solidFill>
                  <a:srgbClr val="FF0000"/>
                </a:solidFill>
              </a:rPr>
              <a:t>     </a:t>
            </a:r>
          </a:p>
          <a:p>
            <a:pPr>
              <a:buNone/>
            </a:pPr>
            <a:r>
              <a:rPr lang="ru-RU" sz="2000" b="1" dirty="0">
                <a:solidFill>
                  <a:srgbClr val="FF0000"/>
                </a:solidFill>
              </a:rPr>
              <a:t>     </a:t>
            </a:r>
            <a:r>
              <a:rPr lang="en-US" sz="2000" b="1" dirty="0">
                <a:solidFill>
                  <a:srgbClr val="FF0000"/>
                </a:solidFill>
              </a:rPr>
              <a:t>       </a:t>
            </a:r>
            <a:r>
              <a:rPr lang="ru-RU" sz="7200" b="1" dirty="0">
                <a:solidFill>
                  <a:srgbClr val="FF0000"/>
                </a:solidFill>
              </a:rPr>
              <a:t>Россия, Русь, куда я ни взгляну,</a:t>
            </a:r>
            <a:endParaRPr lang="en-US" sz="72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7200" b="1" dirty="0">
                <a:solidFill>
                  <a:srgbClr val="FF0000"/>
                </a:solidFill>
              </a:rPr>
              <a:t>   </a:t>
            </a:r>
            <a:r>
              <a:rPr lang="ru-RU" sz="7200" b="1" dirty="0">
                <a:solidFill>
                  <a:srgbClr val="FF0000"/>
                </a:solidFill>
              </a:rPr>
              <a:t>За все твои страдания и битвы</a:t>
            </a:r>
            <a:br>
              <a:rPr lang="ru-RU" sz="7200" b="1" dirty="0">
                <a:solidFill>
                  <a:srgbClr val="FF0000"/>
                </a:solidFill>
              </a:rPr>
            </a:br>
            <a:endParaRPr lang="en-US" sz="72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7200" b="1" dirty="0">
                <a:solidFill>
                  <a:srgbClr val="FF0000"/>
                </a:solidFill>
              </a:rPr>
              <a:t>    </a:t>
            </a:r>
            <a:r>
              <a:rPr lang="ru-RU" sz="7200" b="1" dirty="0">
                <a:solidFill>
                  <a:srgbClr val="FF0000"/>
                </a:solidFill>
              </a:rPr>
              <a:t>Люблю твою, Россия, старину,</a:t>
            </a:r>
            <a:br>
              <a:rPr lang="ru-RU" sz="7200" b="1" dirty="0">
                <a:solidFill>
                  <a:srgbClr val="FF0000"/>
                </a:solidFill>
              </a:rPr>
            </a:br>
            <a:endParaRPr lang="en-US" sz="72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7200" b="1" dirty="0">
                <a:solidFill>
                  <a:srgbClr val="FF0000"/>
                </a:solidFill>
              </a:rPr>
              <a:t>    </a:t>
            </a:r>
            <a:r>
              <a:rPr lang="ru-RU" sz="7200" b="1" dirty="0">
                <a:solidFill>
                  <a:srgbClr val="FF0000"/>
                </a:solidFill>
              </a:rPr>
              <a:t>Твои леса, погосты и молитвы.</a:t>
            </a:r>
            <a:br>
              <a:rPr lang="ru-RU" sz="7200" b="1" dirty="0">
                <a:solidFill>
                  <a:srgbClr val="FF0000"/>
                </a:solidFill>
              </a:rPr>
            </a:br>
            <a:endParaRPr lang="en-US" sz="72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7200" b="1" dirty="0">
                <a:solidFill>
                  <a:srgbClr val="FF0000"/>
                </a:solidFill>
              </a:rPr>
              <a:t>    </a:t>
            </a:r>
            <a:r>
              <a:rPr lang="ru-RU" sz="7200" b="1" dirty="0">
                <a:solidFill>
                  <a:srgbClr val="FF0000"/>
                </a:solidFill>
              </a:rPr>
              <a:t>Люблю твои избушки и цветы,</a:t>
            </a:r>
            <a:br>
              <a:rPr lang="ru-RU" sz="7200" b="1" dirty="0">
                <a:solidFill>
                  <a:srgbClr val="FF0000"/>
                </a:solidFill>
              </a:rPr>
            </a:br>
            <a:endParaRPr lang="en-US" sz="72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7200" b="1" dirty="0">
                <a:solidFill>
                  <a:srgbClr val="FF0000"/>
                </a:solidFill>
              </a:rPr>
              <a:t>    </a:t>
            </a:r>
            <a:r>
              <a:rPr lang="ru-RU" sz="7200" b="1" dirty="0">
                <a:solidFill>
                  <a:srgbClr val="FF0000"/>
                </a:solidFill>
              </a:rPr>
              <a:t>И небеса, горящие от зноя,</a:t>
            </a:r>
            <a:br>
              <a:rPr lang="ru-RU" sz="7200" b="1" dirty="0">
                <a:solidFill>
                  <a:srgbClr val="FF0000"/>
                </a:solidFill>
              </a:rPr>
            </a:br>
            <a:endParaRPr lang="en-US" sz="72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7200" b="1" dirty="0">
                <a:solidFill>
                  <a:srgbClr val="FF0000"/>
                </a:solidFill>
              </a:rPr>
              <a:t>    </a:t>
            </a:r>
            <a:r>
              <a:rPr lang="ru-RU" sz="7200" b="1" dirty="0">
                <a:solidFill>
                  <a:srgbClr val="FF0000"/>
                </a:solidFill>
              </a:rPr>
              <a:t>И шёпот ив у смутной у воды,</a:t>
            </a:r>
            <a:br>
              <a:rPr lang="ru-RU" sz="7200" b="1" dirty="0">
                <a:solidFill>
                  <a:srgbClr val="FF0000"/>
                </a:solidFill>
              </a:rPr>
            </a:br>
            <a:r>
              <a:rPr lang="en-US" sz="7200" b="1" dirty="0">
                <a:solidFill>
                  <a:srgbClr val="FF0000"/>
                </a:solidFill>
              </a:rPr>
              <a:t> </a:t>
            </a:r>
          </a:p>
          <a:p>
            <a:pPr>
              <a:buNone/>
            </a:pPr>
            <a:r>
              <a:rPr lang="en-US" sz="7200" b="1" dirty="0">
                <a:solidFill>
                  <a:srgbClr val="FF0000"/>
                </a:solidFill>
              </a:rPr>
              <a:t>   </a:t>
            </a:r>
            <a:r>
              <a:rPr lang="ru-RU" sz="7200" b="1" dirty="0">
                <a:solidFill>
                  <a:srgbClr val="FF0000"/>
                </a:solidFill>
              </a:rPr>
              <a:t>Люблю навек, до вечного покоя.</a:t>
            </a:r>
          </a:p>
          <a:p>
            <a:pPr>
              <a:buNone/>
            </a:pPr>
            <a:endParaRPr lang="ru-RU" sz="1400" b="1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1400" b="1" dirty="0">
                <a:solidFill>
                  <a:srgbClr val="C00000"/>
                </a:solidFill>
              </a:rPr>
              <a:t>        </a:t>
            </a:r>
          </a:p>
          <a:p>
            <a:pPr>
              <a:buNone/>
            </a:pPr>
            <a:endParaRPr lang="ru-RU" sz="1600" b="1" dirty="0">
              <a:solidFill>
                <a:srgbClr val="C00000"/>
              </a:solidFill>
            </a:endParaRPr>
          </a:p>
        </p:txBody>
      </p:sp>
      <p:pic>
        <p:nvPicPr>
          <p:cNvPr id="2051" name="Picture 3" descr="C:\Users\rekom\Desktop\Mountain-Forest-01-1024x128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5295900" y="2591594"/>
            <a:ext cx="3771900" cy="3019425"/>
          </a:xfrm>
          <a:prstGeom prst="rect">
            <a:avLst/>
          </a:prstGeom>
          <a:noFill/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34FE14E-C6B9-4CA6-A214-DE49EF9753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410" y="-1"/>
            <a:ext cx="7652594" cy="1602557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0136" y="253517"/>
            <a:ext cx="9720072" cy="1175219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latin typeface="Gabriola" pitchFamily="82" charset="0"/>
              </a:rPr>
              <a:t>ТРАНСПОРТ</a:t>
            </a:r>
          </a:p>
        </p:txBody>
      </p:sp>
      <p:pic>
        <p:nvPicPr>
          <p:cNvPr id="4099" name="Picture 3" descr="C:\Users\Пользователь\Desktop\нижневартовск\03_s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5146" y="2571162"/>
            <a:ext cx="3461995" cy="3349578"/>
          </a:xfrm>
          <a:prstGeom prst="rect">
            <a:avLst/>
          </a:prstGeom>
          <a:noFill/>
        </p:spPr>
      </p:pic>
      <p:pic>
        <p:nvPicPr>
          <p:cNvPr id="4100" name="Picture 4" descr="C:\Users\Пользователь\Desktop\нижневартовск\04_s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97680" y="3700754"/>
            <a:ext cx="3990917" cy="3005839"/>
          </a:xfrm>
          <a:prstGeom prst="rect">
            <a:avLst/>
          </a:prstGeom>
          <a:noFill/>
        </p:spPr>
      </p:pic>
      <p:pic>
        <p:nvPicPr>
          <p:cNvPr id="4101" name="Picture 5" descr="C:\Users\Пользователь\Desktop\f62acc3aeb8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618220" y="2880650"/>
            <a:ext cx="3335675" cy="3040090"/>
          </a:xfrm>
          <a:prstGeom prst="rect">
            <a:avLst/>
          </a:prstGeom>
          <a:noFill/>
        </p:spPr>
      </p:pic>
      <p:cxnSp>
        <p:nvCxnSpPr>
          <p:cNvPr id="10" name="Прямая со стрелкой 9"/>
          <p:cNvCxnSpPr/>
          <p:nvPr/>
        </p:nvCxnSpPr>
        <p:spPr>
          <a:xfrm rot="10800000" flipV="1">
            <a:off x="2952728" y="1071546"/>
            <a:ext cx="1928826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5489571" y="1679563"/>
            <a:ext cx="1285090" cy="706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7381884" y="1071546"/>
            <a:ext cx="1928826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980136" y="1689156"/>
            <a:ext cx="22860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>
                <a:latin typeface="Gabriola" pitchFamily="82" charset="0"/>
              </a:rPr>
              <a:t>РЕЧНОЙ ПОРТ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200448" y="2767482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>
                <a:latin typeface="Gabriola" pitchFamily="82" charset="0"/>
              </a:rPr>
              <a:t>ЖЕЛЕЗНОДОРОЖНЫЙ ВОКЗАЛ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9764129" y="1753133"/>
            <a:ext cx="15872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>
                <a:latin typeface="Gabriola" pitchFamily="82" charset="0"/>
              </a:rPr>
              <a:t>АЭРОПОРТ </a:t>
            </a:r>
          </a:p>
        </p:txBody>
      </p:sp>
    </p:spTree>
    <p:extLst>
      <p:ext uri="{BB962C8B-B14F-4D97-AF65-F5344CB8AC3E}">
        <p14:creationId xmlns:p14="http://schemas.microsoft.com/office/powerpoint/2010/main" val="1896321291"/>
      </p:ext>
    </p:extLst>
  </p:cSld>
  <p:clrMapOvr>
    <a:masterClrMapping/>
  </p:clrMapOvr>
  <p:transition advClick="0" advTm="10000">
    <p:diamond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Users\Пользователь\Desktop\нижневартовск\0_191c9_79f74589_XL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170" y="1"/>
            <a:ext cx="11407139" cy="6857999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920740" y="1"/>
            <a:ext cx="550926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FF00"/>
                </a:solidFill>
              </a:rPr>
              <a:t>Город в пенном кипении белых ночей,</a:t>
            </a:r>
          </a:p>
          <a:p>
            <a:pPr algn="ctr"/>
            <a:r>
              <a:rPr lang="ru-RU" sz="2000" b="1" dirty="0">
                <a:solidFill>
                  <a:srgbClr val="FFFF00"/>
                </a:solidFill>
              </a:rPr>
              <a:t> Город славной судьбы, город юности нашей.</a:t>
            </a:r>
          </a:p>
          <a:p>
            <a:pPr algn="ctr"/>
            <a:r>
              <a:rPr lang="ru-RU" sz="2000" b="1" dirty="0">
                <a:solidFill>
                  <a:srgbClr val="FFFF00"/>
                </a:solidFill>
              </a:rPr>
              <a:t> Нижневартовск – ты мне с каждым годом родней,</a:t>
            </a:r>
          </a:p>
          <a:p>
            <a:pPr algn="ctr"/>
            <a:r>
              <a:rPr lang="ru-RU" sz="2000" b="1" dirty="0">
                <a:solidFill>
                  <a:srgbClr val="FFFF00"/>
                </a:solidFill>
              </a:rPr>
              <a:t> Я хочу, чтоб ты был и чтоб стал ещё краше.</a:t>
            </a:r>
          </a:p>
          <a:p>
            <a:pPr algn="ctr"/>
            <a:endParaRPr lang="ru-RU" sz="2000" b="1" dirty="0">
              <a:solidFill>
                <a:srgbClr val="FFFF00"/>
              </a:solidFill>
            </a:endParaRPr>
          </a:p>
          <a:p>
            <a:pPr algn="ctr"/>
            <a:r>
              <a:rPr lang="ru-RU" sz="2000" b="1" dirty="0">
                <a:solidFill>
                  <a:srgbClr val="FFFF00"/>
                </a:solidFill>
              </a:rPr>
              <a:t> Добывая стране драгоценную нефть,</a:t>
            </a:r>
          </a:p>
          <a:p>
            <a:pPr algn="ctr"/>
            <a:r>
              <a:rPr lang="ru-RU" sz="2000" b="1" dirty="0">
                <a:solidFill>
                  <a:srgbClr val="FFFF00"/>
                </a:solidFill>
              </a:rPr>
              <a:t> Мы живем здесь - и строим, и учим, и лечим,</a:t>
            </a:r>
          </a:p>
          <a:p>
            <a:pPr algn="ctr"/>
            <a:r>
              <a:rPr lang="ru-RU" sz="2000" b="1" dirty="0">
                <a:solidFill>
                  <a:srgbClr val="FFFF00"/>
                </a:solidFill>
              </a:rPr>
              <a:t> И земли вековая суровая твердь</a:t>
            </a:r>
          </a:p>
          <a:p>
            <a:pPr algn="ctr"/>
            <a:r>
              <a:rPr lang="ru-RU" sz="2000" b="1" dirty="0">
                <a:solidFill>
                  <a:srgbClr val="FFFF00"/>
                </a:solidFill>
              </a:rPr>
              <a:t> Покоряется гордым сердцам человечьим.</a:t>
            </a:r>
          </a:p>
          <a:p>
            <a:pPr algn="ctr"/>
            <a:endParaRPr lang="ru-RU" sz="2000" b="1" dirty="0">
              <a:solidFill>
                <a:srgbClr val="FFFF00"/>
              </a:solidFill>
            </a:endParaRPr>
          </a:p>
          <a:p>
            <a:pPr algn="ctr"/>
            <a:r>
              <a:rPr lang="ru-RU" sz="2000" b="1" dirty="0">
                <a:solidFill>
                  <a:srgbClr val="FFFF00"/>
                </a:solidFill>
              </a:rPr>
              <a:t> Здесь растут наши дети, и внуки растут,</a:t>
            </a:r>
          </a:p>
          <a:p>
            <a:pPr algn="ctr"/>
            <a:r>
              <a:rPr lang="ru-RU" sz="2000" b="1" dirty="0">
                <a:solidFill>
                  <a:srgbClr val="FFFF00"/>
                </a:solidFill>
              </a:rPr>
              <a:t> Проходя по бульварам, поют наши песни.</a:t>
            </a:r>
          </a:p>
          <a:p>
            <a:pPr algn="ctr"/>
            <a:r>
              <a:rPr lang="ru-RU" sz="2000" b="1" dirty="0">
                <a:solidFill>
                  <a:srgbClr val="FFFF00"/>
                </a:solidFill>
              </a:rPr>
              <a:t> Я хочу, чтобы знали они, что наш труд</a:t>
            </a:r>
          </a:p>
          <a:p>
            <a:pPr algn="ctr"/>
            <a:r>
              <a:rPr lang="ru-RU" sz="2000" b="1" dirty="0">
                <a:solidFill>
                  <a:srgbClr val="FFFF00"/>
                </a:solidFill>
              </a:rPr>
              <a:t> Сотворил этот город, всех сказок чудесней. </a:t>
            </a:r>
          </a:p>
          <a:p>
            <a:pPr algn="ctr"/>
            <a:endParaRPr lang="ru-RU" sz="2000" b="1" dirty="0">
              <a:solidFill>
                <a:srgbClr val="FFFF00"/>
              </a:solidFill>
            </a:endParaRPr>
          </a:p>
          <a:p>
            <a:pPr algn="ctr"/>
            <a:r>
              <a:rPr lang="ru-RU" sz="2000" b="1" dirty="0">
                <a:solidFill>
                  <a:srgbClr val="FFFF00"/>
                </a:solidFill>
              </a:rPr>
              <a:t> Город в пенном кипении белых ночей,</a:t>
            </a:r>
          </a:p>
          <a:p>
            <a:pPr algn="ctr"/>
            <a:r>
              <a:rPr lang="ru-RU" sz="2000" b="1" dirty="0">
                <a:solidFill>
                  <a:srgbClr val="FFFF00"/>
                </a:solidFill>
              </a:rPr>
              <a:t> Город славной судьбы, город юности нашей.</a:t>
            </a:r>
          </a:p>
          <a:p>
            <a:pPr algn="ctr"/>
            <a:r>
              <a:rPr lang="ru-RU" sz="2000" b="1" dirty="0">
                <a:solidFill>
                  <a:srgbClr val="FFFF00"/>
                </a:solidFill>
              </a:rPr>
              <a:t> Нижневартовск – ты мне с каждым годом родней,</a:t>
            </a:r>
          </a:p>
          <a:p>
            <a:pPr algn="ctr"/>
            <a:r>
              <a:rPr lang="ru-RU" sz="2000" b="1" dirty="0">
                <a:solidFill>
                  <a:srgbClr val="FFFF00"/>
                </a:solidFill>
              </a:rPr>
              <a:t> Я хочу, чтоб ты был и чтоб стал ещё краше</a:t>
            </a:r>
            <a:r>
              <a:rPr lang="ru-RU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50444615"/>
      </p:ext>
    </p:extLst>
  </p:cSld>
  <p:clrMapOvr>
    <a:masterClrMapping/>
  </p:clrMapOvr>
  <p:transition advClick="0" advTm="5000"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41664" y="2443940"/>
            <a:ext cx="4184035" cy="390850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/>
              <a:t>   </a:t>
            </a:r>
            <a:r>
              <a:rPr lang="ru-RU" sz="2000" dirty="0"/>
              <a:t> </a:t>
            </a:r>
            <a:r>
              <a:rPr lang="ru-RU" sz="2000" b="1" dirty="0">
                <a:solidFill>
                  <a:srgbClr val="C00000"/>
                </a:solidFill>
              </a:rPr>
              <a:t>Слово </a:t>
            </a:r>
            <a:r>
              <a:rPr lang="ru-RU" sz="2000" b="1" i="1" dirty="0">
                <a:solidFill>
                  <a:srgbClr val="C00000"/>
                </a:solidFill>
              </a:rPr>
              <a:t>родина </a:t>
            </a:r>
            <a:r>
              <a:rPr lang="ru-RU" sz="2000" b="1" dirty="0">
                <a:solidFill>
                  <a:srgbClr val="C00000"/>
                </a:solidFill>
              </a:rPr>
              <a:t>произошло от древнего слова род, которое обозначает группу людей, объединённых кровным родством. Каждый из нас является </a:t>
            </a:r>
            <a:r>
              <a:rPr lang="ru-RU" sz="2000" b="1" dirty="0" err="1">
                <a:solidFill>
                  <a:srgbClr val="C00000"/>
                </a:solidFill>
              </a:rPr>
              <a:t>потомоком</a:t>
            </a:r>
            <a:r>
              <a:rPr lang="ru-RU" sz="2000" b="1" dirty="0">
                <a:solidFill>
                  <a:srgbClr val="C00000"/>
                </a:solidFill>
              </a:rPr>
              <a:t> какого-либо старинного древнего рода. А само слово род означает древнейшего бога славян Рода. Главный город племени россов назывался </a:t>
            </a:r>
            <a:r>
              <a:rPr lang="ru-RU" sz="2000" b="1" dirty="0" err="1">
                <a:solidFill>
                  <a:srgbClr val="C00000"/>
                </a:solidFill>
              </a:rPr>
              <a:t>Родень</a:t>
            </a:r>
            <a:r>
              <a:rPr lang="ru-RU" sz="2000" b="1" dirty="0">
                <a:solidFill>
                  <a:srgbClr val="C00000"/>
                </a:solidFill>
              </a:rPr>
              <a:t> (Родня). Он был посвящён богу Роду.</a:t>
            </a:r>
          </a:p>
        </p:txBody>
      </p:sp>
      <p:pic>
        <p:nvPicPr>
          <p:cNvPr id="3075" name="Picture 3" descr="C:\Users\rekom\Desktop\b7b519710e7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1621" y="2205871"/>
            <a:ext cx="4525209" cy="3619893"/>
          </a:xfrm>
          <a:prstGeom prst="rect">
            <a:avLst/>
          </a:prstGeom>
          <a:noFill/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8EB6BB7-5081-497A-915D-1F0E422826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410" y="-1"/>
            <a:ext cx="7652594" cy="160255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677334" y="2017336"/>
            <a:ext cx="4809066" cy="4421171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1600" b="1" dirty="0">
                <a:solidFill>
                  <a:srgbClr val="C00000"/>
                </a:solidFill>
              </a:rPr>
              <a:t>    </a:t>
            </a:r>
          </a:p>
          <a:p>
            <a:pPr>
              <a:buNone/>
            </a:pPr>
            <a:r>
              <a:rPr lang="ru-RU" sz="1600" b="1" dirty="0">
                <a:solidFill>
                  <a:srgbClr val="C00000"/>
                </a:solidFill>
              </a:rPr>
              <a:t>   </a:t>
            </a:r>
            <a:r>
              <a:rPr lang="ru-RU" sz="2200" b="1" dirty="0">
                <a:solidFill>
                  <a:srgbClr val="C00000"/>
                </a:solidFill>
              </a:rPr>
              <a:t>Родители это отец и мать, у которых</a:t>
            </a:r>
          </a:p>
          <a:p>
            <a:pPr>
              <a:buNone/>
            </a:pPr>
            <a:r>
              <a:rPr lang="ru-RU" sz="2200" b="1" dirty="0">
                <a:solidFill>
                  <a:srgbClr val="C00000"/>
                </a:solidFill>
              </a:rPr>
              <a:t>    рождаются дети.</a:t>
            </a:r>
          </a:p>
          <a:p>
            <a:pPr>
              <a:buNone/>
            </a:pPr>
            <a:r>
              <a:rPr lang="ru-RU" sz="2200" b="1" dirty="0">
                <a:solidFill>
                  <a:srgbClr val="C00000"/>
                </a:solidFill>
              </a:rPr>
              <a:t>    Родич это родственник.</a:t>
            </a:r>
          </a:p>
          <a:p>
            <a:pPr>
              <a:buNone/>
            </a:pPr>
            <a:r>
              <a:rPr lang="ru-RU" sz="2200" b="1" dirty="0">
                <a:solidFill>
                  <a:srgbClr val="C00000"/>
                </a:solidFill>
              </a:rPr>
              <a:t>    Родня – родственники.</a:t>
            </a:r>
          </a:p>
          <a:p>
            <a:pPr>
              <a:buNone/>
            </a:pPr>
            <a:r>
              <a:rPr lang="ru-RU" sz="2200" b="1" dirty="0">
                <a:solidFill>
                  <a:srgbClr val="C00000"/>
                </a:solidFill>
              </a:rPr>
              <a:t>    Родословная – перечень поколений</a:t>
            </a:r>
          </a:p>
          <a:p>
            <a:pPr>
              <a:buNone/>
            </a:pPr>
            <a:r>
              <a:rPr lang="ru-RU" sz="2200" b="1" dirty="0">
                <a:solidFill>
                  <a:srgbClr val="C00000"/>
                </a:solidFill>
              </a:rPr>
              <a:t>    одного рода. Люди гордятся своей</a:t>
            </a:r>
          </a:p>
          <a:p>
            <a:pPr>
              <a:buNone/>
            </a:pPr>
            <a:r>
              <a:rPr lang="ru-RU" sz="2200" b="1" dirty="0">
                <a:solidFill>
                  <a:srgbClr val="C00000"/>
                </a:solidFill>
              </a:rPr>
              <a:t>    родословной, изучают её.</a:t>
            </a:r>
          </a:p>
          <a:p>
            <a:pPr>
              <a:buNone/>
            </a:pPr>
            <a:r>
              <a:rPr lang="ru-RU" sz="2200" b="1" dirty="0">
                <a:solidFill>
                  <a:srgbClr val="C00000"/>
                </a:solidFill>
              </a:rPr>
              <a:t>    Родина это отечество, страна, </a:t>
            </a:r>
          </a:p>
          <a:p>
            <a:pPr>
              <a:buNone/>
            </a:pPr>
            <a:r>
              <a:rPr lang="ru-RU" sz="2200" b="1" dirty="0">
                <a:solidFill>
                  <a:srgbClr val="C00000"/>
                </a:solidFill>
              </a:rPr>
              <a:t>    место рождения человека.</a:t>
            </a:r>
          </a:p>
          <a:p>
            <a:pPr>
              <a:buNone/>
            </a:pPr>
            <a:r>
              <a:rPr lang="ru-RU" sz="2200" b="1" dirty="0">
                <a:solidFill>
                  <a:srgbClr val="C00000"/>
                </a:solidFill>
              </a:rPr>
              <a:t>    Народ это нация, народность, жители</a:t>
            </a:r>
          </a:p>
          <a:p>
            <a:pPr>
              <a:buNone/>
            </a:pPr>
            <a:r>
              <a:rPr lang="ru-RU" sz="2200" b="1" dirty="0">
                <a:solidFill>
                  <a:srgbClr val="C00000"/>
                </a:solidFill>
              </a:rPr>
              <a:t>    страны.</a:t>
            </a:r>
          </a:p>
          <a:p>
            <a:pPr>
              <a:buNone/>
            </a:pPr>
            <a:r>
              <a:rPr lang="ru-RU" sz="2200" b="1" dirty="0">
                <a:solidFill>
                  <a:srgbClr val="C00000"/>
                </a:solidFill>
              </a:rPr>
              <a:t>    Есть ещё много слов с корнем </a:t>
            </a:r>
            <a:r>
              <a:rPr lang="ru-RU" sz="2200" b="1" i="1" dirty="0">
                <a:solidFill>
                  <a:srgbClr val="C00000"/>
                </a:solidFill>
              </a:rPr>
              <a:t>род</a:t>
            </a:r>
            <a:r>
              <a:rPr lang="ru-RU" sz="2200" b="1" dirty="0">
                <a:solidFill>
                  <a:srgbClr val="C00000"/>
                </a:solidFill>
              </a:rPr>
              <a:t>:</a:t>
            </a:r>
          </a:p>
          <a:p>
            <a:pPr>
              <a:buNone/>
            </a:pPr>
            <a:r>
              <a:rPr lang="ru-RU" sz="2200" b="1" dirty="0">
                <a:solidFill>
                  <a:srgbClr val="C00000"/>
                </a:solidFill>
              </a:rPr>
              <a:t>    народность, народить, родственники,</a:t>
            </a:r>
          </a:p>
          <a:p>
            <a:pPr>
              <a:buNone/>
            </a:pPr>
            <a:r>
              <a:rPr lang="ru-RU" sz="2200" b="1" dirty="0">
                <a:solidFill>
                  <a:srgbClr val="C00000"/>
                </a:solidFill>
              </a:rPr>
              <a:t>    родник и другие</a:t>
            </a:r>
            <a:r>
              <a:rPr lang="ru-RU" sz="1400" b="1" dirty="0">
                <a:solidFill>
                  <a:srgbClr val="C00000"/>
                </a:solidFill>
              </a:rPr>
              <a:t>.</a:t>
            </a:r>
          </a:p>
        </p:txBody>
      </p:sp>
      <p:pic>
        <p:nvPicPr>
          <p:cNvPr id="4098" name="Picture 2" descr="C:\Users\rekom\Desktop\khor1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07969" y="2258870"/>
            <a:ext cx="3960440" cy="2970330"/>
          </a:xfrm>
          <a:prstGeom prst="rect">
            <a:avLst/>
          </a:prstGeom>
          <a:noFill/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2CC892D-D337-4180-A797-746C4B5EA8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410" y="-1"/>
            <a:ext cx="7652594" cy="160255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791633" y="1772816"/>
            <a:ext cx="4184035" cy="388077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600" b="1" dirty="0">
                <a:solidFill>
                  <a:srgbClr val="C00000"/>
                </a:solidFill>
              </a:rPr>
              <a:t>   </a:t>
            </a:r>
          </a:p>
          <a:p>
            <a:pPr>
              <a:buNone/>
            </a:pPr>
            <a:r>
              <a:rPr lang="ru-RU" sz="1600" b="1" dirty="0">
                <a:solidFill>
                  <a:srgbClr val="C00000"/>
                </a:solidFill>
              </a:rPr>
              <a:t>      </a:t>
            </a:r>
            <a:r>
              <a:rPr lang="ru-RU" sz="2000" b="1" dirty="0">
                <a:solidFill>
                  <a:srgbClr val="C00000"/>
                </a:solidFill>
              </a:rPr>
              <a:t>Российская Федерация состоит из </a:t>
            </a:r>
          </a:p>
          <a:p>
            <a:pPr>
              <a:buNone/>
            </a:pPr>
            <a:r>
              <a:rPr lang="ru-RU" sz="2000" b="1" dirty="0">
                <a:solidFill>
                  <a:srgbClr val="C00000"/>
                </a:solidFill>
              </a:rPr>
              <a:t>        21 республики, 7 краев, 48 областей, одной автономной области,</a:t>
            </a:r>
          </a:p>
          <a:p>
            <a:pPr>
              <a:buNone/>
            </a:pPr>
            <a:r>
              <a:rPr lang="ru-RU" sz="2000" b="1" dirty="0">
                <a:solidFill>
                  <a:srgbClr val="C00000"/>
                </a:solidFill>
              </a:rPr>
              <a:t>        9 автономных округов, двух городов федерального значения равноправных субъектов Российской Федерации. Россия многонациональная страна.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8194" name="Picture 2" descr="C:\Users\rekom\Desktop\Картинки-фото\Родина-фото\1366x768_590219_[www.ArtFile.ru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68008" y="1772816"/>
            <a:ext cx="3528392" cy="1983752"/>
          </a:xfrm>
          <a:prstGeom prst="rect">
            <a:avLst/>
          </a:prstGeom>
          <a:noFill/>
        </p:spPr>
      </p:pic>
      <p:pic>
        <p:nvPicPr>
          <p:cNvPr id="8196" name="Picture 4" descr="C:\Users\rekom\Desktop\Картинки-фото\Родина-фото\1366x768_333776_[www.ArtFile.ru]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40016" y="3933056"/>
            <a:ext cx="3504202" cy="1970152"/>
          </a:xfrm>
          <a:prstGeom prst="rect">
            <a:avLst/>
          </a:prstGeom>
          <a:noFill/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E82E4D4-88CC-4FAB-81B6-CB38B3CC30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410" y="-1"/>
            <a:ext cx="7652594" cy="160255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677334" y="2160588"/>
            <a:ext cx="5318113" cy="425906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1600" b="1" dirty="0">
                <a:solidFill>
                  <a:srgbClr val="C00000"/>
                </a:solidFill>
              </a:rPr>
              <a:t> </a:t>
            </a:r>
          </a:p>
          <a:p>
            <a:pPr>
              <a:buNone/>
            </a:pPr>
            <a:r>
              <a:rPr lang="ru-RU" sz="1400" b="1" dirty="0">
                <a:solidFill>
                  <a:srgbClr val="C00000"/>
                </a:solidFill>
              </a:rPr>
              <a:t>        </a:t>
            </a:r>
            <a:r>
              <a:rPr lang="ru-RU" sz="2600" b="1" dirty="0">
                <a:solidFill>
                  <a:srgbClr val="C00000"/>
                </a:solidFill>
              </a:rPr>
              <a:t>Символов России много: Кремль, Знамя Победы, березы, блины, баня, матрёшки, валенки, балалайка и т.д. Но есть особые символы, они называются государственными символами и закреплены в основном законе нашей страны – Конституции России.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44" name="Picture 4" descr="C:\Users\rekom\Desktop\0_6fd68_2dc25afa_XL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12024" y="1556792"/>
            <a:ext cx="3456384" cy="2213578"/>
          </a:xfrm>
          <a:prstGeom prst="rect">
            <a:avLst/>
          </a:prstGeom>
          <a:noFill/>
        </p:spPr>
      </p:pic>
      <p:pic>
        <p:nvPicPr>
          <p:cNvPr id="10245" name="Picture 5" descr="C:\Users\rekom\Desktop\main_big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88088" y="4149080"/>
            <a:ext cx="2448272" cy="1836204"/>
          </a:xfrm>
          <a:prstGeom prst="rect">
            <a:avLst/>
          </a:prstGeom>
          <a:noFill/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F868CCA-B308-4E77-941A-45AC98EC82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410" y="-1"/>
            <a:ext cx="7652594" cy="160255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677332" y="1930400"/>
            <a:ext cx="4752508" cy="480976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1400" b="1" dirty="0">
                <a:solidFill>
                  <a:srgbClr val="C00000"/>
                </a:solidFill>
              </a:rPr>
              <a:t>      </a:t>
            </a:r>
          </a:p>
          <a:p>
            <a:pPr>
              <a:buNone/>
            </a:pPr>
            <a:r>
              <a:rPr lang="ru-RU" sz="1400" b="1" dirty="0">
                <a:solidFill>
                  <a:srgbClr val="C00000"/>
                </a:solidFill>
              </a:rPr>
              <a:t>         </a:t>
            </a:r>
            <a:r>
              <a:rPr lang="ru-RU" sz="2200" b="1" dirty="0">
                <a:solidFill>
                  <a:srgbClr val="C00000"/>
                </a:solidFill>
              </a:rPr>
              <a:t>Государственными символами в любой стране являются государственный герб, государственный флаг, государственный гимн.</a:t>
            </a:r>
          </a:p>
          <a:p>
            <a:pPr>
              <a:buNone/>
            </a:pPr>
            <a:r>
              <a:rPr lang="ru-RU" sz="2200" b="1" dirty="0">
                <a:solidFill>
                  <a:srgbClr val="C00000"/>
                </a:solidFill>
              </a:rPr>
              <a:t>         Без них никак нельзя. Изображение герба и флага помещают на государственных учреждениях, на военной форме, морских кораблях, воздушных лайнерах, космических ракетах… Гербовой печатью скрепляются все важные документы. Без государственной символики не обходится ни одно событие государственной важности - будь то международный форум, спортивные состязания или военный парад.</a:t>
            </a:r>
          </a:p>
          <a:p>
            <a:pPr>
              <a:buNone/>
            </a:pPr>
            <a:r>
              <a:rPr lang="ru-RU" sz="2200" b="1" dirty="0">
                <a:solidFill>
                  <a:srgbClr val="C00000"/>
                </a:solidFill>
              </a:rPr>
              <a:t>         Отдавая почести символам государства, мы тем самым проявляем уважение к своей Родине. </a:t>
            </a:r>
          </a:p>
          <a:p>
            <a:pPr>
              <a:buNone/>
            </a:pPr>
            <a:endParaRPr lang="ru-RU" sz="1400" b="1" dirty="0">
              <a:solidFill>
                <a:srgbClr val="C00000"/>
              </a:solidFill>
            </a:endParaRPr>
          </a:p>
        </p:txBody>
      </p:sp>
      <p:pic>
        <p:nvPicPr>
          <p:cNvPr id="11267" name="Picture 3" descr="C:\Users\rekom\Desktop\49420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59254" y="2420887"/>
            <a:ext cx="4453170" cy="2839269"/>
          </a:xfrm>
          <a:prstGeom prst="rect">
            <a:avLst/>
          </a:prstGeom>
          <a:noFill/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19494A5-5577-409A-B814-3535FC7444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410" y="-1"/>
            <a:ext cx="7652594" cy="1602557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1_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4.xml><?xml version="1.0" encoding="utf-8"?>
<a:theme xmlns:a="http://schemas.openxmlformats.org/drawingml/2006/main" name="2_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5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524</TotalTime>
  <Words>1511</Words>
  <Application>Microsoft Office PowerPoint</Application>
  <PresentationFormat>Широкоэкранный</PresentationFormat>
  <Paragraphs>134</Paragraphs>
  <Slides>41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41</vt:i4>
      </vt:variant>
    </vt:vector>
  </HeadingPairs>
  <TitlesOfParts>
    <vt:vector size="56" baseType="lpstr">
      <vt:lpstr>Arial</vt:lpstr>
      <vt:lpstr>Calibri</vt:lpstr>
      <vt:lpstr>Century Gothic</vt:lpstr>
      <vt:lpstr>Gabriola</vt:lpstr>
      <vt:lpstr>Garamond</vt:lpstr>
      <vt:lpstr>Monotype Corsiva</vt:lpstr>
      <vt:lpstr>Times New Roman</vt:lpstr>
      <vt:lpstr>Trebuchet MS</vt:lpstr>
      <vt:lpstr>Wingdings</vt:lpstr>
      <vt:lpstr>Wingdings 3</vt:lpstr>
      <vt:lpstr>Натуральные материалы</vt:lpstr>
      <vt:lpstr>Аспект</vt:lpstr>
      <vt:lpstr>1_Натуральные материалы</vt:lpstr>
      <vt:lpstr>2_Натуральные материалы</vt:lpstr>
      <vt:lpstr>Сектор</vt:lpstr>
      <vt:lpstr>Внеклассное мероприятие «Дом, в котором я живу»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Ханты-Мансийский  автономный округ - Югра </vt:lpstr>
      <vt:lpstr>Презентация PowerPoint</vt:lpstr>
      <vt:lpstr>Презентация PowerPoint</vt:lpstr>
      <vt:lpstr>Презентация PowerPoint</vt:lpstr>
      <vt:lpstr>Административный центр округа город Ханты-Мансийск.  Расположен рядом с местом слияния двух великих сибирских рек Оби и Иртыша.  </vt:lpstr>
      <vt:lpstr>Презентация PowerPoint</vt:lpstr>
      <vt:lpstr>Презентация PowerPoint</vt:lpstr>
      <vt:lpstr>       Герб Ханты-Мансийского                             автономного округа - ЮГРЫ</vt:lpstr>
      <vt:lpstr>В 2020 проект герба был доработан.  24 декабря его утвердил окружной парламент, внеся изменения в закон о флаге и гербе автономного округа. 8 февраля 2021 года новый герб был внесён в геральдический регистр России.  До 1 января 2022 года предусмотрен переходный период, в течение которого допускается использование обоих вариантов герба.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Нижневартовск</vt:lpstr>
      <vt:lpstr>Презентация PowerPoint</vt:lpstr>
      <vt:lpstr>Презентация PowerPoint</vt:lpstr>
      <vt:lpstr>Памятник Покорителям Самотлора</vt:lpstr>
      <vt:lpstr>Памятник павшим воинам</vt:lpstr>
      <vt:lpstr>Памятник воинам-интернационалистам  </vt:lpstr>
      <vt:lpstr>Мемориал славы нижневартовского спорта</vt:lpstr>
      <vt:lpstr>                        Достопримечательности</vt:lpstr>
      <vt:lpstr>Храм рождества Христова</vt:lpstr>
      <vt:lpstr>Городской драматический театр </vt:lpstr>
      <vt:lpstr>Аллея Почета авиационной техники </vt:lpstr>
      <vt:lpstr>Дворец искусств</vt:lpstr>
      <vt:lpstr>БЕЛЫЕ НОЧИ</vt:lpstr>
      <vt:lpstr>ТРАНСПОРТ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Нижневартовск</dc:title>
  <dc:creator>Admin</dc:creator>
  <cp:lastModifiedBy>User</cp:lastModifiedBy>
  <cp:revision>29</cp:revision>
  <dcterms:created xsi:type="dcterms:W3CDTF">2014-11-21T13:09:31Z</dcterms:created>
  <dcterms:modified xsi:type="dcterms:W3CDTF">2021-11-28T07:42:57Z</dcterms:modified>
</cp:coreProperties>
</file>