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74" r:id="rId4"/>
    <p:sldId id="259" r:id="rId5"/>
    <p:sldId id="260" r:id="rId6"/>
    <p:sldId id="261" r:id="rId7"/>
    <p:sldId id="265" r:id="rId8"/>
    <p:sldId id="262" r:id="rId9"/>
    <p:sldId id="263" r:id="rId10"/>
    <p:sldId id="264" r:id="rId11"/>
    <p:sldId id="266" r:id="rId12"/>
    <p:sldId id="267" r:id="rId13"/>
    <p:sldId id="268" r:id="rId14"/>
    <p:sldId id="269" r:id="rId15"/>
    <p:sldId id="270" r:id="rId16"/>
    <p:sldId id="273" r:id="rId17"/>
    <p:sldId id="271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91" d="100"/>
          <a:sy n="91" d="100"/>
        </p:scale>
        <p:origin x="102" y="1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D0B9D-7552-4332-A933-2972E8599246}" type="datetimeFigureOut">
              <a:rPr lang="ru-RU" smtClean="0"/>
              <a:t>20.02.2022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1D6BA-0AB2-4A86-85A9-0F14225148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8678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D0B9D-7552-4332-A933-2972E8599246}" type="datetimeFigureOut">
              <a:rPr lang="ru-RU" smtClean="0"/>
              <a:t>20.02.2022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1D6BA-0AB2-4A86-85A9-0F14225148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27991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D0B9D-7552-4332-A933-2972E8599246}" type="datetimeFigureOut">
              <a:rPr lang="ru-RU" smtClean="0"/>
              <a:t>20.02.2022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1D6BA-0AB2-4A86-85A9-0F14225148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34877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D0B9D-7552-4332-A933-2972E8599246}" type="datetimeFigureOut">
              <a:rPr lang="ru-RU" smtClean="0"/>
              <a:t>20.02.2022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1D6BA-0AB2-4A86-85A9-0F14225148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4071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D0B9D-7552-4332-A933-2972E8599246}" type="datetimeFigureOut">
              <a:rPr lang="ru-RU" smtClean="0"/>
              <a:t>20.02.2022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1D6BA-0AB2-4A86-85A9-0F14225148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5384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D0B9D-7552-4332-A933-2972E8599246}" type="datetimeFigureOut">
              <a:rPr lang="ru-RU" smtClean="0"/>
              <a:t>20.02.2022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1D6BA-0AB2-4A86-85A9-0F14225148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71807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D0B9D-7552-4332-A933-2972E8599246}" type="datetimeFigureOut">
              <a:rPr lang="ru-RU" smtClean="0"/>
              <a:t>20.02.2022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1D6BA-0AB2-4A86-85A9-0F14225148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05064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D0B9D-7552-4332-A933-2972E8599246}" type="datetimeFigureOut">
              <a:rPr lang="ru-RU" smtClean="0"/>
              <a:t>20.02.2022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1D6BA-0AB2-4A86-85A9-0F14225148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80319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D0B9D-7552-4332-A933-2972E8599246}" type="datetimeFigureOut">
              <a:rPr lang="ru-RU" smtClean="0"/>
              <a:t>20.02.2022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1D6BA-0AB2-4A86-85A9-0F14225148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20404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D0B9D-7552-4332-A933-2972E8599246}" type="datetimeFigureOut">
              <a:rPr lang="ru-RU" smtClean="0"/>
              <a:t>20.02.2022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1D6BA-0AB2-4A86-85A9-0F14225148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32575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D0B9D-7552-4332-A933-2972E8599246}" type="datetimeFigureOut">
              <a:rPr lang="ru-RU" smtClean="0"/>
              <a:t>20.02.2022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1D6BA-0AB2-4A86-85A9-0F14225148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96532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9D0B9D-7552-4332-A933-2972E8599246}" type="datetimeFigureOut">
              <a:rPr lang="ru-RU" smtClean="0"/>
              <a:t>20.02.2022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01D6BA-0AB2-4A86-85A9-0F14225148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42908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png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1" cy="687415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639311"/>
            <a:ext cx="9144000" cy="23876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Franklin Gothic Medium Cond" panose="020B0606030402020204" pitchFamily="34" charset="0"/>
              </a:rPr>
              <a:t>Интерактивная дидактическая игра по нравственно – патриотическому воспитанию</a:t>
            </a:r>
            <a:b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Franklin Gothic Medium Cond" panose="020B0606030402020204" pitchFamily="34" charset="0"/>
              </a:rPr>
            </a:br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Franklin Gothic Medium Cond" panose="020B0606030402020204" pitchFamily="34" charset="0"/>
              </a:rPr>
              <a:t>«Россия-Родина моя»</a:t>
            </a:r>
            <a:endParaRPr lang="ru-RU" sz="4000" dirty="0">
              <a:latin typeface="Franklin Gothic Medium Cond" panose="020B06060304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4559023"/>
            <a:ext cx="9144000" cy="1655762"/>
          </a:xfrm>
        </p:spPr>
        <p:txBody>
          <a:bodyPr/>
          <a:lstStyle/>
          <a:p>
            <a:r>
              <a:rPr lang="ru-RU" dirty="0" smtClean="0">
                <a:latin typeface="Franklin Gothic Medium Cond" panose="020B0606030402020204" pitchFamily="34" charset="0"/>
              </a:rPr>
              <a:t>Подготовительная группа №1</a:t>
            </a:r>
            <a:br>
              <a:rPr lang="ru-RU" dirty="0" smtClean="0">
                <a:latin typeface="Franklin Gothic Medium Cond" panose="020B0606030402020204" pitchFamily="34" charset="0"/>
              </a:rPr>
            </a:br>
            <a:r>
              <a:rPr lang="ru-RU" dirty="0" smtClean="0">
                <a:latin typeface="Franklin Gothic Medium Cond" panose="020B0606030402020204" pitchFamily="34" charset="0"/>
              </a:rPr>
              <a:t>Воспитатель: </a:t>
            </a:r>
            <a:r>
              <a:rPr lang="ru-RU" dirty="0" err="1" smtClean="0">
                <a:latin typeface="Franklin Gothic Medium Cond" panose="020B0606030402020204" pitchFamily="34" charset="0"/>
              </a:rPr>
              <a:t>Крючкова</a:t>
            </a:r>
            <a:r>
              <a:rPr lang="ru-RU" dirty="0" smtClean="0">
                <a:latin typeface="Franklin Gothic Medium Cond" panose="020B0606030402020204" pitchFamily="34" charset="0"/>
              </a:rPr>
              <a:t> Н.Н</a:t>
            </a:r>
            <a:endParaRPr lang="ru-RU" dirty="0">
              <a:latin typeface="Franklin Gothic Medium Cond" panose="020B0606030402020204" pitchFamily="34" charset="0"/>
            </a:endParaRPr>
          </a:p>
        </p:txBody>
      </p:sp>
      <p:sp>
        <p:nvSpPr>
          <p:cNvPr id="4" name="AutoShape 4" descr="https://catherineasquithgallery.com/uploads/posts/2021-03/1614846211_22-p-fon-flag-rossii-23.jpg"/>
          <p:cNvSpPr>
            <a:spLocks noChangeAspect="1" noChangeArrowheads="1"/>
          </p:cNvSpPr>
          <p:nvPr/>
        </p:nvSpPr>
        <p:spPr bwMode="auto">
          <a:xfrm>
            <a:off x="2036927" y="4099142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6" descr="https://catherineasquithgallery.com/uploads/posts/2021-03/1614846211_22-p-fon-flag-rossii-2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8659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 smtClean="0">
                <a:latin typeface="Franklin Gothic Medium Cond" panose="020B0606030402020204" pitchFamily="34" charset="0"/>
              </a:rPr>
              <a:t>Выбери флаг нашего района</a:t>
            </a:r>
            <a:endParaRPr lang="ru-RU" sz="5400" dirty="0">
              <a:latin typeface="Franklin Gothic Medium Cond" panose="020B0606030402020204" pitchFamily="34" charset="0"/>
            </a:endParaRPr>
          </a:p>
        </p:txBody>
      </p:sp>
      <p:pic>
        <p:nvPicPr>
          <p:cNvPr id="10242" name="Picture 2" descr="https://upload.wikimedia.org/wikipedia/commons/thumb/4/4f/Flag_of_Purovsky_rayon_%28Yamal_Nenetsia%29.svg/1200px-Flag_of_Purovsky_rayon_%28Yamal_Nenetsia%29.sv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1793" y="2272862"/>
            <a:ext cx="3468413" cy="2312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s://upload.wikimedia.org/wikipedia/commons/thumb/6/61/Flag_of_Nadymsky_rayon_%28Yamalo-Nenetsky_AO%29.svg/1200px-Flag_of_Nadymsky_rayon_%28Yamalo-Nenetsky_AO%29.sv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289" y="2272861"/>
            <a:ext cx="3468413" cy="2312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https://upload.wikimedia.org/wikipedia/commons/thumb/3/38/Flag_of_Tazovsky_rayon_%28Yamal_Nenetsia%29.svg/1200px-Flag_of_Tazovsky_rayon_%28Yamal_Nenetsia%29.sv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9297" y="2272860"/>
            <a:ext cx="3468412" cy="2312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46991" y="4797977"/>
            <a:ext cx="356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err="1" smtClean="0">
                <a:latin typeface="Franklin Gothic Medium Cond" panose="020B0606030402020204" pitchFamily="34" charset="0"/>
              </a:rPr>
              <a:t>Надымский</a:t>
            </a:r>
            <a:r>
              <a:rPr lang="ru-RU" dirty="0" smtClean="0">
                <a:latin typeface="Franklin Gothic Medium Cond" panose="020B0606030402020204" pitchFamily="34" charset="0"/>
              </a:rPr>
              <a:t> район</a:t>
            </a:r>
            <a:endParaRPr lang="ru-RU" dirty="0">
              <a:latin typeface="Franklin Gothic Medium Cond" panose="020B06060304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361793" y="4797977"/>
            <a:ext cx="3605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err="1" smtClean="0">
                <a:latin typeface="Franklin Gothic Medium Cond" panose="020B0606030402020204" pitchFamily="34" charset="0"/>
              </a:rPr>
              <a:t>Пуровский</a:t>
            </a:r>
            <a:r>
              <a:rPr lang="ru-RU" dirty="0" smtClean="0">
                <a:latin typeface="Franklin Gothic Medium Cond" panose="020B0606030402020204" pitchFamily="34" charset="0"/>
              </a:rPr>
              <a:t> район</a:t>
            </a:r>
            <a:endParaRPr lang="ru-RU" dirty="0">
              <a:latin typeface="Franklin Gothic Medium Cond" panose="020B06060304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429297" y="4797977"/>
            <a:ext cx="34684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Franklin Gothic Medium Cond" panose="020B0606030402020204" pitchFamily="34" charset="0"/>
              </a:rPr>
              <a:t>Тазовский район</a:t>
            </a:r>
            <a:endParaRPr lang="ru-RU" dirty="0">
              <a:latin typeface="Franklin Gothic Medium Cond" panose="020B06060304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0015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2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02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2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6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dirty="0" smtClean="0">
                <a:latin typeface="Franklin Gothic Medium Cond" panose="020B0606030402020204" pitchFamily="34" charset="0"/>
              </a:rPr>
              <a:t>Как называется национальное жилище ненцев, исконных жителей </a:t>
            </a:r>
            <a:r>
              <a:rPr lang="ru-RU" sz="4000" dirty="0" err="1" smtClean="0">
                <a:latin typeface="Franklin Gothic Medium Cond" panose="020B0606030402020204" pitchFamily="34" charset="0"/>
              </a:rPr>
              <a:t>Пуровского</a:t>
            </a:r>
            <a:r>
              <a:rPr lang="ru-RU" sz="4000" dirty="0" smtClean="0">
                <a:latin typeface="Franklin Gothic Medium Cond" panose="020B0606030402020204" pitchFamily="34" charset="0"/>
              </a:rPr>
              <a:t> района?</a:t>
            </a:r>
            <a:endParaRPr lang="ru-RU" sz="4000" dirty="0">
              <a:latin typeface="Franklin Gothic Medium Cond" panose="020B0606030402020204" pitchFamily="34" charset="0"/>
            </a:endParaRPr>
          </a:p>
        </p:txBody>
      </p:sp>
      <p:pic>
        <p:nvPicPr>
          <p:cNvPr id="2052" name="Picture 4" descr="https://avatars.mds.yandex.net/get-zen_doc/1855206/pub_5d6949a041878200ae0d848d_5d694a583639e600b2f66e55/scale_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388881" y="2093780"/>
            <a:ext cx="3289739" cy="2391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40826" y="4454176"/>
            <a:ext cx="2385848" cy="5885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Franklin Gothic Medium Cond" panose="020B0606030402020204" pitchFamily="34" charset="0"/>
              </a:rPr>
              <a:t>чум</a:t>
            </a:r>
            <a:endParaRPr lang="ru-RU" dirty="0">
              <a:latin typeface="Franklin Gothic Medium Cond" panose="020B0606030402020204" pitchFamily="34" charset="0"/>
            </a:endParaRPr>
          </a:p>
        </p:txBody>
      </p:sp>
      <p:pic>
        <p:nvPicPr>
          <p:cNvPr id="2056" name="Picture 8" descr="https://funik.ru/wp-content/uploads/2020/10/16d53cab8ce5f9aa8d59-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2620" y="2093780"/>
            <a:ext cx="3289739" cy="2391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184868" y="4501471"/>
            <a:ext cx="2785242" cy="4939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Franklin Gothic Medium Cond" panose="020B0606030402020204" pitchFamily="34" charset="0"/>
              </a:rPr>
              <a:t>яранга</a:t>
            </a:r>
            <a:endParaRPr lang="ru-RU" dirty="0">
              <a:latin typeface="Franklin Gothic Medium Cond" panose="020B0606030402020204" pitchFamily="34" charset="0"/>
            </a:endParaRPr>
          </a:p>
        </p:txBody>
      </p:sp>
      <p:pic>
        <p:nvPicPr>
          <p:cNvPr id="2058" name="Picture 10" descr="https://plus.moe-online.ru/media_new/6/4/3/4/1/2/cd829089c97591157ac303db7634bcea/cd829089c97591157ac303db7634bcea-thumb_192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751" y="2093780"/>
            <a:ext cx="3289739" cy="234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777655" y="4432933"/>
            <a:ext cx="3133835" cy="4939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Franklin Gothic Medium Cond" panose="020B0606030402020204" pitchFamily="34" charset="0"/>
              </a:rPr>
              <a:t>иглу</a:t>
            </a:r>
            <a:endParaRPr lang="ru-RU" dirty="0">
              <a:latin typeface="Franklin Gothic Medium Cond" panose="020B06060304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7322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0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6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0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8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Franklin Gothic Medium Cond" panose="020B0606030402020204" pitchFamily="34" charset="0"/>
              </a:rPr>
              <a:t>Выбери верхнюю женскую национальную одежду ненцев</a:t>
            </a:r>
            <a:endParaRPr lang="ru-RU" dirty="0">
              <a:latin typeface="Franklin Gothic Medium Cond" panose="020B0606030402020204" pitchFamily="34" charset="0"/>
            </a:endParaRPr>
          </a:p>
        </p:txBody>
      </p:sp>
      <p:pic>
        <p:nvPicPr>
          <p:cNvPr id="3080" name="Picture 8" descr="https://odezhda.guru/wp-content/uploads/2018/05/Teplaya-verhnyaya-odezhda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3327" y="1794647"/>
            <a:ext cx="2871405" cy="3268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s://images.ru.prom.st/753622820_w640_h640_chukotskij-zhenskij-kostyum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1340" y="1877683"/>
            <a:ext cx="3102633" cy="3102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https://cs6.livemaster.ru/storage/32/ef/521e87846989ab421792022a01ct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6548" y="2107324"/>
            <a:ext cx="2159823" cy="2956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876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0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0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0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308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4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Franklin Gothic Medium Cond" panose="020B0606030402020204" pitchFamily="34" charset="0"/>
              </a:rPr>
              <a:t>Выбери мужскую верхнюю национальную одежду ненцев</a:t>
            </a:r>
            <a:endParaRPr lang="ru-RU" dirty="0">
              <a:latin typeface="Franklin Gothic Medium Cond" panose="020B0606030402020204" pitchFamily="34" charset="0"/>
            </a:endParaRPr>
          </a:p>
        </p:txBody>
      </p:sp>
      <p:pic>
        <p:nvPicPr>
          <p:cNvPr id="4098" name="Picture 2" descr="https://media.gazprom-neft.ru/picts/picts_repository/tnw1200-AJ_140301_GPNnanitorova_148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7180" y="1881352"/>
            <a:ext cx="2356944" cy="3160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1.bp.blogspot.com/_ASIFqb5YEV8/TESW6I-2n9I/AAAAAAAABbk/91Vgp0WoUXw/s1600/3+%D0%BF%D0%B5%D1%88%D0%BA%D0%BE%D0%BC-%D0%B2-%D0%91%D1%80%D0%B0%D0%B7%D0%B8%D0%BB%D0%B8%D1%8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4061" y="1881352"/>
            <a:ext cx="2433180" cy="3090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http://almode.ru/uploads/posts/2021-03/1615881385_11-p-natsionalnaya-odezhda-chukchi-1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5796" y="1740529"/>
            <a:ext cx="2251294" cy="3376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4377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1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0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8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Franklin Gothic Medium Cond" panose="020B0606030402020204" pitchFamily="34" charset="0"/>
              </a:rPr>
              <a:t>Выбери ягоду, которая не растет в наших лесах</a:t>
            </a:r>
            <a:endParaRPr lang="ru-RU" dirty="0">
              <a:latin typeface="Franklin Gothic Medium Cond" panose="020B0606030402020204" pitchFamily="34" charset="0"/>
            </a:endParaRPr>
          </a:p>
        </p:txBody>
      </p:sp>
      <p:pic>
        <p:nvPicPr>
          <p:cNvPr id="5122" name="Picture 2" descr="https://s3.nat-geo.ru/images/2019/5/16/d0d7661fc6ef41568171cdc6ec031035.max-1200x8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014" y="1796603"/>
            <a:ext cx="2732979" cy="1933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2sotki.ru/wp-content/uploads/0/5/b/05bb75c412c599c8dbb9bd4625d5b95f.jp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7821" y="1782264"/>
            <a:ext cx="2888879" cy="1933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s://img.fotokonkurs.ru/cache/original/photos/2011/09/05/5/3f42dd5a257217f40c012acb018d8f79/b20753a87e2d713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6404" y="1810942"/>
            <a:ext cx="2867396" cy="1904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s://avatars.mds.yandex.net/get-zen_doc/1707183/pub_5f80aac75c2b3403ce2df02e_5f80bc735c2b3403ce4ab6f6/scale_120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1048" y="4424855"/>
            <a:ext cx="2894022" cy="1936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https://lh3.googleusercontent.com/scUkM8xvb58onOrqEB3GLxG6SDHzbdgBatJN_S1mB9fYs_IBP7gqYxusdOUHM2I_tBtJVUaCzU0aEJ52r6h15UjFru9Eni_j5h89nTw_l4Wq-VNe_YY1tFwkJijCxuJCH_eB27iyk4tY3pz_JcdACdB-vSWZahxJw5ae_s7OqAKg5473QbV24k43S8t3749Gc9EUmjEsN_yPXO_A0PwnB0VzGdXTkYEL34ARsh9O43sGf1_EUa3E0Sf3jcWuY1AS6R3ZJsfq2X-U5RAcswTsZv4UdGdcuh2DQz9LNd_SbOykFNWe7uJtJ6nhgq_821NFZI8U_d4HdE7fioi2zc_fRxL4JKWGb5thoDpPZsOqXoghYEzt1dOE6mycXawLBdXvIsRF32pUOmgsllb96_RZGt1Qhl4MVevo-ohg26LIXFWUqo4qPtswf05dC7r_U3Munly8Ty9NVsJlPIb0R1D96UDlir_5s3ySNv6enanwa8L0hPxMryTK2FHAPgeHK1Sq1P3SLX--LGDRzJlhqmt_vutEsWm_IiwBeXfmX6-PhX4SirGrIz6MG_YCoyCULN-0gUhSEiP-bLRi7HNdenn6Kl89M1FuwIaJoAmFG_vd0nJCUrK9O98e5wASOQ=w900-h663-no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9683" y="4388296"/>
            <a:ext cx="2678473" cy="1973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4871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1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1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51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30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Franklin Gothic Medium Cond" panose="020B0606030402020204" pitchFamily="34" charset="0"/>
              </a:rPr>
              <a:t>Выбери животное, которое не обитает в наших лесах</a:t>
            </a:r>
            <a:endParaRPr lang="ru-RU" dirty="0">
              <a:latin typeface="Franklin Gothic Medium Cond" panose="020B0606030402020204" pitchFamily="34" charset="0"/>
            </a:endParaRPr>
          </a:p>
        </p:txBody>
      </p:sp>
      <p:pic>
        <p:nvPicPr>
          <p:cNvPr id="6146" name="Picture 2" descr="https://ds04.infourok.ru/uploads/ex/0eb7/000d419e-fb5c5318/hello_html_62a061fc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3121" y="1690688"/>
            <a:ext cx="3325757" cy="2207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arctic.ru/images/46/79/46795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637" y="1715866"/>
            <a:ext cx="3386411" cy="2182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s://i.mycdn.me/i?r=AzEPZsRbOZEKgBhR0XGMT1Rk6oxx00hSi1kAZpj4Pa8u5aaKTM5SRkZCeTgDn6uOyic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8895" y="1690688"/>
            <a:ext cx="2564907" cy="2207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s://huntland.ru/wp-content/uploads/2018/11/severniy_olen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5438" y="4351283"/>
            <a:ext cx="3421118" cy="2280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https://kirovpravda.ru/wp-content/uploads/2021/06/volk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5697" y="4351283"/>
            <a:ext cx="3331779" cy="2280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3191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1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46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1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4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61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50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61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52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61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54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8232228" cy="822544"/>
          </a:xfrm>
        </p:spPr>
        <p:txBody>
          <a:bodyPr/>
          <a:lstStyle/>
          <a:p>
            <a:r>
              <a:rPr lang="ru-RU" b="1" dirty="0" smtClean="0">
                <a:latin typeface="Franklin Gothic Medium Cond" panose="020B0606030402020204" pitchFamily="34" charset="0"/>
              </a:rPr>
              <a:t>                       Продолжи </a:t>
            </a:r>
            <a:r>
              <a:rPr lang="ru-RU" b="1" dirty="0">
                <a:latin typeface="Franklin Gothic Medium Cond" panose="020B0606030402020204" pitchFamily="34" charset="0"/>
              </a:rPr>
              <a:t>пословицы</a:t>
            </a:r>
          </a:p>
        </p:txBody>
      </p:sp>
      <p:sp>
        <p:nvSpPr>
          <p:cNvPr id="5" name="Прямоугольная выноска 4"/>
          <p:cNvSpPr/>
          <p:nvPr/>
        </p:nvSpPr>
        <p:spPr>
          <a:xfrm>
            <a:off x="407965" y="1355834"/>
            <a:ext cx="3854546" cy="903890"/>
          </a:xfrm>
          <a:prstGeom prst="wedge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Franklin Gothic Medium Cond" panose="020B0606030402020204" pitchFamily="34" charset="0"/>
              </a:rPr>
              <a:t>Человек без Родины, </a:t>
            </a:r>
            <a:endParaRPr lang="ru-RU" sz="3200" b="1" dirty="0">
              <a:latin typeface="Franklin Gothic Medium Cond" panose="020B0606030402020204" pitchFamily="34" charset="0"/>
            </a:endParaRPr>
          </a:p>
        </p:txBody>
      </p:sp>
      <p:sp>
        <p:nvSpPr>
          <p:cNvPr id="9" name="Прямоугольная выноска 8"/>
          <p:cNvSpPr/>
          <p:nvPr/>
        </p:nvSpPr>
        <p:spPr>
          <a:xfrm>
            <a:off x="478302" y="2729131"/>
            <a:ext cx="3784209" cy="970671"/>
          </a:xfrm>
          <a:prstGeom prst="wedge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Franklin Gothic Medium Cond" panose="020B0606030402020204" pitchFamily="34" charset="0"/>
              </a:rPr>
              <a:t>Если дружба велика,</a:t>
            </a:r>
            <a:endParaRPr lang="ru-RU" sz="3200" b="1" dirty="0">
              <a:latin typeface="Franklin Gothic Medium Cond" panose="020B0606030402020204" pitchFamily="34" charset="0"/>
            </a:endParaRPr>
          </a:p>
        </p:txBody>
      </p:sp>
      <p:sp>
        <p:nvSpPr>
          <p:cNvPr id="10" name="Прямоугольная выноска 9"/>
          <p:cNvSpPr/>
          <p:nvPr/>
        </p:nvSpPr>
        <p:spPr>
          <a:xfrm>
            <a:off x="464234" y="4248443"/>
            <a:ext cx="3699804" cy="970671"/>
          </a:xfrm>
          <a:prstGeom prst="wedge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atin typeface="Franklin Gothic Medium Cond" panose="020B0606030402020204" pitchFamily="34" charset="0"/>
              </a:rPr>
              <a:t>Одна у человека родная мать,</a:t>
            </a:r>
          </a:p>
        </p:txBody>
      </p:sp>
      <p:sp>
        <p:nvSpPr>
          <p:cNvPr id="12" name="Выноска-облако 11"/>
          <p:cNvSpPr/>
          <p:nvPr/>
        </p:nvSpPr>
        <p:spPr>
          <a:xfrm>
            <a:off x="7634068" y="1223889"/>
            <a:ext cx="3633022" cy="1111348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atin typeface="Franklin Gothic Medium Cond" panose="020B0606030402020204" pitchFamily="34" charset="0"/>
              </a:rPr>
              <a:t>т</a:t>
            </a:r>
            <a:r>
              <a:rPr lang="ru-RU" sz="3200" b="1" dirty="0" smtClean="0">
                <a:latin typeface="Franklin Gothic Medium Cond" panose="020B0606030402020204" pitchFamily="34" charset="0"/>
              </a:rPr>
              <a:t>о и родина сильна</a:t>
            </a:r>
            <a:endParaRPr lang="ru-RU" sz="3200" b="1" dirty="0">
              <a:latin typeface="Franklin Gothic Medium Cond" panose="020B0606030402020204" pitchFamily="34" charset="0"/>
            </a:endParaRPr>
          </a:p>
        </p:txBody>
      </p:sp>
      <p:sp>
        <p:nvSpPr>
          <p:cNvPr id="13" name="Выноска-облако 12"/>
          <p:cNvSpPr/>
          <p:nvPr/>
        </p:nvSpPr>
        <p:spPr>
          <a:xfrm>
            <a:off x="7451188" y="2630658"/>
            <a:ext cx="3971778" cy="1167619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atin typeface="Franklin Gothic Medium Cond" panose="020B0606030402020204" pitchFamily="34" charset="0"/>
              </a:rPr>
              <a:t>одна у него и Родина</a:t>
            </a:r>
          </a:p>
        </p:txBody>
      </p:sp>
      <p:sp>
        <p:nvSpPr>
          <p:cNvPr id="14" name="Выноска-облако 13"/>
          <p:cNvSpPr/>
          <p:nvPr/>
        </p:nvSpPr>
        <p:spPr>
          <a:xfrm>
            <a:off x="7718475" y="4501660"/>
            <a:ext cx="3676356" cy="1280161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Franklin Gothic Medium Cond" panose="020B0606030402020204" pitchFamily="34" charset="0"/>
              </a:rPr>
              <a:t>что соловей без песни</a:t>
            </a:r>
            <a:endParaRPr lang="ru-RU" sz="3200" b="1" dirty="0">
              <a:latin typeface="Franklin Gothic Medium Cond" panose="020B06060304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7399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378 0.11181 C -0.05664 0.11945 -0.05703 0.1257 -0.06068 0.13218 C -0.06341 0.14653 -0.06654 0.15949 -0.06992 0.17315 C -0.07396 0.18958 -0.07357 0.19907 -0.08255 0.21019 C -0.08672 0.22107 -0.08242 0.21273 -0.08958 0.21829 C -0.09297 0.22083 -0.09557 0.2257 -0.09883 0.22847 C -0.10339 0.23241 -0.10885 0.23218 -0.1138 0.23472 C -0.12214 0.23912 -0.1293 0.24468 -0.13802 0.24699 C -0.21393 0.24491 -0.1901 0.24653 -0.22786 0.23889 C -0.22943 0.2382 -0.23086 0.23727 -0.23242 0.23681 C -0.23555 0.23588 -0.23867 0.23588 -0.24167 0.23472 C -0.24987 0.23148 -0.24674 0.23125 -0.25325 0.22639 C -0.2569 0.22361 -0.26107 0.22269 -0.26484 0.22037 C -0.27565 0.20695 -0.28906 0.20139 -0.30169 0.1956 C -0.31224 0.19699 -0.31602 0.19792 -0.32474 0.20185 C -0.33255 0.21111 -0.33411 0.20764 -0.34557 0.20602 C -0.33841 0.20185 -0.34596 0.20509 -0.3375 0.20602 C -0.32747 0.20718 -0.31745 0.20741 -0.30742 0.2081 C -0.29518 0.21157 -0.28268 0.21482 -0.27057 0.22037 C -0.26367 0.21968 -0.25664 0.21945 -0.24974 0.21829 C -0.24661 0.21782 -0.24375 0.21412 -0.24062 0.21412 " pathEditMode="relative" rAng="0" ptsTypes="AAAAAAAAAAAAAAAAAAAAA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596" y="67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304 0.15171 C 0.14786 0.15472 0.14981 0.16166 0.15346 0.16813 C 0.15528 0.18941 0.1571 0.21069 0.15918 0.23173 C 0.15879 0.24607 0.16023 0.26087 0.15801 0.27475 C 0.15749 0.27822 0.14864 0.28469 0.14643 0.287 C 0.12808 0.30643 0.10647 0.30851 0.08538 0.31152 C 0.0712 0.32401 0.05493 0.31198 0.04035 0.31152 C 0.00339 0.31013 -0.03345 0.31013 -0.07041 0.30944 C -0.07419 0.30736 -0.079 0.30851 -0.08187 0.30342 C -0.0954 0.27937 -0.07549 0.31591 -0.08772 0.28908 C -0.09085 0.28238 -0.09462 0.27683 -0.09801 0.27058 C -0.10386 0.25995 -0.10048 0.25601 -0.10959 0.25208 C -0.11376 0.24653 -0.1174 0.24283 -0.12222 0.23983 C -0.13315 0.22109 -0.16322 0.22803 -0.17181 0.22757 C -0.17298 0.22687 -0.17441 0.22687 -0.17532 0.22549 C -0.17636 0.2241 -0.17649 0.22063 -0.17766 0.21947 C -0.17936 0.21785 -0.18157 0.21832 -0.18339 0.21739 C -0.19901 0.20976 -0.18222 0.216 -0.19615 0.21115 C -0.21541 0.2123 -0.2253 0.20051 -0.23415 0.22341 C -0.23207 0.25648 -0.23363 0.25 -0.21333 0.25 " pathEditMode="relative" rAng="0" ptsTypes="fffffffffffffffffffA">
                                      <p:cBhvr>
                                        <p:cTn id="1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000" y="8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40232E-6 7.9556E-7 C -0.00417 -0.00069 -0.00859 0.00023 -0.01263 -0.00208 C -0.0138 -0.00278 -0.01302 -0.00648 -0.0138 -0.0081 C -0.01679 -0.01434 -0.02187 -0.0192 -0.02538 -0.02452 C -0.0289 -0.02983 -0.03137 -0.03723 -0.03463 -0.04302 C -0.0358 -0.05019 -0.03684 -0.05527 -0.03918 -0.06152 C -0.03879 -0.07239 -0.0397 -0.08372 -0.03801 -0.09436 C -0.03762 -0.09736 -0.03489 -0.09644 -0.03345 -0.09829 C -0.03215 -0.09991 -0.03137 -0.10315 -0.02994 -0.10453 C -0.02786 -0.10662 -0.02525 -0.10685 -0.02304 -0.1087 C -0.01849 -0.11263 -0.01497 -0.11818 -0.01029 -0.12095 C -0.00911 -0.12234 -0.00807 -0.12396 -0.0069 -0.12512 C -0.00586 -0.12604 -0.00443 -0.12581 -0.00339 -0.12697 C 0.00572 -0.1376 -0.00521 -0.1302 0.00351 -0.13529 C 0.00833 -0.14154 0.01379 -0.14362 0.01848 -0.14963 C 0.0229 -0.15518 0.0259 -0.16073 0.03123 -0.16397 C 0.04529 -0.18131 0.02473 -0.1568 0.03813 -0.16998 C 0.04061 -0.17229 0.04243 -0.17669 0.04503 -0.17831 C 0.05024 -0.18155 0.05479 -0.18733 0.06 -0.19057 C 0.06338 -0.19265 0.0669 -0.19311 0.07041 -0.19473 C 0.07666 -0.20051 0.08382 -0.20421 0.08889 -0.21323 C 0.09046 -0.216 0.09215 -0.21832 0.09345 -0.22132 C 0.09514 -0.22526 0.09814 -0.23381 0.09814 -0.23335 C 0.10009 -0.26156 0.10894 -0.28585 0.12 -0.30527 C 0.12469 -0.3136 0.12664 -0.33002 0.13041 -0.3402 C 0.1308 -0.34297 0.13054 -0.34598 0.13146 -0.34829 C 0.13224 -0.35037 0.13432 -0.35014 0.13497 -0.35245 C 0.13601 -0.35615 0.13536 -0.36078 0.13614 -0.36471 C 0.13653 -0.36702 0.13783 -0.36864 0.13848 -0.37095 C 0.14135 -0.3809 0.142 -0.38969 0.14655 -0.39755 C 0.14942 -0.41836 0.14564 -0.39316 0.14994 -0.41397 C 0.15241 -0.426 0.15345 -0.43871 0.1558 -0.45074 C 0.1554 -0.47017 0.15527 -0.48913 0.15462 -0.50833 C 0.15449 -0.51203 0.15306 -0.53145 0.15111 -0.53492 C 0.14694 -0.54232 0.14408 -0.55088 0.1407 -0.55944 C 0.13809 -0.56614 0.12924 -0.57262 0.12573 -0.57794 C 0.12404 -0.58048 0.123 -0.58395 0.12117 -0.58603 C 0.11831 -0.5895 0.11193 -0.59436 0.11193 -0.59413 C 0.11154 -0.59644 0.11167 -0.59898 0.11076 -0.60037 C 0.10959 -0.60199 0.10777 -0.60176 0.10621 -0.60245 C 0.10386 -0.60384 0.10152 -0.60523 0.09918 -0.60662 C 0.09801 -0.60731 0.09579 -0.6087 0.09579 -0.60847 C 0.09085 -0.61725 0.08304 -0.61841 0.07614 -0.62095 C 0.06703 -0.62442 0.05844 -0.62789 0.04959 -0.63321 C 0.04126 -0.6383 0.03202 -0.6346 0.02316 -0.63529 C -0.00781 -0.63321 -0.02525 -0.63946 -0.04959 -0.62512 C -0.05688 -0.6161 -0.06144 -0.61309 -0.07029 -0.61078 C -0.07458 -0.60823 -0.07745 -0.60453 -0.08187 -0.60245 C -0.08617 -0.59482 -0.08838 -0.59459 -0.0945 -0.59228 C -0.09645 -0.58187 -0.09879 -0.58395 -0.10491 -0.5821 C -0.10908 -0.5747 -0.11389 -0.56961 -0.11871 -0.5636 C -0.12027 -0.56152 -0.12092 -0.55782 -0.12222 -0.55527 C -0.12938 -0.5414 -0.12782 -0.54371 -0.13381 -0.537 C -0.13745 -0.52683 -0.1394 -0.53168 -0.14409 -0.52475 C -0.14929 -0.51711 -0.15372 -0.5081 -0.16023 -0.50416 C -0.1614 -0.50208 -0.16218 -0.49884 -0.16374 -0.49792 C -0.17116 -0.49376 -0.1929 -0.4926 -0.19836 -0.49191 C -0.20552 -0.48867 -0.20136 -0.48983 -0.21099 -0.48983 " pathEditMode="relative" rAng="0" ptsTypes="fffffffffffffffffffffffffffffffffffffffffffffffffffffffffA">
                                      <p:cBhvr>
                                        <p:cTn id="1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00" y="-32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262760"/>
            <a:ext cx="12192001" cy="6874159"/>
          </a:xfrm>
          <a:prstGeom prst="rect">
            <a:avLst/>
          </a:prstGeom>
        </p:spPr>
      </p:pic>
      <p:pic>
        <p:nvPicPr>
          <p:cNvPr id="7172" name="Picture 4" descr="https://wdesk.ru/_ph/84/2/9096016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1240" y="2361980"/>
            <a:ext cx="8389520" cy="1525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84304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2447" y="458798"/>
            <a:ext cx="8229600" cy="1143000"/>
          </a:xfrm>
        </p:spPr>
        <p:txBody>
          <a:bodyPr/>
          <a:lstStyle/>
          <a:p>
            <a:pPr algn="l"/>
            <a:r>
              <a:rPr lang="ru-RU" b="1" dirty="0">
                <a:latin typeface="Franklin Gothic Medium Cond" panose="020B0606030402020204" pitchFamily="34" charset="0"/>
                <a:cs typeface="Times New Roman" pitchFamily="18" charset="0"/>
              </a:rPr>
              <a:t>Цели и задачи игры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52447" y="1601798"/>
            <a:ext cx="763284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Franklin Gothic Medium Cond" panose="020B0606030402020204" pitchFamily="34" charset="0"/>
                <a:cs typeface="Times New Roman" pitchFamily="18" charset="0"/>
              </a:rPr>
              <a:t>Цель:</a:t>
            </a:r>
            <a:r>
              <a:rPr lang="ru-RU" sz="2800" dirty="0">
                <a:latin typeface="Franklin Gothic Medium Cond" panose="020B0606030402020204" pitchFamily="34" charset="0"/>
                <a:cs typeface="Times New Roman" pitchFamily="18" charset="0"/>
              </a:rPr>
              <a:t> воспитание гражданина и патриота своей страны, формирование нравственных ценностей.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52447" y="2859877"/>
            <a:ext cx="7560840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Franklin Gothic Medium Cond" panose="020B0606030402020204" pitchFamily="34" charset="0"/>
                <a:cs typeface="Times New Roman" pitchFamily="18" charset="0"/>
              </a:rPr>
              <a:t>Задачи: </a:t>
            </a:r>
            <a:r>
              <a:rPr lang="ru-RU" sz="2400" dirty="0">
                <a:latin typeface="Franklin Gothic Medium Cond" panose="020B0606030402020204" pitchFamily="34" charset="0"/>
                <a:cs typeface="Times New Roman" pitchFamily="18" charset="0"/>
              </a:rPr>
              <a:t>- формировать чувства патриотизма у детей, нравственной и социальной активности;</a:t>
            </a:r>
          </a:p>
          <a:p>
            <a:pPr>
              <a:buFontTx/>
              <a:buChar char="-"/>
            </a:pPr>
            <a:r>
              <a:rPr lang="ru-RU" sz="2400" dirty="0">
                <a:latin typeface="Franklin Gothic Medium Cond" panose="020B0606030402020204" pitchFamily="34" charset="0"/>
                <a:cs typeface="Times New Roman" pitchFamily="18" charset="0"/>
              </a:rPr>
              <a:t>закреплять знания детей о символах государства, и символах своего </a:t>
            </a:r>
            <a:r>
              <a:rPr lang="ru-RU" sz="2400" dirty="0" smtClean="0">
                <a:latin typeface="Franklin Gothic Medium Cond" panose="020B0606030402020204" pitchFamily="34" charset="0"/>
                <a:cs typeface="Times New Roman" pitchFamily="18" charset="0"/>
              </a:rPr>
              <a:t>города, края,</a:t>
            </a:r>
            <a:endParaRPr lang="ru-RU" sz="2400" dirty="0">
              <a:latin typeface="Franklin Gothic Medium Cond" panose="020B0606030402020204" pitchFamily="34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sz="2400" dirty="0">
                <a:latin typeface="Franklin Gothic Medium Cond" panose="020B0606030402020204" pitchFamily="34" charset="0"/>
                <a:cs typeface="Times New Roman" pitchFamily="18" charset="0"/>
              </a:rPr>
              <a:t> воспитание у ребенка любви и привязанности к своей стране, своему </a:t>
            </a:r>
            <a:r>
              <a:rPr lang="ru-RU" sz="2400" dirty="0" smtClean="0">
                <a:latin typeface="Franklin Gothic Medium Cond" panose="020B0606030402020204" pitchFamily="34" charset="0"/>
                <a:cs typeface="Times New Roman" pitchFamily="18" charset="0"/>
              </a:rPr>
              <a:t>городу, краю.</a:t>
            </a:r>
            <a:endParaRPr lang="ru-RU" sz="2400" dirty="0">
              <a:latin typeface="Franklin Gothic Medium Cond" panose="020B0606030402020204" pitchFamily="34" charset="0"/>
              <a:cs typeface="Times New Roman" pitchFamily="18" charset="0"/>
            </a:endParaRPr>
          </a:p>
        </p:txBody>
      </p:sp>
      <p:sp>
        <p:nvSpPr>
          <p:cNvPr id="5" name="AutoShape 2" descr="https://kartinkin.net/uploads/posts/2020-07/1595787312_20-p-fon-goluboe-nebo-2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83206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65738" y="662152"/>
            <a:ext cx="7809186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Franklin Gothic Medium" panose="020B0603020102020204" pitchFamily="34" charset="0"/>
                <a:cs typeface="Times New Roman" pitchFamily="18" charset="0"/>
              </a:rPr>
              <a:t>Самая большая страна в мире наша Родина Россия.</a:t>
            </a:r>
            <a:br>
              <a:rPr lang="ru-RU" sz="2800" dirty="0">
                <a:latin typeface="Franklin Gothic Medium" panose="020B0603020102020204" pitchFamily="34" charset="0"/>
                <a:cs typeface="Times New Roman" pitchFamily="18" charset="0"/>
              </a:rPr>
            </a:br>
            <a:r>
              <a:rPr lang="ru-RU" sz="2800" dirty="0">
                <a:latin typeface="Franklin Gothic Medium" panose="020B0603020102020204" pitchFamily="34" charset="0"/>
                <a:cs typeface="Times New Roman" pitchFamily="18" charset="0"/>
              </a:rPr>
              <a:t>        Россию называю отечеством, потому, что в ней жили наши деды и отцы. </a:t>
            </a:r>
            <a:br>
              <a:rPr lang="ru-RU" sz="2800" dirty="0">
                <a:latin typeface="Franklin Gothic Medium" panose="020B0603020102020204" pitchFamily="34" charset="0"/>
                <a:cs typeface="Times New Roman" pitchFamily="18" charset="0"/>
              </a:rPr>
            </a:br>
            <a:r>
              <a:rPr lang="ru-RU" sz="2800" dirty="0">
                <a:latin typeface="Franklin Gothic Medium" panose="020B0603020102020204" pitchFamily="34" charset="0"/>
                <a:cs typeface="Times New Roman" pitchFamily="18" charset="0"/>
              </a:rPr>
              <a:t>      Родиной ее зовем, потому, что здесь мы родились.</a:t>
            </a:r>
            <a:br>
              <a:rPr lang="ru-RU" sz="2800" dirty="0">
                <a:latin typeface="Franklin Gothic Medium" panose="020B0603020102020204" pitchFamily="34" charset="0"/>
                <a:cs typeface="Times New Roman" pitchFamily="18" charset="0"/>
              </a:rPr>
            </a:br>
            <a:r>
              <a:rPr lang="ru-RU" sz="2800" dirty="0">
                <a:latin typeface="Franklin Gothic Medium" panose="020B0603020102020204" pitchFamily="34" charset="0"/>
                <a:cs typeface="Times New Roman" pitchFamily="18" charset="0"/>
              </a:rPr>
              <a:t>      Наше Отечество, наша Родина – матушка Россия!</a:t>
            </a:r>
            <a:br>
              <a:rPr lang="ru-RU" sz="2800" dirty="0">
                <a:latin typeface="Franklin Gothic Medium" panose="020B0603020102020204" pitchFamily="34" charset="0"/>
                <a:cs typeface="Times New Roman" pitchFamily="18" charset="0"/>
              </a:rPr>
            </a:br>
            <a:r>
              <a:rPr lang="ru-RU" sz="2800" dirty="0">
                <a:latin typeface="Franklin Gothic Medium" panose="020B0603020102020204" pitchFamily="34" charset="0"/>
                <a:cs typeface="Times New Roman" pitchFamily="18" charset="0"/>
              </a:rPr>
              <a:t>       Много есть на свете и кроме России хороших государств и земель, но одна у человека родная мать – одна у него и Родина! </a:t>
            </a:r>
            <a:endParaRPr lang="ru-RU" sz="2800" dirty="0">
              <a:latin typeface="Franklin Gothic Medium" panose="020B06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8625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 smtClean="0">
                <a:latin typeface="Franklin Gothic Medium Cond" panose="020B0606030402020204" pitchFamily="34" charset="0"/>
              </a:rPr>
              <a:t>Найди флаг России</a:t>
            </a:r>
            <a:endParaRPr lang="ru-RU" sz="5400" dirty="0">
              <a:latin typeface="Franklin Gothic Medium Cond" panose="020B06060304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71905"/>
            <a:ext cx="3441399" cy="2295413"/>
          </a:xfrm>
          <a:prstGeom prst="rect">
            <a:avLst/>
          </a:prstGeom>
        </p:spPr>
      </p:pic>
      <p:sp>
        <p:nvSpPr>
          <p:cNvPr id="4" name="AutoShape 2" descr="https://media.baamboozle.com/uploads/images/69723/1599647787_134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0357" y="2271905"/>
            <a:ext cx="3471285" cy="2314190"/>
          </a:xfrm>
          <a:prstGeom prst="rect">
            <a:avLst/>
          </a:prstGeom>
        </p:spPr>
      </p:pic>
      <p:pic>
        <p:nvPicPr>
          <p:cNvPr id="4100" name="Picture 4" descr="https://upload.wikimedia.org/wikipedia/commons/thumb/f/f3/Flag_of_Russia.svg/1599px-Flag_of_Russia.sv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0715" y="2253128"/>
            <a:ext cx="3471285" cy="2314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5830" y="4701111"/>
            <a:ext cx="32897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Franklin Gothic Medium Cond" panose="020B0606030402020204" pitchFamily="34" charset="0"/>
              </a:rPr>
              <a:t>Нидерланды</a:t>
            </a:r>
            <a:endParaRPr lang="ru-RU" dirty="0">
              <a:latin typeface="Franklin Gothic Medium Cond" panose="020B06060304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55931" y="4701111"/>
            <a:ext cx="26801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Franklin Gothic Medium Cond" panose="020B0606030402020204" pitchFamily="34" charset="0"/>
              </a:rPr>
              <a:t>Франция</a:t>
            </a:r>
            <a:endParaRPr lang="ru-RU" dirty="0">
              <a:latin typeface="Franklin Gothic Medium Cond" panose="020B06060304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396249" y="4701048"/>
            <a:ext cx="2322786" cy="369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Franklin Gothic Medium Cond" panose="020B0606030402020204" pitchFamily="34" charset="0"/>
              </a:rPr>
              <a:t>Россия</a:t>
            </a:r>
            <a:endParaRPr lang="ru-RU" dirty="0">
              <a:latin typeface="Franklin Gothic Medium Cond" panose="020B06060304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61365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0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 smtClean="0">
                <a:latin typeface="Franklin Gothic Medium Cond" panose="020B0606030402020204" pitchFamily="34" charset="0"/>
              </a:rPr>
              <a:t>Найди герб России</a:t>
            </a:r>
            <a:endParaRPr lang="ru-RU" sz="5400" dirty="0">
              <a:latin typeface="Franklin Gothic Medium Cond" panose="020B0606030402020204" pitchFamily="34" charset="0"/>
            </a:endParaRPr>
          </a:p>
        </p:txBody>
      </p:sp>
      <p:pic>
        <p:nvPicPr>
          <p:cNvPr id="5122" name="Picture 2" descr="https://ykl-res.azureedge.net/c48f8372-ed93-46a5-8d19-df6ab882834b/8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5578" y="1754544"/>
            <a:ext cx="3100843" cy="3348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i.pinimg.com/originals/17/65/56/176556adbbe0fd0ec7f86739b85bc77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5614" y="1456667"/>
            <a:ext cx="5072444" cy="3807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188" y="1754544"/>
            <a:ext cx="2859700" cy="3391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579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 smtClean="0">
                <a:latin typeface="Franklin Gothic Medium Cond" panose="020B0606030402020204" pitchFamily="34" charset="0"/>
              </a:rPr>
              <a:t>Выбери столицу России</a:t>
            </a:r>
            <a:endParaRPr lang="ru-RU" sz="5400" dirty="0">
              <a:latin typeface="Franklin Gothic Medium Cond" panose="020B0606030402020204" pitchFamily="34" charset="0"/>
            </a:endParaRPr>
          </a:p>
        </p:txBody>
      </p:sp>
      <p:pic>
        <p:nvPicPr>
          <p:cNvPr id="6146" name="Picture 2" descr="https://photocentra.ru/images/main78/781689_mai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8539" y="2157856"/>
            <a:ext cx="3814922" cy="254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rustur.ru/wp-content/uploads/2021/07/54115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57856"/>
            <a:ext cx="3531476" cy="254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s://gdenahoditsya.ru/wp-content/uploads/2020/03/x251926-salehard.jpg.pagespeed.ic.5gvfK_ia0P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0524" y="2139430"/>
            <a:ext cx="3531476" cy="2560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4797980"/>
            <a:ext cx="35314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Franklin Gothic Medium Cond" panose="020B0606030402020204" pitchFamily="34" charset="0"/>
              </a:rPr>
              <a:t>Санкт-Петербург</a:t>
            </a:r>
            <a:endParaRPr lang="ru-RU" dirty="0">
              <a:latin typeface="Franklin Gothic Medium Cond" panose="020B06060304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03379" y="4797980"/>
            <a:ext cx="27852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Franklin Gothic Medium Cond" panose="020B0606030402020204" pitchFamily="34" charset="0"/>
              </a:rPr>
              <a:t>Москва</a:t>
            </a:r>
            <a:endParaRPr lang="ru-RU" dirty="0">
              <a:latin typeface="Franklin Gothic Medium Cond" panose="020B06060304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564413" y="4797980"/>
            <a:ext cx="21966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Franklin Gothic Medium Cond" panose="020B0606030402020204" pitchFamily="34" charset="0"/>
              </a:rPr>
              <a:t>Салехард</a:t>
            </a:r>
            <a:endParaRPr lang="ru-RU" dirty="0">
              <a:latin typeface="Franklin Gothic Medium Cond" panose="020B06060304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1654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1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46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1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4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61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50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 smtClean="0">
                <a:latin typeface="Franklin Gothic Medium Cond" panose="020B0606030402020204" pitchFamily="34" charset="0"/>
              </a:rPr>
              <a:t>Выбери русский народный инструмент</a:t>
            </a:r>
            <a:endParaRPr lang="ru-RU" sz="5400" dirty="0">
              <a:latin typeface="Franklin Gothic Medium Cond" panose="020B0606030402020204" pitchFamily="34" charset="0"/>
            </a:endParaRPr>
          </a:p>
        </p:txBody>
      </p:sp>
      <p:pic>
        <p:nvPicPr>
          <p:cNvPr id="9218" name="Picture 2" descr="https://i.pinimg.com/originals/64/51/40/645140f5d8df3d02334cfc79c32e1b37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615" y="2248352"/>
            <a:ext cx="3826660" cy="2361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5185" y="1891877"/>
            <a:ext cx="3584277" cy="2960076"/>
          </a:xfrm>
          <a:prstGeom prst="rect">
            <a:avLst/>
          </a:prstGeom>
        </p:spPr>
      </p:pic>
      <p:pic>
        <p:nvPicPr>
          <p:cNvPr id="9230" name="Picture 14" descr="http://www.gejsza-art.pl/application/public/uploads/koto2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6537" y="2248352"/>
            <a:ext cx="4255923" cy="2247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36324" y="4797980"/>
            <a:ext cx="27852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Franklin Gothic Medium Cond" panose="020B0606030402020204" pitchFamily="34" charset="0"/>
              </a:rPr>
              <a:t>Балалайка</a:t>
            </a:r>
            <a:endParaRPr lang="ru-RU" dirty="0">
              <a:latin typeface="Franklin Gothic Medium Cond" panose="020B06060304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87461" y="4797980"/>
            <a:ext cx="22597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Franklin Gothic Medium Cond" panose="020B0606030402020204" pitchFamily="34" charset="0"/>
              </a:rPr>
              <a:t>Волынка</a:t>
            </a:r>
            <a:endParaRPr lang="ru-RU" dirty="0">
              <a:latin typeface="Franklin Gothic Medium Cond" panose="020B06060304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534400" y="4797980"/>
            <a:ext cx="30795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Franklin Gothic Medium Cond" panose="020B0606030402020204" pitchFamily="34" charset="0"/>
              </a:rPr>
              <a:t>Кото</a:t>
            </a:r>
            <a:endParaRPr lang="ru-RU" dirty="0">
              <a:latin typeface="Franklin Gothic Medium Cond" panose="020B06060304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993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2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8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92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30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 smtClean="0">
                <a:latin typeface="Franklin Gothic Medium Cond" panose="020B0606030402020204" pitchFamily="34" charset="0"/>
              </a:rPr>
              <a:t>Как называется наш город?</a:t>
            </a:r>
            <a:endParaRPr lang="ru-RU" sz="5400" dirty="0">
              <a:latin typeface="Franklin Gothic Medium Cond" panose="020B0606030402020204" pitchFamily="34" charset="0"/>
            </a:endParaRPr>
          </a:p>
        </p:txBody>
      </p:sp>
      <p:pic>
        <p:nvPicPr>
          <p:cNvPr id="1026" name="Picture 2" descr="https://pbs.twimg.com/media/ELfKZBdWkAAnu8M.jpg:larg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492" y="1870667"/>
            <a:ext cx="2701161" cy="2806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pastvu.com/_p/a/9/c/4/9c4ap3lxd6z7fa0gvl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13" b="2178"/>
          <a:stretch/>
        </p:blipFill>
        <p:spPr bwMode="auto">
          <a:xfrm>
            <a:off x="4190998" y="1884360"/>
            <a:ext cx="2745829" cy="2811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stella-goroda.ru/wp-content/uploads/2018/10/gubkinskij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554"/>
          <a:stretch/>
        </p:blipFill>
        <p:spPr bwMode="auto">
          <a:xfrm>
            <a:off x="7922172" y="1870667"/>
            <a:ext cx="2808891" cy="2806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8939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0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0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0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 smtClean="0">
                <a:latin typeface="Franklin Gothic Medium Cond" panose="020B0606030402020204" pitchFamily="34" charset="0"/>
              </a:rPr>
              <a:t>Выбери флаг нашего города</a:t>
            </a:r>
            <a:endParaRPr lang="ru-RU" sz="5400" dirty="0">
              <a:latin typeface="Franklin Gothic Medium Cond" panose="020B0606030402020204" pitchFamily="34" charset="0"/>
            </a:endParaRPr>
          </a:p>
        </p:txBody>
      </p:sp>
      <p:pic>
        <p:nvPicPr>
          <p:cNvPr id="8194" name="Picture 2" descr="https://ae01.alicdn.com/kf/S63398ad9c77d4efca831c1807fd1e8ec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4910" y="2212427"/>
            <a:ext cx="3647090" cy="2431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s://im0-tub-ru.yandex.net/i?id=cd6c8172c399c2564290fcc6966be567-l&amp;n=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3768" y="2212427"/>
            <a:ext cx="3644463" cy="242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s://upload.wikimedia.org/wikipedia/commons/thumb/c/c7/Flag_of_Gubkinsky_%28Yamal_Nenetsia%29.svg/1599px-Flag_of_Gubkinsky_%28Yamal_Nenetsia%29.sv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6" y="2163378"/>
            <a:ext cx="3644463" cy="2478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5435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1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94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81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9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81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98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</TotalTime>
  <Words>186</Words>
  <Application>Microsoft Office PowerPoint</Application>
  <PresentationFormat>Широкоэкранный</PresentationFormat>
  <Paragraphs>42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4" baseType="lpstr">
      <vt:lpstr>Arial</vt:lpstr>
      <vt:lpstr>Calibri</vt:lpstr>
      <vt:lpstr>Calibri Light</vt:lpstr>
      <vt:lpstr>Franklin Gothic Medium</vt:lpstr>
      <vt:lpstr>Franklin Gothic Medium Cond</vt:lpstr>
      <vt:lpstr>Times New Roman</vt:lpstr>
      <vt:lpstr>Тема Office</vt:lpstr>
      <vt:lpstr>Интерактивная дидактическая игра по нравственно – патриотическому воспитанию «Россия-Родина моя»</vt:lpstr>
      <vt:lpstr>Цели и задачи игры</vt:lpstr>
      <vt:lpstr>Презентация PowerPoint</vt:lpstr>
      <vt:lpstr>Найди флаг России</vt:lpstr>
      <vt:lpstr>Найди герб России</vt:lpstr>
      <vt:lpstr>Выбери столицу России</vt:lpstr>
      <vt:lpstr>Выбери русский народный инструмент</vt:lpstr>
      <vt:lpstr>Как называется наш город?</vt:lpstr>
      <vt:lpstr>Выбери флаг нашего города</vt:lpstr>
      <vt:lpstr>Выбери флаг нашего района</vt:lpstr>
      <vt:lpstr>Как называется национальное жилище ненцев, исконных жителей Пуровского района?</vt:lpstr>
      <vt:lpstr>Выбери верхнюю женскую национальную одежду ненцев</vt:lpstr>
      <vt:lpstr>Выбери мужскую верхнюю национальную одежду ненцев</vt:lpstr>
      <vt:lpstr>Выбери ягоду, которая не растет в наших лесах</vt:lpstr>
      <vt:lpstr>Выбери животное, которое не обитает в наших лесах</vt:lpstr>
      <vt:lpstr>                       Продолжи пословицы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дидактическая игра по нравственно – патриотическому воспитанию «Россия-Родина моя»</dc:title>
  <dc:creator>user</dc:creator>
  <cp:lastModifiedBy>user</cp:lastModifiedBy>
  <cp:revision>28</cp:revision>
  <dcterms:created xsi:type="dcterms:W3CDTF">2022-02-19T12:59:54Z</dcterms:created>
  <dcterms:modified xsi:type="dcterms:W3CDTF">2022-02-20T07:07:11Z</dcterms:modified>
</cp:coreProperties>
</file>