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3" r:id="rId2"/>
    <p:sldId id="266" r:id="rId3"/>
    <p:sldId id="288" r:id="rId4"/>
    <p:sldId id="285" r:id="rId5"/>
    <p:sldId id="277" r:id="rId6"/>
    <p:sldId id="262" r:id="rId7"/>
    <p:sldId id="267" r:id="rId8"/>
    <p:sldId id="268" r:id="rId9"/>
    <p:sldId id="269" r:id="rId10"/>
    <p:sldId id="270" r:id="rId11"/>
    <p:sldId id="280" r:id="rId12"/>
    <p:sldId id="271" r:id="rId13"/>
    <p:sldId id="287" r:id="rId14"/>
    <p:sldId id="279" r:id="rId15"/>
    <p:sldId id="272" r:id="rId16"/>
    <p:sldId id="273" r:id="rId17"/>
    <p:sldId id="274" r:id="rId18"/>
    <p:sldId id="275" r:id="rId19"/>
    <p:sldId id="281" r:id="rId20"/>
    <p:sldId id="282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0000"/>
    <a:srgbClr val="0033CC"/>
    <a:srgbClr val="FFFF66"/>
    <a:srgbClr val="663300"/>
    <a:srgbClr val="0000FF"/>
    <a:srgbClr val="0000CC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NULL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E5D3317-0F9D-45F8-91CB-AF41E545B88B}" type="datetimeFigureOut">
              <a:rPr lang="ru-RU"/>
              <a:pPr>
                <a:defRPr/>
              </a:pPr>
              <a:t>10.01.2021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AE66CA9-9D3B-4300-BAE3-88DD0040D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159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17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CA755F-F1A8-4865-9027-DFCAD2C244ED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291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6596B-1067-4166-8848-CA40CBEC7E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277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65059-2191-47C3-BF30-E3C7244D27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247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97793-9658-4073-A8FE-1142DBC247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3274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52656-9543-4A77-B143-0D6D7E47FE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6610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C3E63-F86D-474E-9D5F-D6268E0F2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5021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D33BD-4B5A-4911-99FD-B77720134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206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B9D43-AFF4-42B3-8EA3-7F240F8A2A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919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E5079-6E49-4BB1-A339-63FAB96403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065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D66A1-ECED-4BE9-A040-0E16C64149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86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30570-75DE-4AD3-B655-ACB2327CA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391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33D95-110D-41C4-BD54-9A4C5747C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0092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65B85-EF1C-4CE6-BEE0-738C8441C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3426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4A823-8B19-4A0F-BE76-274C038A9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602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7768B91-531F-46F9-816C-02BE4E797D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Click="0" advTm="0"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8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0.emf"/><Relationship Id="rId1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5" Type="http://schemas.openxmlformats.org/officeDocument/2006/relationships/slide" Target="slide9.xml"/><Relationship Id="rId10" Type="http://schemas.openxmlformats.org/officeDocument/2006/relationships/slide" Target="slide6.xml"/><Relationship Id="rId4" Type="http://schemas.openxmlformats.org/officeDocument/2006/relationships/image" Target="../media/image4.jpeg"/><Relationship Id="rId9" Type="http://schemas.openxmlformats.org/officeDocument/2006/relationships/image" Target="../media/image8.jpeg"/><Relationship Id="rId1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5.bin"/><Relationship Id="rId3" Type="http://schemas.openxmlformats.org/officeDocument/2006/relationships/slide" Target="slide6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wmf"/><Relationship Id="rId4" Type="http://schemas.openxmlformats.org/officeDocument/2006/relationships/image" Target="../media/image9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slide" Target="slide5.xml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49275"/>
            <a:ext cx="7489825" cy="792163"/>
          </a:xfrm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ru-RU" altLang="ru-RU" sz="5400" b="1" i="1" smtClean="0">
                <a:solidFill>
                  <a:srgbClr val="0066FF"/>
                </a:solidFill>
                <a:latin typeface="Monotype Corsiva" panose="03010101010201010101" pitchFamily="66" charset="0"/>
              </a:rPr>
              <a:t>Урок-путешествие по теме</a:t>
            </a:r>
          </a:p>
        </p:txBody>
      </p: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1476375" y="1341438"/>
            <a:ext cx="6481763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07763" dir="2700000" algn="ctr" rotWithShape="0">
                    <a:srgbClr val="990000">
                      <a:alpha val="50000"/>
                    </a:srgbClr>
                  </a:outerShdw>
                </a:effectLst>
                <a:latin typeface="Impact" panose="020B0806030902050204" pitchFamily="34" charset="0"/>
              </a:rPr>
              <a:t>"Квадрат </a:t>
            </a:r>
          </a:p>
          <a:p>
            <a:pPr algn="ctr"/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07763" dir="2700000" algn="ctr" rotWithShape="0">
                    <a:srgbClr val="990000">
                      <a:alpha val="50000"/>
                    </a:srgbClr>
                  </a:outerShdw>
                </a:effectLst>
                <a:latin typeface="Impact" panose="020B0806030902050204" pitchFamily="34" charset="0"/>
              </a:rPr>
              <a:t>и</a:t>
            </a:r>
          </a:p>
          <a:p>
            <a:pPr algn="ctr"/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07763" dir="2700000" algn="ctr" rotWithShape="0">
                    <a:srgbClr val="990000">
                      <a:alpha val="50000"/>
                    </a:srgbClr>
                  </a:outerShdw>
                </a:effectLst>
                <a:latin typeface="Impact" panose="020B0806030902050204" pitchFamily="34" charset="0"/>
              </a:rPr>
              <a:t>куб числа"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203575" y="4581525"/>
            <a:ext cx="554513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Учитель    математики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первой </a:t>
            </a: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квалификационной категории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МБОУ «</a:t>
            </a:r>
            <a:r>
              <a:rPr lang="ru-RU" altLang="ru-RU" sz="20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Савалеевская</a:t>
            </a: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СОШ»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Заинского</a:t>
            </a: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муниципального района</a:t>
            </a:r>
            <a:endParaRPr lang="ru-RU" altLang="ru-RU" sz="20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Республики Татарстан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Кудряшова Любовь Ивановна</a:t>
            </a:r>
          </a:p>
        </p:txBody>
      </p:sp>
      <p:sp>
        <p:nvSpPr>
          <p:cNvPr id="3077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48713" y="6308725"/>
            <a:ext cx="395287" cy="5492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8" name="WordArt 8"/>
          <p:cNvSpPr>
            <a:spLocks noChangeArrowheads="1" noChangeShapeType="1" noTextEdit="1"/>
          </p:cNvSpPr>
          <p:nvPr/>
        </p:nvSpPr>
        <p:spPr bwMode="auto">
          <a:xfrm>
            <a:off x="3348038" y="4076700"/>
            <a:ext cx="2449512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0066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 4.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Родник.</a:t>
            </a:r>
            <a:r>
              <a:rPr lang="ru-RU" altLang="ru-RU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altLang="ru-RU" smtClean="0"/>
          </a:p>
        </p:txBody>
      </p:sp>
      <p:pic>
        <p:nvPicPr>
          <p:cNvPr id="4100" name="Picture 9" descr="DSC0205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977" y="2399652"/>
            <a:ext cx="3630453" cy="29781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WordArt 6"/>
          <p:cNvSpPr>
            <a:spLocks noChangeArrowheads="1" noChangeShapeType="1" noTextEdit="1"/>
          </p:cNvSpPr>
          <p:nvPr/>
        </p:nvSpPr>
        <p:spPr bwMode="auto">
          <a:xfrm>
            <a:off x="4356100" y="2852738"/>
            <a:ext cx="1339850" cy="15128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№658</a:t>
            </a:r>
          </a:p>
        </p:txBody>
      </p:sp>
      <p:sp>
        <p:nvSpPr>
          <p:cNvPr id="1229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3425" y="6210300"/>
            <a:ext cx="790575" cy="6477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295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3425" y="6210300"/>
            <a:ext cx="790575" cy="6477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 rot="1522124">
            <a:off x="-1981200" y="692150"/>
            <a:ext cx="1223962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84 0.12072 L 0.42916 0.320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9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10249" grpId="0" animBg="1"/>
      <p:bldP spid="102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ru-RU" altLang="ru-RU" sz="66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№ 658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 smtClean="0">
                <a:latin typeface="Times New Roman" panose="02020603050405020304" pitchFamily="18" charset="0"/>
              </a:rPr>
              <a:t>              </a:t>
            </a:r>
            <a:r>
              <a:rPr lang="ru-RU" altLang="ru-RU" sz="4000" b="1" smtClean="0">
                <a:latin typeface="Times New Roman" panose="02020603050405020304" pitchFamily="18" charset="0"/>
              </a:rPr>
              <a:t>121 = </a:t>
            </a:r>
            <a:r>
              <a:rPr lang="ru-RU" altLang="ru-RU" sz="4000" b="1" i="1" smtClean="0">
                <a:latin typeface="Times New Roman" panose="02020603050405020304" pitchFamily="18" charset="0"/>
              </a:rPr>
              <a:t>п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2                              </a:t>
            </a:r>
            <a:r>
              <a:rPr lang="ru-RU" altLang="ru-RU" sz="40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п = </a:t>
            </a:r>
            <a:r>
              <a:rPr lang="ru-RU" altLang="ru-RU" sz="4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11</a:t>
            </a:r>
            <a:r>
              <a:rPr lang="ru-RU" altLang="ru-RU" sz="4000" b="1" baseline="3000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buFontTx/>
              <a:buNone/>
            </a:pPr>
            <a:r>
              <a:rPr lang="ru-RU" altLang="ru-RU" sz="4000" b="1" i="1" smtClean="0">
                <a:latin typeface="Times New Roman" panose="02020603050405020304" pitchFamily="18" charset="0"/>
              </a:rPr>
              <a:t>           п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smtClean="0">
                <a:latin typeface="Times New Roman" panose="02020603050405020304" pitchFamily="18" charset="0"/>
              </a:rPr>
              <a:t>= 196                    </a:t>
            </a:r>
            <a:r>
              <a:rPr lang="ru-RU" altLang="ru-RU" sz="40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п = </a:t>
            </a:r>
            <a:r>
              <a:rPr lang="ru-RU" altLang="ru-RU" sz="4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14</a:t>
            </a:r>
          </a:p>
          <a:p>
            <a:pPr>
              <a:buFontTx/>
              <a:buNone/>
            </a:pPr>
            <a:r>
              <a:rPr lang="ru-RU" altLang="ru-RU" sz="4000" b="1" baseline="30000" smtClean="0">
                <a:latin typeface="Times New Roman" panose="02020603050405020304" pitchFamily="18" charset="0"/>
              </a:rPr>
              <a:t>                 </a:t>
            </a:r>
            <a:r>
              <a:rPr lang="ru-RU" altLang="ru-RU" sz="4000" b="1" i="1" smtClean="0">
                <a:latin typeface="Times New Roman" panose="02020603050405020304" pitchFamily="18" charset="0"/>
              </a:rPr>
              <a:t>п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smtClean="0">
                <a:latin typeface="Times New Roman" panose="02020603050405020304" pitchFamily="18" charset="0"/>
              </a:rPr>
              <a:t>= 10000                </a:t>
            </a:r>
            <a:r>
              <a:rPr lang="ru-RU" altLang="ru-RU" sz="40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п = </a:t>
            </a:r>
            <a:r>
              <a:rPr lang="ru-RU" altLang="ru-RU" sz="4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100</a:t>
            </a:r>
          </a:p>
          <a:p>
            <a:pPr>
              <a:buFontTx/>
              <a:buNone/>
            </a:pPr>
            <a:r>
              <a:rPr lang="ru-RU" altLang="ru-RU" sz="4000" b="1" smtClean="0">
                <a:latin typeface="Times New Roman" panose="02020603050405020304" pitchFamily="18" charset="0"/>
              </a:rPr>
              <a:t>           125 = </a:t>
            </a:r>
            <a:r>
              <a:rPr lang="ru-RU" altLang="ru-RU" sz="4000" b="1" i="1" smtClean="0">
                <a:latin typeface="Times New Roman" panose="02020603050405020304" pitchFamily="18" charset="0"/>
              </a:rPr>
              <a:t>п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3</a:t>
            </a:r>
            <a:r>
              <a:rPr lang="ru-RU" altLang="ru-RU" sz="4000" b="1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smtClean="0">
                <a:latin typeface="Times New Roman" panose="02020603050405020304" pitchFamily="18" charset="0"/>
              </a:rPr>
              <a:t>                   </a:t>
            </a:r>
            <a:r>
              <a:rPr lang="ru-RU" altLang="ru-RU" sz="40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п = </a:t>
            </a:r>
            <a:r>
              <a:rPr lang="ru-RU" altLang="ru-RU" sz="4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</a:p>
          <a:p>
            <a:pPr>
              <a:buFontTx/>
              <a:buNone/>
            </a:pPr>
            <a:r>
              <a:rPr lang="ru-RU" altLang="ru-RU" sz="4000" b="1" i="1" smtClean="0">
                <a:latin typeface="Times New Roman" panose="02020603050405020304" pitchFamily="18" charset="0"/>
              </a:rPr>
              <a:t>            п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3</a:t>
            </a:r>
            <a:r>
              <a:rPr lang="ru-RU" altLang="ru-RU" sz="4000" b="1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baseline="30000" smtClean="0">
                <a:latin typeface="Times New Roman" panose="02020603050405020304" pitchFamily="18" charset="0"/>
              </a:rPr>
              <a:t> </a:t>
            </a:r>
            <a:r>
              <a:rPr lang="ru-RU" altLang="ru-RU" sz="4000" b="1" smtClean="0">
                <a:latin typeface="Times New Roman" panose="02020603050405020304" pitchFamily="18" charset="0"/>
              </a:rPr>
              <a:t>= 512                   </a:t>
            </a:r>
            <a:r>
              <a:rPr lang="ru-RU" altLang="ru-RU" sz="4000" b="1" i="1" smtClean="0">
                <a:solidFill>
                  <a:srgbClr val="0000FF"/>
                </a:solidFill>
                <a:latin typeface="Times New Roman" panose="02020603050405020304" pitchFamily="18" charset="0"/>
              </a:rPr>
              <a:t>п = </a:t>
            </a:r>
            <a:r>
              <a:rPr lang="ru-RU" altLang="ru-RU" sz="4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8</a:t>
            </a:r>
          </a:p>
          <a:p>
            <a:pPr>
              <a:buFontTx/>
              <a:buNone/>
            </a:pPr>
            <a:endParaRPr lang="ru-RU" altLang="ru-RU" sz="4000" b="1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altLang="ru-RU" b="1" baseline="30000" smtClean="0">
              <a:latin typeface="Times New Roman" panose="02020603050405020304" pitchFamily="18" charset="0"/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227763" y="3933825"/>
            <a:ext cx="1800225" cy="79057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6227763" y="4652963"/>
            <a:ext cx="1800225" cy="719137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6227763" y="3213100"/>
            <a:ext cx="1800225" cy="72072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6227763" y="2492375"/>
            <a:ext cx="1800225" cy="792163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6227763" y="1700213"/>
            <a:ext cx="1800225" cy="792162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2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3425" y="6156325"/>
            <a:ext cx="790575" cy="6477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370" y="2031266"/>
            <a:ext cx="2187610" cy="19916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Пункт5.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Зеленая тропинка.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557338"/>
            <a:ext cx="6346825" cy="39163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mtClean="0"/>
              <a:t>     Дальше идем по тропинке, вдоль которой растут березы и яблони. Всего 40 деревьев, причем яблонь в 3 раза больше, чем берез. Сколько яблонь и сколько берез растут вдоль тропинки? Решить задачу, составив уравнение.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1979613" y="5876925"/>
            <a:ext cx="4968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>
                <a:solidFill>
                  <a:srgbClr val="006600"/>
                </a:solidFill>
                <a:latin typeface="Times New Roman" panose="02020603050405020304" pitchFamily="18" charset="0"/>
              </a:rPr>
              <a:t>Ответ:</a:t>
            </a:r>
            <a:r>
              <a:rPr lang="ru-RU" altLang="ru-RU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10 берез, 30 яблонь</a:t>
            </a: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5734050"/>
            <a:ext cx="462438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7" name="AutoShape 9"/>
          <p:cNvSpPr>
            <a:spLocks noChangeArrowheads="1"/>
          </p:cNvSpPr>
          <p:nvPr/>
        </p:nvSpPr>
        <p:spPr bwMode="auto">
          <a:xfrm rot="-8201002">
            <a:off x="8531225" y="7677150"/>
            <a:ext cx="1223963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8 -0.06799 L -0.12969 -0.561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-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animBg="1"/>
      <p:bldP spid="1229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2133600"/>
            <a:ext cx="4537075" cy="2449513"/>
          </a:xfrm>
        </p:spPr>
        <p:txBody>
          <a:bodyPr/>
          <a:lstStyle/>
          <a:p>
            <a:pPr>
              <a:defRPr/>
            </a:pPr>
            <a:r>
              <a:rPr lang="ru-RU" altLang="ru-RU" sz="6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Повторяй </a:t>
            </a:r>
          </a:p>
          <a:p>
            <a:pPr>
              <a:defRPr/>
            </a:pPr>
            <a:r>
              <a:rPr lang="ru-RU" altLang="ru-RU" sz="66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 мной</a:t>
            </a:r>
          </a:p>
        </p:txBody>
      </p:sp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7724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Ф и з к у л ь т м и н у т к а</a:t>
            </a:r>
          </a:p>
        </p:txBody>
      </p:sp>
      <p:pic>
        <p:nvPicPr>
          <p:cNvPr id="37897" name="Picture 9" descr="aerobics_lady0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420938"/>
            <a:ext cx="22320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11" descr="aerobicsladysplittah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349500"/>
            <a:ext cx="237648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3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3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3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499" y="3215243"/>
            <a:ext cx="2987511" cy="23185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Пункт6.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Цветочная поляна.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altLang="ru-RU" sz="2800" b="1" smtClean="0"/>
              <a:t>       Вы решили отдохнуть на поляне и нарвать цветы.  Но цветы на ней необыкновенные. На каждом лепестке цветка задание. </a:t>
            </a:r>
          </a:p>
        </p:txBody>
      </p:sp>
      <p:sp>
        <p:nvSpPr>
          <p:cNvPr id="1638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1838" y="6165850"/>
            <a:ext cx="792162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 rot="-8634616">
            <a:off x="9540875" y="5373688"/>
            <a:ext cx="1223963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41443 L -0.50781 0.015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19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AutoShape 8"/>
          <p:cNvSpPr>
            <a:spLocks noChangeArrowheads="1"/>
          </p:cNvSpPr>
          <p:nvPr/>
        </p:nvSpPr>
        <p:spPr bwMode="auto">
          <a:xfrm rot="9648710">
            <a:off x="4094163" y="3035300"/>
            <a:ext cx="2222500" cy="36004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4.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Квадрат какого числа равен 81?</a:t>
            </a:r>
          </a:p>
        </p:txBody>
      </p:sp>
      <p:sp>
        <p:nvSpPr>
          <p:cNvPr id="17411" name="AutoShape 7"/>
          <p:cNvSpPr>
            <a:spLocks noChangeArrowheads="1"/>
          </p:cNvSpPr>
          <p:nvPr/>
        </p:nvSpPr>
        <p:spPr bwMode="auto">
          <a:xfrm rot="-9462664">
            <a:off x="2862263" y="3013075"/>
            <a:ext cx="2017712" cy="373221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7412" name="AutoShape 10"/>
          <p:cNvSpPr>
            <a:spLocks noChangeArrowheads="1"/>
          </p:cNvSpPr>
          <p:nvPr/>
        </p:nvSpPr>
        <p:spPr bwMode="auto">
          <a:xfrm rot="7007544">
            <a:off x="5223669" y="2035969"/>
            <a:ext cx="2017712" cy="3784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/>
          <a:lstStyle/>
          <a:p>
            <a:endParaRPr lang="ru-RU"/>
          </a:p>
        </p:txBody>
      </p:sp>
      <p:sp>
        <p:nvSpPr>
          <p:cNvPr id="17413" name="AutoShape 9"/>
          <p:cNvSpPr>
            <a:spLocks noChangeArrowheads="1"/>
          </p:cNvSpPr>
          <p:nvPr/>
        </p:nvSpPr>
        <p:spPr bwMode="auto">
          <a:xfrm rot="4447762">
            <a:off x="5275263" y="941388"/>
            <a:ext cx="1873250" cy="3384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rot="10800000" vert="eaVert"/>
          <a:lstStyle/>
          <a:p>
            <a:endParaRPr lang="ru-RU"/>
          </a:p>
        </p:txBody>
      </p:sp>
      <p:sp>
        <p:nvSpPr>
          <p:cNvPr id="1741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3275" y="6208713"/>
            <a:ext cx="720725" cy="64928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7415" name="AutoShape 11"/>
          <p:cNvSpPr>
            <a:spLocks noChangeArrowheads="1"/>
          </p:cNvSpPr>
          <p:nvPr/>
        </p:nvSpPr>
        <p:spPr bwMode="auto">
          <a:xfrm rot="1746485">
            <a:off x="4427538" y="0"/>
            <a:ext cx="1943100" cy="33115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AutoShape 14"/>
          <p:cNvSpPr>
            <a:spLocks noChangeArrowheads="1"/>
          </p:cNvSpPr>
          <p:nvPr/>
        </p:nvSpPr>
        <p:spPr bwMode="auto">
          <a:xfrm rot="-7281072">
            <a:off x="1847056" y="2085182"/>
            <a:ext cx="1741487" cy="42545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  <p:sp>
        <p:nvSpPr>
          <p:cNvPr id="17417" name="AutoShape 15"/>
          <p:cNvSpPr>
            <a:spLocks noChangeArrowheads="1"/>
          </p:cNvSpPr>
          <p:nvPr/>
        </p:nvSpPr>
        <p:spPr bwMode="auto">
          <a:xfrm rot="-5400000">
            <a:off x="1739901" y="1149350"/>
            <a:ext cx="1706562" cy="38179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 rot="1489607">
            <a:off x="5076825" y="3573463"/>
            <a:ext cx="2592388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3.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Увеличьте число 28 на 32</a:t>
            </a:r>
          </a:p>
        </p:txBody>
      </p:sp>
      <p:sp>
        <p:nvSpPr>
          <p:cNvPr id="11284" name="AutoShape 20"/>
          <p:cNvSpPr>
            <a:spLocks noChangeArrowheads="1"/>
          </p:cNvSpPr>
          <p:nvPr/>
        </p:nvSpPr>
        <p:spPr bwMode="auto">
          <a:xfrm rot="-3312920">
            <a:off x="1901031" y="-97630"/>
            <a:ext cx="2003425" cy="40433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8.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Куб какого числа равен 8?</a:t>
            </a:r>
          </a:p>
        </p:txBody>
      </p:sp>
      <p:sp>
        <p:nvSpPr>
          <p:cNvPr id="17420" name="AutoShape 22"/>
          <p:cNvSpPr>
            <a:spLocks noChangeArrowheads="1"/>
          </p:cNvSpPr>
          <p:nvPr/>
        </p:nvSpPr>
        <p:spPr bwMode="auto">
          <a:xfrm rot="-906577">
            <a:off x="3132138" y="-242888"/>
            <a:ext cx="2087562" cy="3375026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eaVer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. 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 rot="-2040376">
            <a:off x="4711700" y="692150"/>
            <a:ext cx="2195513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1.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Число 7 возвести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в квадрат.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5219700" y="2060575"/>
            <a:ext cx="24479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2.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Уменьшите 126 в 42 раза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2627313" y="4437063"/>
            <a:ext cx="18732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/>
              <a:t>       </a:t>
            </a:r>
            <a:r>
              <a:rPr lang="ru-RU" altLang="ru-RU" sz="1800" b="1"/>
              <a:t>5. Делимое равно 45, частное15. Найдите делитель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 rot="-919615">
            <a:off x="684213" y="3933825"/>
            <a:ext cx="29146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6.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Найдите произведение чисел 24 и 3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395288" y="2349500"/>
            <a:ext cx="33845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7.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/>
              <a:t>Вычислить значение выражения: </a:t>
            </a:r>
          </a:p>
        </p:txBody>
      </p:sp>
      <p:sp>
        <p:nvSpPr>
          <p:cNvPr id="1742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1295" name="Object 31"/>
          <p:cNvGraphicFramePr>
            <a:graphicFrameLocks noChangeAspect="1"/>
          </p:cNvGraphicFramePr>
          <p:nvPr/>
        </p:nvGraphicFramePr>
        <p:xfrm>
          <a:off x="1042988" y="3357563"/>
          <a:ext cx="12969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Формула" r:id="rId4" imgW="622030" imgH="266584" progId="Equation.3">
                  <p:embed/>
                </p:oleObj>
              </mc:Choice>
              <mc:Fallback>
                <p:oleObj name="Формула" r:id="rId4" imgW="622030" imgH="266584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357563"/>
                        <a:ext cx="1296987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7" name="Text Box 33"/>
          <p:cNvSpPr txBox="1">
            <a:spLocks noChangeArrowheads="1"/>
          </p:cNvSpPr>
          <p:nvPr/>
        </p:nvSpPr>
        <p:spPr bwMode="auto">
          <a:xfrm rot="-1010784">
            <a:off x="3203575" y="0"/>
            <a:ext cx="1728788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663300"/>
                </a:solidFill>
              </a:rPr>
              <a:t>9.Запишите ответы в один ряд по порядку и прочитайте полученное число </a:t>
            </a: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5502275" y="801688"/>
            <a:ext cx="7921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49</a:t>
            </a:r>
          </a:p>
        </p:txBody>
      </p:sp>
      <p:sp>
        <p:nvSpPr>
          <p:cNvPr id="11299" name="Text Box 35"/>
          <p:cNvSpPr txBox="1">
            <a:spLocks noChangeArrowheads="1"/>
          </p:cNvSpPr>
          <p:nvPr/>
        </p:nvSpPr>
        <p:spPr bwMode="auto">
          <a:xfrm>
            <a:off x="6415088" y="2208213"/>
            <a:ext cx="6477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3</a:t>
            </a:r>
          </a:p>
        </p:txBody>
      </p:sp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6299200" y="3832225"/>
            <a:ext cx="720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60</a:t>
            </a:r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5286375" y="4918075"/>
            <a:ext cx="431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9</a:t>
            </a:r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3563938" y="4983163"/>
            <a:ext cx="431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3</a:t>
            </a:r>
          </a:p>
        </p:txBody>
      </p:sp>
      <p:sp>
        <p:nvSpPr>
          <p:cNvPr id="11303" name="Text Box 39"/>
          <p:cNvSpPr txBox="1">
            <a:spLocks noChangeArrowheads="1"/>
          </p:cNvSpPr>
          <p:nvPr/>
        </p:nvSpPr>
        <p:spPr bwMode="auto">
          <a:xfrm>
            <a:off x="1836738" y="4232275"/>
            <a:ext cx="7191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72</a:t>
            </a:r>
          </a:p>
        </p:txBody>
      </p:sp>
      <p:sp>
        <p:nvSpPr>
          <p:cNvPr id="17435" name="Text Box 40"/>
          <p:cNvSpPr txBox="1">
            <a:spLocks noChangeArrowheads="1"/>
          </p:cNvSpPr>
          <p:nvPr/>
        </p:nvSpPr>
        <p:spPr bwMode="auto">
          <a:xfrm>
            <a:off x="808038" y="38084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1331913" y="2770188"/>
            <a:ext cx="79216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49</a:t>
            </a: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1836738" y="1055688"/>
            <a:ext cx="6477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/>
              <a:t>2</a:t>
            </a:r>
          </a:p>
        </p:txBody>
      </p:sp>
      <p:sp>
        <p:nvSpPr>
          <p:cNvPr id="11308" name="Text Box 44"/>
          <p:cNvSpPr txBox="1">
            <a:spLocks noChangeArrowheads="1"/>
          </p:cNvSpPr>
          <p:nvPr/>
        </p:nvSpPr>
        <p:spPr bwMode="auto">
          <a:xfrm>
            <a:off x="2400300" y="1909763"/>
            <a:ext cx="39608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4400" b="1"/>
              <a:t>493609372492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1703388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333375"/>
            <a:ext cx="5543550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Пункт7.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Коробка.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485775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000" i="1" smtClean="0"/>
              <a:t>                       </a:t>
            </a:r>
            <a:r>
              <a:rPr lang="ru-RU" altLang="ru-RU" sz="2000" b="1" i="1" smtClean="0"/>
              <a:t>Ребята, на нашей дороге коробка валяется. На    каждой грани коробки написано задание.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000" b="1" smtClean="0"/>
              <a:t>Представьте произведение  в виде квадрата или куба числа и прочитайте полученное выражение: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mtClean="0"/>
              <a:t>                   </a:t>
            </a:r>
            <a:r>
              <a:rPr lang="ru-RU" altLang="ru-RU" b="1" smtClean="0">
                <a:solidFill>
                  <a:srgbClr val="0000FF"/>
                </a:solidFill>
              </a:rPr>
              <a:t>1) 2 · 2   =     </a:t>
            </a:r>
            <a:r>
              <a:rPr lang="ru-RU" altLang="ru-RU" b="1" smtClean="0">
                <a:solidFill>
                  <a:srgbClr val="660066"/>
                </a:solidFill>
              </a:rPr>
              <a:t>2</a:t>
            </a:r>
            <a:r>
              <a:rPr lang="ru-RU" altLang="ru-RU" b="1" baseline="30000" smtClean="0">
                <a:solidFill>
                  <a:srgbClr val="660066"/>
                </a:solidFill>
              </a:rPr>
              <a:t>2</a:t>
            </a:r>
            <a:r>
              <a:rPr lang="ru-RU" altLang="ru-RU" b="1" smtClean="0">
                <a:solidFill>
                  <a:srgbClr val="0000FF"/>
                </a:solidFill>
              </a:rPr>
              <a:t>                          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00FF"/>
                </a:solidFill>
              </a:rPr>
              <a:t>                2) 3 · 3 · 3 =     </a:t>
            </a:r>
            <a:r>
              <a:rPr lang="ru-RU" altLang="ru-RU" b="1" smtClean="0">
                <a:solidFill>
                  <a:srgbClr val="660066"/>
                </a:solidFill>
              </a:rPr>
              <a:t>3</a:t>
            </a:r>
            <a:r>
              <a:rPr lang="ru-RU" altLang="ru-RU" b="1" baseline="30000" smtClean="0">
                <a:solidFill>
                  <a:srgbClr val="660066"/>
                </a:solidFill>
              </a:rPr>
              <a:t>3</a:t>
            </a:r>
            <a:endParaRPr lang="ru-RU" altLang="ru-RU" b="1" smtClean="0">
              <a:solidFill>
                <a:srgbClr val="660066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00FF"/>
                </a:solidFill>
              </a:rPr>
              <a:t>          3) 46 · 46 · 46 =    </a:t>
            </a:r>
            <a:r>
              <a:rPr lang="ru-RU" altLang="ru-RU" b="1" smtClean="0">
                <a:solidFill>
                  <a:srgbClr val="660066"/>
                </a:solidFill>
              </a:rPr>
              <a:t>46</a:t>
            </a:r>
            <a:r>
              <a:rPr lang="ru-RU" altLang="ru-RU" b="1" baseline="30000" smtClean="0">
                <a:solidFill>
                  <a:srgbClr val="660066"/>
                </a:solidFill>
              </a:rPr>
              <a:t>3</a:t>
            </a:r>
            <a:endParaRPr lang="ru-RU" altLang="ru-RU" b="1" smtClean="0">
              <a:solidFill>
                <a:srgbClr val="660066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00FF"/>
                </a:solidFill>
              </a:rPr>
              <a:t>             4) 501 · 501 =    </a:t>
            </a:r>
            <a:r>
              <a:rPr lang="ru-RU" altLang="ru-RU" b="1" smtClean="0">
                <a:solidFill>
                  <a:srgbClr val="660066"/>
                </a:solidFill>
              </a:rPr>
              <a:t>501</a:t>
            </a:r>
            <a:r>
              <a:rPr lang="ru-RU" altLang="ru-RU" b="1" baseline="30000" smtClean="0">
                <a:solidFill>
                  <a:srgbClr val="660066"/>
                </a:solidFill>
              </a:rPr>
              <a:t>2</a:t>
            </a:r>
            <a:r>
              <a:rPr lang="ru-RU" altLang="ru-RU" b="1" smtClean="0">
                <a:solidFill>
                  <a:srgbClr val="660066"/>
                </a:solidFill>
              </a:rPr>
              <a:t>  </a:t>
            </a:r>
            <a:r>
              <a:rPr lang="ru-RU" altLang="ru-RU" b="1" smtClean="0">
                <a:solidFill>
                  <a:srgbClr val="0000FF"/>
                </a:solidFill>
              </a:rPr>
              <a:t>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00FF"/>
                </a:solidFill>
              </a:rPr>
              <a:t>    5) 200 · 200 · 200 =    </a:t>
            </a:r>
            <a:r>
              <a:rPr lang="ru-RU" altLang="ru-RU" b="1" smtClean="0">
                <a:solidFill>
                  <a:srgbClr val="660066"/>
                </a:solidFill>
              </a:rPr>
              <a:t>200</a:t>
            </a:r>
            <a:r>
              <a:rPr lang="ru-RU" altLang="ru-RU" b="1" baseline="30000" smtClean="0">
                <a:solidFill>
                  <a:srgbClr val="660066"/>
                </a:solidFill>
              </a:rPr>
              <a:t>3</a:t>
            </a:r>
            <a:endParaRPr lang="ru-RU" altLang="ru-RU" b="1" smtClean="0">
              <a:solidFill>
                <a:srgbClr val="660066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b="1" smtClean="0">
                <a:solidFill>
                  <a:srgbClr val="0000FF"/>
                </a:solidFill>
              </a:rPr>
              <a:t>                     6) 7 · 7 =      </a:t>
            </a:r>
            <a:r>
              <a:rPr lang="ru-RU" altLang="ru-RU" b="1" smtClean="0">
                <a:solidFill>
                  <a:srgbClr val="660066"/>
                </a:solidFill>
              </a:rPr>
              <a:t>7</a:t>
            </a:r>
            <a:r>
              <a:rPr lang="ru-RU" altLang="ru-RU" b="1" baseline="30000" smtClean="0">
                <a:solidFill>
                  <a:srgbClr val="660066"/>
                </a:solidFill>
              </a:rPr>
              <a:t>2</a:t>
            </a:r>
            <a:endParaRPr lang="ru-RU" altLang="ru-RU" b="1" smtClean="0">
              <a:solidFill>
                <a:srgbClr val="660066"/>
              </a:solidFill>
            </a:endParaRPr>
          </a:p>
        </p:txBody>
      </p:sp>
      <p:sp>
        <p:nvSpPr>
          <p:cNvPr id="1843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08713"/>
            <a:ext cx="863600" cy="64928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68313" y="692150"/>
            <a:ext cx="86360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FF00"/>
                </a:solidFill>
              </a:rPr>
              <a:t>Чай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FF00"/>
                </a:solidFill>
              </a:rPr>
              <a:t> </a:t>
            </a:r>
            <a:r>
              <a:rPr lang="en-US" altLang="ru-RU" sz="1400" b="1">
                <a:solidFill>
                  <a:srgbClr val="FFFF00"/>
                </a:solidFill>
              </a:rPr>
              <a:t>I </a:t>
            </a:r>
            <a:r>
              <a:rPr lang="ru-RU" altLang="ru-RU" sz="1400" b="1">
                <a:solidFill>
                  <a:srgbClr val="FFFF00"/>
                </a:solidFill>
              </a:rPr>
              <a:t>сорт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00" b="1">
              <a:solidFill>
                <a:srgbClr val="FFFF00"/>
              </a:solidFill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4859338" y="2781300"/>
            <a:ext cx="1800225" cy="50482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4859338" y="3284538"/>
            <a:ext cx="1800225" cy="576262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859338" y="3860800"/>
            <a:ext cx="1800225" cy="576263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4859338" y="4437063"/>
            <a:ext cx="1800225" cy="576262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859338" y="5013325"/>
            <a:ext cx="1800225" cy="50482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4859338" y="5516563"/>
            <a:ext cx="1800225" cy="576262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374" name="AutoShape 14"/>
          <p:cNvSpPr>
            <a:spLocks noChangeArrowheads="1"/>
          </p:cNvSpPr>
          <p:nvPr/>
        </p:nvSpPr>
        <p:spPr bwMode="auto">
          <a:xfrm rot="9147842">
            <a:off x="2339975" y="-1250950"/>
            <a:ext cx="1223963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507 -0.09967 L -0.09045 0.236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5" y="167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 animBg="1"/>
      <p:bldP spid="2" grpId="0" animBg="1"/>
      <p:bldP spid="3" grpId="0" animBg="1"/>
      <p:bldP spid="4" grpId="0" animBg="1"/>
      <p:bldP spid="5" grpId="0" animBg="1"/>
      <p:bldP spid="6" grpId="0" animBg="1"/>
      <p:bldP spid="15374" grpId="0" animBg="1"/>
      <p:bldP spid="1537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7" descr="C:\Users\Любовь\Desktop\Рисунок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Пункт8.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Вершина горы.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 smtClean="0"/>
              <a:t>      Вот мы и дошли до нужной точки, т.е. до вершины горы, где лежит камень. Чтобы узнать, что лежит под ним, нам нужно сыграть в «Лото». </a:t>
            </a:r>
          </a:p>
          <a:p>
            <a:pPr>
              <a:buFontTx/>
              <a:buNone/>
            </a:pPr>
            <a:r>
              <a:rPr lang="ru-RU" altLang="ru-RU" sz="2800" smtClean="0"/>
              <a:t>      Перед вами лежат примеры и ответы к ним. Вы должны решить эти примеры и закрыть данный пример ответом. Затем переворачивать ответы и прочитать волшебное слово, которое было спрятано под камнем.</a:t>
            </a:r>
          </a:p>
        </p:txBody>
      </p:sp>
      <p:sp>
        <p:nvSpPr>
          <p:cNvPr id="1946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971550" cy="8366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 rot="10800000">
            <a:off x="9901238" y="333375"/>
            <a:ext cx="1223962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0.08002 C -0.03889 0.05388 -0.0526 0.04533 -0.06666 0.03168 C -0.0875 0.01087 -0.07882 0.01665 -0.09184 0.00948 C -0.10347 -0.0185 -0.12326 -0.03007 -0.13871 -0.04232 C -0.14618 -0.04857 -0.16215 -0.05365 -0.16215 -0.05273 C -0.17274 -0.06198 -0.1842 -0.06267 -0.19479 -0.07169 C -0.30451 -0.06984 -0.41458 -0.0747 -0.52448 -0.06476 C -0.54514 -0.06267 -0.5651 -0.03053 -0.58663 -0.03053 " pathEditMode="relative" rAng="0" ptsTypes="fffffffA">
                                      <p:cBhvr>
                                        <p:cTn id="6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-7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l"/>
            <a:r>
              <a:rPr lang="ru-RU" altLang="ru-RU" b="1" smtClean="0">
                <a:solidFill>
                  <a:srgbClr val="FF0066"/>
                </a:solidFill>
              </a:rPr>
              <a:t>           </a:t>
            </a:r>
            <a:r>
              <a:rPr lang="ru-RU" altLang="ru-RU" sz="4800" b="1" smtClean="0">
                <a:solidFill>
                  <a:srgbClr val="FF0066"/>
                </a:solidFill>
              </a:rPr>
              <a:t>Игра «ЛОТО»</a:t>
            </a:r>
          </a:p>
        </p:txBody>
      </p:sp>
      <p:graphicFrame>
        <p:nvGraphicFramePr>
          <p:cNvPr id="52278" name="Group 54"/>
          <p:cNvGraphicFramePr>
            <a:graphicFrameLocks noGrp="1"/>
          </p:cNvGraphicFramePr>
          <p:nvPr>
            <p:ph sz="quarter" idx="1"/>
          </p:nvPr>
        </p:nvGraphicFramePr>
        <p:xfrm>
          <a:off x="2124075" y="1268413"/>
          <a:ext cx="4038600" cy="5256209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  <a:tr h="7508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AE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248" name="Object 2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1341438"/>
          <a:ext cx="22320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9" name="Формула" r:id="rId3" imgW="761669" imgH="228501" progId="Equation.3">
                  <p:embed/>
                </p:oleObj>
              </mc:Choice>
              <mc:Fallback>
                <p:oleObj name="Формула" r:id="rId3" imgW="761669" imgH="228501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1341438"/>
                        <a:ext cx="22320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1" name="Object 2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76600" y="2060575"/>
          <a:ext cx="151130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0" name="Формула" r:id="rId5" imgW="444307" imgH="203112" progId="Equation.3">
                  <p:embed/>
                </p:oleObj>
              </mc:Choice>
              <mc:Fallback>
                <p:oleObj name="Формула" r:id="rId5" imgW="444307" imgH="203112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060575"/>
                        <a:ext cx="151130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3851275" y="1341438"/>
            <a:ext cx="1150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2</a:t>
            </a:r>
          </a:p>
        </p:txBody>
      </p:sp>
      <p:graphicFrame>
        <p:nvGraphicFramePr>
          <p:cNvPr id="52253" name="Object 2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203575" y="2781300"/>
          <a:ext cx="1655763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1" name="Формула" r:id="rId7" imgW="507780" imgH="266584" progId="Equation.3">
                  <p:embed/>
                </p:oleObj>
              </mc:Choice>
              <mc:Fallback>
                <p:oleObj name="Формула" r:id="rId7" imgW="507780" imgH="266584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2781300"/>
                        <a:ext cx="1655763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6" name="Object 32"/>
          <p:cNvGraphicFramePr>
            <a:graphicFrameLocks noChangeAspect="1"/>
          </p:cNvGraphicFramePr>
          <p:nvPr/>
        </p:nvGraphicFramePr>
        <p:xfrm>
          <a:off x="3059113" y="3573463"/>
          <a:ext cx="1871662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2" name="Формула" r:id="rId9" imgW="596641" imgH="203112" progId="Equation.3">
                  <p:embed/>
                </p:oleObj>
              </mc:Choice>
              <mc:Fallback>
                <p:oleObj name="Формула" r:id="rId9" imgW="596641" imgH="203112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3573463"/>
                        <a:ext cx="1871662" cy="636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7" name="Object 33"/>
          <p:cNvGraphicFramePr>
            <a:graphicFrameLocks noChangeAspect="1"/>
          </p:cNvGraphicFramePr>
          <p:nvPr/>
        </p:nvGraphicFramePr>
        <p:xfrm>
          <a:off x="3059113" y="4292600"/>
          <a:ext cx="201612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3" name="Формула" r:id="rId11" imgW="685800" imgH="228600" progId="Equation.3">
                  <p:embed/>
                </p:oleObj>
              </mc:Choice>
              <mc:Fallback>
                <p:oleObj name="Формула" r:id="rId11" imgW="685800" imgH="22860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292600"/>
                        <a:ext cx="201612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8" name="Object 34"/>
          <p:cNvGraphicFramePr>
            <a:graphicFrameLocks noChangeAspect="1"/>
          </p:cNvGraphicFramePr>
          <p:nvPr/>
        </p:nvGraphicFramePr>
        <p:xfrm>
          <a:off x="3276600" y="5013325"/>
          <a:ext cx="1223963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4" name="Формула" r:id="rId13" imgW="380835" imgH="203112" progId="Equation.3">
                  <p:embed/>
                </p:oleObj>
              </mc:Choice>
              <mc:Fallback>
                <p:oleObj name="Формула" r:id="rId13" imgW="380835" imgH="203112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013325"/>
                        <a:ext cx="1223963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9" name="Object 35"/>
          <p:cNvGraphicFramePr>
            <a:graphicFrameLocks noChangeAspect="1"/>
          </p:cNvGraphicFramePr>
          <p:nvPr/>
        </p:nvGraphicFramePr>
        <p:xfrm>
          <a:off x="2627313" y="5805488"/>
          <a:ext cx="309721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5" name="Формула" r:id="rId15" imgW="1104900" imgH="228600" progId="Equation.3">
                  <p:embed/>
                </p:oleObj>
              </mc:Choice>
              <mc:Fallback>
                <p:oleObj name="Формула" r:id="rId15" imgW="1104900" imgH="2286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5805488"/>
                        <a:ext cx="3097212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0" name="Text Box 36"/>
          <p:cNvSpPr txBox="1">
            <a:spLocks noChangeArrowheads="1"/>
          </p:cNvSpPr>
          <p:nvPr/>
        </p:nvSpPr>
        <p:spPr bwMode="auto">
          <a:xfrm>
            <a:off x="3563938" y="2133600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25</a:t>
            </a:r>
          </a:p>
        </p:txBody>
      </p:sp>
      <p:sp>
        <p:nvSpPr>
          <p:cNvPr id="52261" name="Text Box 37"/>
          <p:cNvSpPr txBox="1">
            <a:spLocks noChangeArrowheads="1"/>
          </p:cNvSpPr>
          <p:nvPr/>
        </p:nvSpPr>
        <p:spPr bwMode="auto">
          <a:xfrm>
            <a:off x="3348038" y="2852738"/>
            <a:ext cx="1439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289</a:t>
            </a:r>
          </a:p>
        </p:txBody>
      </p:sp>
      <p:sp>
        <p:nvSpPr>
          <p:cNvPr id="52262" name="Text Box 38"/>
          <p:cNvSpPr txBox="1">
            <a:spLocks noChangeArrowheads="1"/>
          </p:cNvSpPr>
          <p:nvPr/>
        </p:nvSpPr>
        <p:spPr bwMode="auto">
          <a:xfrm>
            <a:off x="3276600" y="3644900"/>
            <a:ext cx="1584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3007</a:t>
            </a:r>
          </a:p>
        </p:txBody>
      </p:sp>
      <p:sp>
        <p:nvSpPr>
          <p:cNvPr id="52263" name="Text Box 39"/>
          <p:cNvSpPr txBox="1">
            <a:spLocks noChangeArrowheads="1"/>
          </p:cNvSpPr>
          <p:nvPr/>
        </p:nvSpPr>
        <p:spPr bwMode="auto">
          <a:xfrm>
            <a:off x="3563938" y="4292600"/>
            <a:ext cx="10080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65</a:t>
            </a:r>
          </a:p>
        </p:txBody>
      </p:sp>
      <p:sp>
        <p:nvSpPr>
          <p:cNvPr id="52264" name="Text Box 40"/>
          <p:cNvSpPr txBox="1">
            <a:spLocks noChangeArrowheads="1"/>
          </p:cNvSpPr>
          <p:nvPr/>
        </p:nvSpPr>
        <p:spPr bwMode="auto">
          <a:xfrm>
            <a:off x="3132138" y="5084763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1000</a:t>
            </a:r>
          </a:p>
        </p:txBody>
      </p:sp>
      <p:sp>
        <p:nvSpPr>
          <p:cNvPr id="52265" name="Text Box 41"/>
          <p:cNvSpPr txBox="1">
            <a:spLocks noChangeArrowheads="1"/>
          </p:cNvSpPr>
          <p:nvPr/>
        </p:nvSpPr>
        <p:spPr bwMode="auto">
          <a:xfrm>
            <a:off x="3635375" y="5805488"/>
            <a:ext cx="865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00FF"/>
                </a:solidFill>
              </a:rPr>
              <a:t>57</a:t>
            </a:r>
          </a:p>
        </p:txBody>
      </p:sp>
      <p:sp>
        <p:nvSpPr>
          <p:cNvPr id="20515" name="Text Box 42"/>
          <p:cNvSpPr txBox="1">
            <a:spLocks noChangeArrowheads="1"/>
          </p:cNvSpPr>
          <p:nvPr/>
        </p:nvSpPr>
        <p:spPr bwMode="auto">
          <a:xfrm>
            <a:off x="3924300" y="1484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2267" name="Text Box 43"/>
          <p:cNvSpPr txBox="1">
            <a:spLocks noChangeArrowheads="1"/>
          </p:cNvSpPr>
          <p:nvPr/>
        </p:nvSpPr>
        <p:spPr bwMode="auto">
          <a:xfrm>
            <a:off x="3708400" y="1341438"/>
            <a:ext cx="576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М</a:t>
            </a:r>
          </a:p>
        </p:txBody>
      </p:sp>
      <p:sp>
        <p:nvSpPr>
          <p:cNvPr id="20517" name="Text Box 44"/>
          <p:cNvSpPr txBox="1">
            <a:spLocks noChangeArrowheads="1"/>
          </p:cNvSpPr>
          <p:nvPr/>
        </p:nvSpPr>
        <p:spPr bwMode="auto">
          <a:xfrm>
            <a:off x="3903663" y="16176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2269" name="Text Box 45"/>
          <p:cNvSpPr txBox="1">
            <a:spLocks noChangeArrowheads="1"/>
          </p:cNvSpPr>
          <p:nvPr/>
        </p:nvSpPr>
        <p:spPr bwMode="auto">
          <a:xfrm>
            <a:off x="3779838" y="2133600"/>
            <a:ext cx="574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О</a:t>
            </a:r>
          </a:p>
        </p:txBody>
      </p:sp>
      <p:sp>
        <p:nvSpPr>
          <p:cNvPr id="52271" name="Text Box 47"/>
          <p:cNvSpPr txBox="1">
            <a:spLocks noChangeArrowheads="1"/>
          </p:cNvSpPr>
          <p:nvPr/>
        </p:nvSpPr>
        <p:spPr bwMode="auto">
          <a:xfrm>
            <a:off x="3779838" y="285273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Л</a:t>
            </a:r>
          </a:p>
        </p:txBody>
      </p:sp>
      <p:sp>
        <p:nvSpPr>
          <p:cNvPr id="52272" name="Text Box 48"/>
          <p:cNvSpPr txBox="1">
            <a:spLocks noChangeArrowheads="1"/>
          </p:cNvSpPr>
          <p:nvPr/>
        </p:nvSpPr>
        <p:spPr bwMode="auto">
          <a:xfrm>
            <a:off x="3779838" y="3644900"/>
            <a:ext cx="574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О</a:t>
            </a:r>
          </a:p>
        </p:txBody>
      </p:sp>
      <p:sp>
        <p:nvSpPr>
          <p:cNvPr id="52273" name="Text Box 49"/>
          <p:cNvSpPr txBox="1">
            <a:spLocks noChangeArrowheads="1"/>
          </p:cNvSpPr>
          <p:nvPr/>
        </p:nvSpPr>
        <p:spPr bwMode="auto">
          <a:xfrm>
            <a:off x="3851275" y="4292600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Д</a:t>
            </a:r>
          </a:p>
        </p:txBody>
      </p:sp>
      <p:sp>
        <p:nvSpPr>
          <p:cNvPr id="52274" name="Text Box 50"/>
          <p:cNvSpPr txBox="1">
            <a:spLocks noChangeArrowheads="1"/>
          </p:cNvSpPr>
          <p:nvPr/>
        </p:nvSpPr>
        <p:spPr bwMode="auto">
          <a:xfrm>
            <a:off x="3851275" y="508476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Ц</a:t>
            </a:r>
          </a:p>
        </p:txBody>
      </p:sp>
      <p:sp>
        <p:nvSpPr>
          <p:cNvPr id="52275" name="Text Box 51"/>
          <p:cNvSpPr txBox="1">
            <a:spLocks noChangeArrowheads="1"/>
          </p:cNvSpPr>
          <p:nvPr/>
        </p:nvSpPr>
        <p:spPr bwMode="auto">
          <a:xfrm>
            <a:off x="3635375" y="5805488"/>
            <a:ext cx="1296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 b="1">
                <a:solidFill>
                  <a:srgbClr val="009900"/>
                </a:solidFill>
              </a:rPr>
              <a:t>  Ы !</a:t>
            </a:r>
          </a:p>
        </p:txBody>
      </p:sp>
      <p:sp>
        <p:nvSpPr>
          <p:cNvPr id="20524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78813" y="6165850"/>
            <a:ext cx="865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52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2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2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2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2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2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2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2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2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52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52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52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52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52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52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52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5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3" grpId="0" build="allAtOnce"/>
      <p:bldP spid="5226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684213" y="1125538"/>
            <a:ext cx="7777162" cy="38163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4800" b="1" kern="10" spc="-480">
                <a:ln w="12700">
                  <a:solidFill>
                    <a:srgbClr val="FF00FF"/>
                  </a:solidFill>
                  <a:prstDash val="sysDot"/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cs typeface="Arial" panose="020B0604020202020204" pitchFamily="34" charset="0"/>
              </a:rPr>
              <a:t>ПОДВЕДЕНИЕ </a:t>
            </a:r>
          </a:p>
          <a:p>
            <a:pPr algn="ctr"/>
            <a:r>
              <a:rPr lang="ru-RU" sz="4800" b="1" kern="10" spc="-480">
                <a:ln w="12700">
                  <a:solidFill>
                    <a:srgbClr val="FF00FF"/>
                  </a:solidFill>
                  <a:prstDash val="sysDot"/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cs typeface="Arial" panose="020B0604020202020204" pitchFamily="34" charset="0"/>
              </a:rPr>
              <a:t>ИТОГОВ</a:t>
            </a:r>
          </a:p>
        </p:txBody>
      </p:sp>
      <p:sp>
        <p:nvSpPr>
          <p:cNvPr id="21507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78813" y="6165850"/>
            <a:ext cx="865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ru-RU" altLang="ru-RU" sz="7200" b="1" smtClean="0">
                <a:solidFill>
                  <a:srgbClr val="D60093"/>
                </a:solidFill>
                <a:latin typeface="Monotype Corsiva" panose="03010101010201010101" pitchFamily="66" charset="0"/>
              </a:rPr>
              <a:t>Цели урока:</a:t>
            </a: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rgbClr val="0000CC"/>
                </a:solidFill>
                <a:latin typeface="Tahoma" panose="020B0604030504040204" pitchFamily="34" charset="0"/>
              </a:rPr>
              <a:t>закрепить навыки вычисления квадрата и куба числа; повторить действия с натуральными числами при решении упражнений и задач; </a:t>
            </a:r>
          </a:p>
          <a:p>
            <a:r>
              <a:rPr lang="ru-RU" altLang="ru-RU" sz="2800" b="1" smtClean="0">
                <a:solidFill>
                  <a:srgbClr val="0000FF"/>
                </a:solidFill>
                <a:latin typeface="Tahoma" panose="020B0604030504040204" pitchFamily="34" charset="0"/>
              </a:rPr>
              <a:t>развивать математическое мышление;</a:t>
            </a:r>
            <a:r>
              <a:rPr lang="ru-RU" altLang="ru-RU" sz="2800" smtClean="0">
                <a:solidFill>
                  <a:srgbClr val="0000FF"/>
                </a:solidFill>
                <a:latin typeface="Tahoma" panose="020B0604030504040204" pitchFamily="34" charset="0"/>
              </a:rPr>
              <a:t> </a:t>
            </a:r>
            <a:endParaRPr lang="ru-RU" altLang="ru-RU" sz="2800" b="1" smtClean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ru-RU" altLang="ru-RU" sz="2800" b="1" smtClean="0">
                <a:solidFill>
                  <a:srgbClr val="0000CC"/>
                </a:solidFill>
                <a:latin typeface="Tahoma" panose="020B0604030504040204" pitchFamily="34" charset="0"/>
              </a:rPr>
              <a:t>с помощью игровых форм работы повысить активность учащихся на уроке; </a:t>
            </a:r>
            <a:r>
              <a:rPr lang="ru-RU" altLang="ru-RU" sz="2800" b="1" smtClean="0">
                <a:solidFill>
                  <a:srgbClr val="0000FF"/>
                </a:solidFill>
                <a:latin typeface="Tahoma" panose="020B0604030504040204" pitchFamily="34" charset="0"/>
              </a:rPr>
              <a:t>пробудить интерес к предмету.</a:t>
            </a:r>
          </a:p>
        </p:txBody>
      </p:sp>
      <p:sp>
        <p:nvSpPr>
          <p:cNvPr id="4100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48713" y="6453188"/>
            <a:ext cx="395287" cy="4048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48713" y="6453188"/>
            <a:ext cx="395287" cy="4048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1187450" y="836613"/>
            <a:ext cx="676910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Домашнее задание: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11188" y="2924175"/>
            <a:ext cx="76327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>
                <a:latin typeface="Times New Roman" panose="02020603050405020304" pitchFamily="18" charset="0"/>
              </a:rPr>
              <a:t>№ 668, 670</a:t>
            </a:r>
          </a:p>
        </p:txBody>
      </p:sp>
      <p:sp>
        <p:nvSpPr>
          <p:cNvPr id="22532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78813" y="6165850"/>
            <a:ext cx="865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>
              <a:solidFill>
                <a:srgbClr val="FF0066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400" smtClean="0"/>
              <a:t>Виленкин Н.Я.и др. Математика. 5 класс. Учебник для общеобразовательных учреждений.  Изд. «Мнемозина»  М.,  2015.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400" smtClean="0"/>
              <a:t>Фотографии достопримечательностей с.Савалеево из личного архива.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400" smtClean="0"/>
              <a:t>Рисунки, сделанные мной с помощью программы «</a:t>
            </a:r>
            <a:r>
              <a:rPr lang="en-US" altLang="ru-RU" sz="2400" smtClean="0"/>
              <a:t>Paint</a:t>
            </a:r>
            <a:r>
              <a:rPr lang="ru-RU" altLang="ru-RU" sz="2400" smtClean="0"/>
              <a:t>» и «Живая математика»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400" smtClean="0"/>
              <a:t>Анимашки для зарядки:  </a:t>
            </a:r>
            <a:r>
              <a:rPr lang="ru-RU" altLang="ru-RU" sz="2400" smtClean="0">
                <a:hlinkClick r:id="rId2"/>
              </a:rPr>
              <a:t>http://images.yandex.ru/</a:t>
            </a:r>
            <a:endParaRPr lang="ru-RU" altLang="ru-RU" sz="240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smtClean="0"/>
              <a:t>5. Портрет М.В.Ломоносова: </a:t>
            </a:r>
            <a:r>
              <a:rPr lang="en-US" altLang="ru-RU" sz="2400" u="sng" smtClean="0">
                <a:solidFill>
                  <a:schemeClr val="hlink"/>
                </a:solidFill>
              </a:rPr>
              <a:t>http://edu.kubannet.ru/dlrstore/61f4e696-c852-43ba-8ca2-973f05ba3446/01_04.jpg</a:t>
            </a:r>
            <a:endParaRPr lang="ru-RU" altLang="ru-RU" sz="2400" u="sng" smtClean="0">
              <a:solidFill>
                <a:schemeClr val="hlink"/>
              </a:solidFill>
            </a:endParaRPr>
          </a:p>
        </p:txBody>
      </p:sp>
      <p:sp>
        <p:nvSpPr>
          <p:cNvPr id="2355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567738" y="6354763"/>
            <a:ext cx="576262" cy="503237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3557" name="WordArt 7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7632700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pitchFamily="34" charset="0"/>
              </a:rPr>
              <a:t>Использованная литература:</a:t>
            </a:r>
          </a:p>
        </p:txBody>
      </p:sp>
    </p:spTree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Способы работы с презентацией: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В данной презентации представлены задания ко второму уроку по теме: "Квадрат и куб числа". Презентация может использоваться индивидуально или при групповой форме проведения урока.</a:t>
            </a:r>
          </a:p>
          <a:p>
            <a:pPr marL="0" indent="0">
              <a:buNone/>
            </a:pPr>
            <a:r>
              <a:rPr lang="ru-RU" sz="1600" dirty="0" smtClean="0"/>
              <a:t>Презентация по теме " Квадрат и куб числа " составлена для учащихся 5 класса, обучающихся по учебнику </a:t>
            </a:r>
            <a:r>
              <a:rPr lang="ru-RU" sz="1600" dirty="0" err="1" smtClean="0"/>
              <a:t>Н.Я.Виленкина</a:t>
            </a:r>
            <a:r>
              <a:rPr lang="ru-RU" sz="1600" dirty="0" smtClean="0"/>
              <a:t>, но может быть использована учителями при работе по другим учебникам.</a:t>
            </a:r>
          </a:p>
          <a:p>
            <a:pPr marL="0" indent="0">
              <a:buNone/>
            </a:pPr>
            <a:r>
              <a:rPr lang="ru-RU" sz="1600" dirty="0" smtClean="0"/>
              <a:t>      Для работы с презентацией имеется карта движения, на которой изображены 8 пунктов. Путешествуя  одновременно всем классом по ним виртуально, предстоит решать примеры и задачи. Задания проецируются на экран через проектор. Для проверки ко всем заданиям есть скрытые ответы, которые открываются по щелчку.</a:t>
            </a:r>
          </a:p>
          <a:p>
            <a:pPr marL="0" indent="0">
              <a:buNone/>
            </a:pPr>
            <a:r>
              <a:rPr lang="ru-RU" sz="1600" dirty="0" smtClean="0"/>
              <a:t>      Переход из одного слайда к другому – по управляющим кнопкам, а где их нет – по щелчку. </a:t>
            </a:r>
          </a:p>
          <a:p>
            <a:pPr marL="0" indent="0">
              <a:buNone/>
            </a:pPr>
            <a:r>
              <a:rPr lang="ru-RU" sz="1600" dirty="0" smtClean="0"/>
              <a:t>Выполнение заданий начинается с карты движения. Улыбающийся смайлик – это обобщенный образ учащихся данного класса. По щелчку он «приходит» в школу. Нажимая на гиперссылку «Школа» в данном пункте, выполняют задания. По щелчку можно проверить верность выполненных заданий. Через управляющую кнопку возвращаются в «Карту движения». По щелчку смайлик перемещается во второй пункт, затем опять по гиперссылке в этом пункте выполняют задания,  проверяют ответы по щелчку, возвращаются в «Карту движения» по управляющей кнопке и таким образом доходят до пункта 8, выполняя предложенное задание,  прочитают волшебное слово «молодцы».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44320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4536504" cy="403187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spc="50" dirty="0">
                <a:ln w="3810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«Пусть кто-нибудь попробует вычеркнуть из математики степени и он увидит, что без них далеко не уедешь»</a:t>
            </a:r>
          </a:p>
          <a:p>
            <a:pPr algn="ctr" eaLnBrk="1" hangingPunct="1"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592687"/>
            <a:ext cx="432048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800" b="1" spc="50" dirty="0" err="1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М.В.Ломоносов</a:t>
            </a:r>
            <a:endParaRPr lang="ru-RU" sz="28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52513"/>
            <a:ext cx="3502025" cy="421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27775"/>
            <a:ext cx="5397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7" descr="C:\Users\Любовь\Desktop\Рисунок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57150"/>
            <a:ext cx="925195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26" descr="C:\Users\Любовь\Desktop\Фото01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2102">
            <a:off x="2985126" y="3406475"/>
            <a:ext cx="2936537" cy="22024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9" descr="DSC020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77" y="3025919"/>
            <a:ext cx="1800225" cy="13933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11"/>
          <p:cNvSpPr txBox="1">
            <a:spLocks noChangeArrowheads="1"/>
          </p:cNvSpPr>
          <p:nvPr/>
        </p:nvSpPr>
        <p:spPr bwMode="auto">
          <a:xfrm>
            <a:off x="6938963" y="3333750"/>
            <a:ext cx="16557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4</a:t>
            </a:r>
            <a:r>
              <a:rPr lang="ru-RU" altLang="ru-RU" sz="2400" b="1">
                <a:solidFill>
                  <a:srgbClr val="FF0066"/>
                </a:solidFill>
              </a:rPr>
              <a:t> </a:t>
            </a:r>
            <a:endParaRPr lang="ru-RU" altLang="ru-RU" sz="2400">
              <a:cs typeface="Aharoni" panose="02010803020104030203" pitchFamily="2" charset="-79"/>
            </a:endParaRPr>
          </a:p>
        </p:txBody>
      </p:sp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360" y="629358"/>
            <a:ext cx="2017982" cy="17594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151" name="Text Box 13"/>
          <p:cNvSpPr txBox="1">
            <a:spLocks noChangeArrowheads="1"/>
          </p:cNvSpPr>
          <p:nvPr/>
        </p:nvSpPr>
        <p:spPr bwMode="auto">
          <a:xfrm>
            <a:off x="6446838" y="815975"/>
            <a:ext cx="1770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5</a:t>
            </a:r>
            <a:r>
              <a:rPr lang="ru-RU" altLang="ru-RU" sz="2400" b="1">
                <a:solidFill>
                  <a:srgbClr val="FF0066"/>
                </a:solidFill>
              </a:rPr>
              <a:t> </a:t>
            </a:r>
            <a:endParaRPr lang="ru-RU" altLang="ru-RU" sz="2400"/>
          </a:p>
        </p:txBody>
      </p:sp>
      <p:pic>
        <p:nvPicPr>
          <p:cNvPr id="410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713" y="1221722"/>
            <a:ext cx="2089150" cy="1966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153" name="Text Box 18"/>
          <p:cNvSpPr txBox="1">
            <a:spLocks noChangeArrowheads="1"/>
          </p:cNvSpPr>
          <p:nvPr/>
        </p:nvSpPr>
        <p:spPr bwMode="auto">
          <a:xfrm>
            <a:off x="3911600" y="1462088"/>
            <a:ext cx="1987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6</a:t>
            </a:r>
            <a:r>
              <a:rPr lang="ru-RU" altLang="ru-RU" sz="2400" b="1">
                <a:solidFill>
                  <a:srgbClr val="FF0066"/>
                </a:solidFill>
              </a:rPr>
              <a:t> </a:t>
            </a:r>
            <a:endParaRPr lang="ru-RU" altLang="ru-RU" sz="1800">
              <a:solidFill>
                <a:srgbClr val="FF0066"/>
              </a:solidFill>
            </a:endParaRPr>
          </a:p>
        </p:txBody>
      </p:sp>
      <p:pic>
        <p:nvPicPr>
          <p:cNvPr id="4109" name="Picture 23" descr="C:\Users\Любовь\Desktop\Новая папка\Фото-001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69945"/>
            <a:ext cx="1984375" cy="1487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5" name="TextBox 2"/>
          <p:cNvSpPr txBox="1">
            <a:spLocks noChangeArrowheads="1"/>
          </p:cNvSpPr>
          <p:nvPr/>
        </p:nvSpPr>
        <p:spPr bwMode="auto">
          <a:xfrm>
            <a:off x="650875" y="3478213"/>
            <a:ext cx="19446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2</a:t>
            </a:r>
          </a:p>
        </p:txBody>
      </p:sp>
      <p:pic>
        <p:nvPicPr>
          <p:cNvPr id="4112" name="Picture 16" descr="C:\Users\Любовь\Desktop\Телефон\Фото-0017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07" y="5065135"/>
            <a:ext cx="2087563" cy="17362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7" name="TextBox 2"/>
          <p:cNvSpPr txBox="1">
            <a:spLocks noChangeArrowheads="1"/>
          </p:cNvSpPr>
          <p:nvPr/>
        </p:nvSpPr>
        <p:spPr bwMode="auto">
          <a:xfrm>
            <a:off x="309563" y="5653088"/>
            <a:ext cx="18113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1</a:t>
            </a:r>
            <a:endParaRPr lang="ru-RU" altLang="ru-RU" sz="2400" b="1">
              <a:solidFill>
                <a:srgbClr val="FF0066"/>
              </a:solidFill>
            </a:endParaRPr>
          </a:p>
        </p:txBody>
      </p:sp>
      <p:pic>
        <p:nvPicPr>
          <p:cNvPr id="6158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1703387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9" name="TextBox 6"/>
          <p:cNvSpPr txBox="1">
            <a:spLocks noChangeArrowheads="1"/>
          </p:cNvSpPr>
          <p:nvPr/>
        </p:nvSpPr>
        <p:spPr bwMode="auto">
          <a:xfrm>
            <a:off x="611188" y="2205038"/>
            <a:ext cx="955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altLang="ru-RU" sz="1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</a:t>
            </a:r>
          </a:p>
        </p:txBody>
      </p:sp>
      <p:sp>
        <p:nvSpPr>
          <p:cNvPr id="6160" name="TextBox 9"/>
          <p:cNvSpPr txBox="1">
            <a:spLocks noChangeArrowheads="1"/>
          </p:cNvSpPr>
          <p:nvPr/>
        </p:nvSpPr>
        <p:spPr bwMode="auto">
          <a:xfrm>
            <a:off x="3544888" y="3562350"/>
            <a:ext cx="16779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3</a:t>
            </a:r>
            <a:r>
              <a:rPr lang="ru-RU" altLang="ru-RU" sz="2800" b="1"/>
              <a:t> </a:t>
            </a:r>
            <a:endParaRPr lang="ru-RU" altLang="ru-RU" sz="2800" b="1">
              <a:solidFill>
                <a:srgbClr val="FF0066"/>
              </a:solidFill>
            </a:endParaRPr>
          </a:p>
        </p:txBody>
      </p:sp>
      <p:sp>
        <p:nvSpPr>
          <p:cNvPr id="6161" name="Прямоугольник 11"/>
          <p:cNvSpPr>
            <a:spLocks noChangeArrowheads="1"/>
          </p:cNvSpPr>
          <p:nvPr/>
        </p:nvSpPr>
        <p:spPr bwMode="auto">
          <a:xfrm>
            <a:off x="471488" y="1431925"/>
            <a:ext cx="1684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</a:rPr>
              <a:t>Пункт 7 </a:t>
            </a:r>
            <a:r>
              <a:rPr lang="ru-RU" altLang="ru-RU" sz="2400" b="1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6162" name="Прямоугольник 12"/>
          <p:cNvSpPr>
            <a:spLocks noChangeArrowheads="1"/>
          </p:cNvSpPr>
          <p:nvPr/>
        </p:nvSpPr>
        <p:spPr bwMode="auto">
          <a:xfrm>
            <a:off x="3556000" y="-106363"/>
            <a:ext cx="2506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66"/>
                </a:solidFill>
                <a:cs typeface="Aharoni" panose="02010803020104030203" pitchFamily="2" charset="-79"/>
              </a:rPr>
              <a:t>Пункт8</a:t>
            </a:r>
            <a:endParaRPr lang="ru-RU" altLang="ru-RU" sz="2400" b="1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  <p:sp>
        <p:nvSpPr>
          <p:cNvPr id="6163" name="WordArt 20"/>
          <p:cNvSpPr>
            <a:spLocks noChangeArrowheads="1" noChangeShapeType="1" noTextEdit="1"/>
          </p:cNvSpPr>
          <p:nvPr/>
        </p:nvSpPr>
        <p:spPr bwMode="auto">
          <a:xfrm>
            <a:off x="2987675" y="5734050"/>
            <a:ext cx="56880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Карта движения</a:t>
            </a:r>
          </a:p>
        </p:txBody>
      </p:sp>
      <p:sp>
        <p:nvSpPr>
          <p:cNvPr id="58389" name="AutoShape 21"/>
          <p:cNvSpPr>
            <a:spLocks noChangeArrowheads="1"/>
          </p:cNvSpPr>
          <p:nvPr/>
        </p:nvSpPr>
        <p:spPr bwMode="auto">
          <a:xfrm>
            <a:off x="2484438" y="6165850"/>
            <a:ext cx="431800" cy="431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" name="Прямоугольник 4">
            <a:hlinkClick r:id="rId13" action="ppaction://hlinksldjump"/>
          </p:cNvPr>
          <p:cNvSpPr/>
          <p:nvPr/>
        </p:nvSpPr>
        <p:spPr>
          <a:xfrm>
            <a:off x="6703977" y="1309882"/>
            <a:ext cx="164820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3" action="ppaction://hlinksldjump"/>
              </a:rPr>
              <a:t>Зеленая </a:t>
            </a:r>
          </a:p>
          <a:p>
            <a:pPr algn="ctr" eaLnBrk="1" hangingPunct="1"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3" action="ppaction://hlinksldjump"/>
              </a:rPr>
              <a:t>тропинка</a:t>
            </a:r>
            <a:endParaRPr lang="ru-RU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>
            <a:hlinkClick r:id="rId14" action="ppaction://hlinksldjump"/>
          </p:cNvPr>
          <p:cNvSpPr/>
          <p:nvPr/>
        </p:nvSpPr>
        <p:spPr>
          <a:xfrm>
            <a:off x="3871198" y="2018139"/>
            <a:ext cx="186083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4" action="ppaction://hlinksldjump"/>
              </a:rPr>
              <a:t>Цветочная</a:t>
            </a:r>
          </a:p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4" action="ppaction://hlinksldjump"/>
              </a:rPr>
              <a:t> поляна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539750" y="3926547"/>
            <a:ext cx="1580881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8" action="ppaction://hlinksldjump"/>
              </a:rPr>
              <a:t>Рыбалка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Прямоугольник 8">
            <a:hlinkClick r:id="rId10" action="ppaction://hlinksldjump"/>
          </p:cNvPr>
          <p:cNvSpPr/>
          <p:nvPr/>
        </p:nvSpPr>
        <p:spPr>
          <a:xfrm>
            <a:off x="477575" y="6068687"/>
            <a:ext cx="1222899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0" action="ppaction://hlinksldjump"/>
              </a:rPr>
              <a:t>Школа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3424957" y="4152625"/>
            <a:ext cx="1479931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5" action="ppaction://hlinksldjump"/>
              </a:rPr>
              <a:t>Мост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Прямоугольник 10">
            <a:hlinkClick r:id="rId16" action="ppaction://hlinksldjump"/>
          </p:cNvPr>
          <p:cNvSpPr/>
          <p:nvPr/>
        </p:nvSpPr>
        <p:spPr>
          <a:xfrm>
            <a:off x="6939740" y="3795314"/>
            <a:ext cx="1328697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haroni" pitchFamily="2" charset="-79"/>
                <a:hlinkClick r:id="rId16" action="ppaction://hlinksldjump"/>
              </a:rPr>
              <a:t>Родник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>
            <a:hlinkClick r:id="rId17" action="ppaction://hlinksldjump"/>
          </p:cNvPr>
          <p:cNvSpPr/>
          <p:nvPr/>
        </p:nvSpPr>
        <p:spPr>
          <a:xfrm>
            <a:off x="471554" y="1830536"/>
            <a:ext cx="1495922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hlinkClick r:id="rId17" action="ppaction://hlinksldjump"/>
              </a:rPr>
              <a:t>Коробка</a:t>
            </a:r>
            <a:endParaRPr lang="ru-RU" sz="2400" b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Прямоугольник 12">
            <a:hlinkClick r:id="rId18" action="ppaction://hlinksldjump"/>
          </p:cNvPr>
          <p:cNvSpPr/>
          <p:nvPr/>
        </p:nvSpPr>
        <p:spPr>
          <a:xfrm>
            <a:off x="3337921" y="260648"/>
            <a:ext cx="249376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haroni" pitchFamily="2" charset="-79"/>
                <a:hlinkClick r:id="rId18" action="ppaction://hlinksldjump"/>
              </a:rPr>
              <a:t>Вершина горы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15128E-7 L -0.18125 -0.126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-6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25 -0.12604 L -0.04722 -0.34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-110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3462 L 0.29913 -0.304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2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913 -0.30434 L 0.55903 -0.45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7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903 -0.4512 L 0.61424 -0.734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14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424 -0.73427 L 0.13386 -0.650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28" y="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86 -0.65055 L -0.15764 -0.5559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764 -0.55596 L 0.25191 -0.8917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-1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9" grpId="0" animBg="1"/>
      <p:bldP spid="58389" grpId="1" animBg="1"/>
      <p:bldP spid="58389" grpId="2" animBg="1"/>
      <p:bldP spid="58389" grpId="3" animBg="1"/>
      <p:bldP spid="58389" grpId="4" animBg="1"/>
      <p:bldP spid="58389" grpId="5" animBg="1"/>
      <p:bldP spid="58389" grpId="6" animBg="1"/>
      <p:bldP spid="58389" grpId="7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16" descr="C:\Users\Любовь\Desktop\Телефон\Фото-001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932" y="48635"/>
            <a:ext cx="2087563" cy="17362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Rectangle 19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457200" y="274638"/>
            <a:ext cx="6635750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 1.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ШКОЛА.</a:t>
            </a:r>
          </a:p>
        </p:txBody>
      </p:sp>
      <p:graphicFrame>
        <p:nvGraphicFramePr>
          <p:cNvPr id="6209" name="Object 6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708400" y="2935288"/>
          <a:ext cx="15843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Формула" r:id="rId5" imgW="1231366" imgH="342751" progId="Equation.3">
                  <p:embed/>
                </p:oleObj>
              </mc:Choice>
              <mc:Fallback>
                <p:oleObj name="Формула" r:id="rId5" imgW="1231366" imgH="342751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935288"/>
                        <a:ext cx="1584325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1619250" y="2349500"/>
            <a:ext cx="2333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cs typeface="Times New Roman" panose="02020603050405020304" pitchFamily="18" charset="0"/>
              </a:rPr>
              <a:t> </a:t>
            </a:r>
            <a:endParaRPr lang="ru-RU" altLang="ru-RU" sz="1800"/>
          </a:p>
        </p:txBody>
      </p:sp>
      <p:sp>
        <p:nvSpPr>
          <p:cNvPr id="8198" name="Text Box 15"/>
          <p:cNvSpPr txBox="1">
            <a:spLocks noChangeArrowheads="1"/>
          </p:cNvSpPr>
          <p:nvPr/>
        </p:nvSpPr>
        <p:spPr bwMode="auto">
          <a:xfrm>
            <a:off x="755650" y="1557338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</a:rPr>
              <a:t>1. Среди выражений выберите верные:</a:t>
            </a:r>
            <a:r>
              <a:rPr lang="ru-RU" altLang="ru-RU" sz="2400"/>
              <a:t> </a:t>
            </a:r>
          </a:p>
        </p:txBody>
      </p:sp>
      <p:graphicFrame>
        <p:nvGraphicFramePr>
          <p:cNvPr id="6215" name="Object 71"/>
          <p:cNvGraphicFramePr>
            <a:graphicFrameLocks noChangeAspect="1"/>
          </p:cNvGraphicFramePr>
          <p:nvPr/>
        </p:nvGraphicFramePr>
        <p:xfrm>
          <a:off x="6265863" y="2349500"/>
          <a:ext cx="19685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Формула" r:id="rId7" imgW="1002865" imgH="228501" progId="Equation.3">
                  <p:embed/>
                </p:oleObj>
              </mc:Choice>
              <mc:Fallback>
                <p:oleObj name="Формула" r:id="rId7" imgW="1002865" imgH="228501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63" y="2349500"/>
                        <a:ext cx="1968500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18" name="Object 7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227763" y="2852738"/>
          <a:ext cx="21605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Формула" r:id="rId9" imgW="1168400" imgH="228600" progId="Equation.3">
                  <p:embed/>
                </p:oleObj>
              </mc:Choice>
              <mc:Fallback>
                <p:oleObj name="Формула" r:id="rId9" imgW="1168400" imgH="22860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2852738"/>
                        <a:ext cx="216058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20" name="Object 76"/>
          <p:cNvGraphicFramePr>
            <a:graphicFrameLocks noChangeAspect="1"/>
          </p:cNvGraphicFramePr>
          <p:nvPr/>
        </p:nvGraphicFramePr>
        <p:xfrm>
          <a:off x="6248400" y="3357563"/>
          <a:ext cx="1831975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Формула" r:id="rId11" imgW="876300" imgH="457200" progId="Equation.3">
                  <p:embed/>
                </p:oleObj>
              </mc:Choice>
              <mc:Fallback>
                <p:oleObj name="Формула" r:id="rId11" imgW="876300" imgH="457200" progId="Equation.3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3357563"/>
                        <a:ext cx="1831975" cy="957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25" name="Rectangle 81"/>
          <p:cNvSpPr>
            <a:spLocks noChangeArrowheads="1"/>
          </p:cNvSpPr>
          <p:nvPr/>
        </p:nvSpPr>
        <p:spPr bwMode="auto">
          <a:xfrm>
            <a:off x="3708400" y="3500438"/>
            <a:ext cx="198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7) 12 · 2 = 22</a:t>
            </a:r>
          </a:p>
        </p:txBody>
      </p:sp>
      <p:sp>
        <p:nvSpPr>
          <p:cNvPr id="6226" name="Rectangle 82"/>
          <p:cNvSpPr>
            <a:spLocks noChangeArrowheads="1"/>
          </p:cNvSpPr>
          <p:nvPr/>
        </p:nvSpPr>
        <p:spPr bwMode="auto">
          <a:xfrm>
            <a:off x="900113" y="2420938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400" b="1"/>
              <a:t>1)  9 · 9 = 81</a:t>
            </a:r>
          </a:p>
        </p:txBody>
      </p:sp>
      <p:sp>
        <p:nvSpPr>
          <p:cNvPr id="6227" name="Rectangle 83"/>
          <p:cNvSpPr>
            <a:spLocks noChangeArrowheads="1"/>
          </p:cNvSpPr>
          <p:nvPr/>
        </p:nvSpPr>
        <p:spPr bwMode="auto">
          <a:xfrm>
            <a:off x="827088" y="3068638"/>
            <a:ext cx="1817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2) 8 · 9 = 64</a:t>
            </a:r>
          </a:p>
        </p:txBody>
      </p:sp>
      <p:sp>
        <p:nvSpPr>
          <p:cNvPr id="6229" name="Rectangle 85"/>
          <p:cNvSpPr>
            <a:spLocks noChangeArrowheads="1"/>
          </p:cNvSpPr>
          <p:nvPr/>
        </p:nvSpPr>
        <p:spPr bwMode="auto">
          <a:xfrm>
            <a:off x="3635375" y="4076700"/>
            <a:ext cx="2249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8) 5 · 3 + 2 =10</a:t>
            </a:r>
          </a:p>
        </p:txBody>
      </p:sp>
      <p:sp>
        <p:nvSpPr>
          <p:cNvPr id="6230" name="Rectangle 86"/>
          <p:cNvSpPr>
            <a:spLocks noChangeArrowheads="1"/>
          </p:cNvSpPr>
          <p:nvPr/>
        </p:nvSpPr>
        <p:spPr bwMode="auto">
          <a:xfrm>
            <a:off x="827088" y="3644900"/>
            <a:ext cx="2547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3) 1 дм = 100 см</a:t>
            </a:r>
          </a:p>
        </p:txBody>
      </p:sp>
      <p:sp>
        <p:nvSpPr>
          <p:cNvPr id="6233" name="Rectangle 89"/>
          <p:cNvSpPr>
            <a:spLocks noChangeArrowheads="1"/>
          </p:cNvSpPr>
          <p:nvPr/>
        </p:nvSpPr>
        <p:spPr bwMode="auto">
          <a:xfrm>
            <a:off x="3779838" y="2347913"/>
            <a:ext cx="188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400" b="1"/>
              <a:t>5) 7 · 9 = 63</a:t>
            </a:r>
            <a:r>
              <a:rPr lang="ru-RU" altLang="ru-RU" sz="1800"/>
              <a:t> </a:t>
            </a:r>
          </a:p>
        </p:txBody>
      </p:sp>
      <p:graphicFrame>
        <p:nvGraphicFramePr>
          <p:cNvPr id="6206" name="Object 6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900113" y="4084638"/>
          <a:ext cx="165576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Формула" r:id="rId13" imgW="876300" imgH="228600" progId="Equation.3">
                  <p:embed/>
                </p:oleObj>
              </mc:Choice>
              <mc:Fallback>
                <p:oleObj name="Формула" r:id="rId13" imgW="876300" imgH="22860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084638"/>
                        <a:ext cx="1655762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9" name="Oval 100"/>
          <p:cNvSpPr>
            <a:spLocks noChangeArrowheads="1"/>
          </p:cNvSpPr>
          <p:nvPr/>
        </p:nvSpPr>
        <p:spPr bwMode="auto">
          <a:xfrm>
            <a:off x="5364163" y="4508500"/>
            <a:ext cx="2447925" cy="23495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10" name="Oval 101"/>
          <p:cNvSpPr>
            <a:spLocks noChangeArrowheads="1"/>
          </p:cNvSpPr>
          <p:nvPr/>
        </p:nvSpPr>
        <p:spPr bwMode="auto">
          <a:xfrm>
            <a:off x="1476375" y="4581525"/>
            <a:ext cx="2590800" cy="2276475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64" name="AutoShape 20"/>
          <p:cNvSpPr>
            <a:spLocks noChangeArrowheads="1"/>
          </p:cNvSpPr>
          <p:nvPr/>
        </p:nvSpPr>
        <p:spPr bwMode="auto">
          <a:xfrm rot="1522124">
            <a:off x="2627313" y="-819150"/>
            <a:ext cx="1223962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0.03006 L 0.37413 0.15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63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35 0.00856 L 0.0849 0.4388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215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79 0.0192 L 0.51771 0.3425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16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2192E-6 L 0.49063 0.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31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54106E-7 L 0.10226 0.1994 " pathEditMode="relative" ptsTypes="AA">
                                      <p:cBhvr>
                                        <p:cTn id="29" dur="20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54106E-7 L -0.2283 0.45108 " pathEditMode="relative" ptsTypes="AA">
                                      <p:cBhvr>
                                        <p:cTn id="33" dur="2000" fill="hold"/>
                                        <p:tgtEl>
                                          <p:spTgt spid="6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-0.00209 L 0.2125 0.3754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188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09114E-6 L 0.19705 0.2940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146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1189E-6 L 0.18889 0.2100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105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8068E-6 L -0.10243 0.4508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22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91996E-7 L -0.5198 0.37775 " pathEditMode="relative" ptsTypes="AA">
                                      <p:cBhvr>
                                        <p:cTn id="53" dur="2000" fill="hold"/>
                                        <p:tgtEl>
                                          <p:spTgt spid="6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13347E-6 L -0.49601 0.25191 " pathEditMode="relative" ptsTypes="AA">
                                      <p:cBhvr>
                                        <p:cTn id="57" dur="2000" fill="hold"/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animBg="1"/>
      <p:bldP spid="616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solidFill>
                  <a:srgbClr val="0000FF"/>
                </a:solidFill>
              </a:rPr>
              <a:t>2. Ответьте на вопросы:</a:t>
            </a:r>
            <a:br>
              <a:rPr lang="ru-RU" altLang="ru-RU" sz="4000" b="1" smtClean="0">
                <a:solidFill>
                  <a:srgbClr val="0000FF"/>
                </a:solidFill>
              </a:rPr>
            </a:br>
            <a:endParaRPr lang="ru-RU" altLang="ru-RU" sz="4000" b="1" smtClean="0">
              <a:solidFill>
                <a:srgbClr val="0000FF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786688" cy="2692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800" b="1" smtClean="0">
                <a:latin typeface="Times New Roman" panose="02020603050405020304" pitchFamily="18" charset="0"/>
              </a:rPr>
              <a:t>Что такое квадрат числа?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smtClean="0">
                <a:latin typeface="Times New Roman" panose="02020603050405020304" pitchFamily="18" charset="0"/>
              </a:rPr>
              <a:t>Что такое куб числа?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smtClean="0">
                <a:latin typeface="Times New Roman" panose="02020603050405020304" pitchFamily="18" charset="0"/>
              </a:rPr>
              <a:t>Как вычисляем значение числового выражения, если в него входят квадраты и кубы чисел?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800" b="1" smtClean="0">
                <a:latin typeface="Times New Roman" panose="02020603050405020304" pitchFamily="18" charset="0"/>
              </a:rPr>
              <a:t>Чему равны значения выражений:  </a:t>
            </a:r>
            <a:r>
              <a:rPr lang="ru-RU" altLang="ru-RU" sz="1800" b="1" smtClean="0"/>
              <a:t> </a:t>
            </a:r>
          </a:p>
          <a:p>
            <a:pPr>
              <a:buFontTx/>
              <a:buNone/>
            </a:pPr>
            <a:endParaRPr lang="ru-RU" altLang="ru-RU" sz="1800" b="1" smtClean="0"/>
          </a:p>
          <a:p>
            <a:pPr algn="ctr">
              <a:buFontTx/>
              <a:buNone/>
            </a:pPr>
            <a:endParaRPr lang="ru-RU" altLang="ru-RU" sz="1800" smtClean="0"/>
          </a:p>
          <a:p>
            <a:pPr>
              <a:buFontTx/>
              <a:buNone/>
            </a:pPr>
            <a:endParaRPr lang="ru-RU" altLang="ru-RU" sz="1800" smtClean="0"/>
          </a:p>
        </p:txBody>
      </p:sp>
      <p:graphicFrame>
        <p:nvGraphicFramePr>
          <p:cNvPr id="9220" name="Rectangle 13"/>
          <p:cNvGraphicFramePr>
            <a:graphicFrameLocks noGrp="1"/>
          </p:cNvGraphicFramePr>
          <p:nvPr>
            <p:ph sz="quarter" idx="2"/>
          </p:nvPr>
        </p:nvGraphicFramePr>
        <p:xfrm>
          <a:off x="5027613" y="1600200"/>
          <a:ext cx="3279775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Rectangle 1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613" y="1600200"/>
                        <a:ext cx="3279775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Rectangle 10"/>
          <p:cNvGraphicFramePr>
            <a:graphicFrameLocks/>
          </p:cNvGraphicFramePr>
          <p:nvPr/>
        </p:nvGraphicFramePr>
        <p:xfrm>
          <a:off x="1476375" y="1484313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Формула" r:id="rId4" imgW="0" imgH="0" progId="Equation.3">
                  <p:embed/>
                </p:oleObj>
              </mc:Choice>
              <mc:Fallback>
                <p:oleObj name="Формула" r:id="rId4" imgW="0" imgH="0" progId="Equation.3">
                  <p:embed/>
                  <p:pic>
                    <p:nvPicPr>
                      <p:cNvPr id="0" name="Rectangle 10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484313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3" name="Object 1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85888" y="4508500"/>
          <a:ext cx="660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Формула" r:id="rId5" imgW="164957" imgH="203024" progId="Equation.3">
                  <p:embed/>
                </p:oleObj>
              </mc:Choice>
              <mc:Fallback>
                <p:oleObj name="Формула" r:id="rId5" imgW="164957" imgH="203024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888" y="4508500"/>
                        <a:ext cx="6604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5" name="Object 17"/>
          <p:cNvGraphicFramePr>
            <a:graphicFrameLocks noChangeAspect="1"/>
          </p:cNvGraphicFramePr>
          <p:nvPr/>
        </p:nvGraphicFramePr>
        <p:xfrm>
          <a:off x="3138488" y="4581525"/>
          <a:ext cx="544512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Формула" r:id="rId7" imgW="215713" imgH="253780" progId="Equation.3">
                  <p:embed/>
                </p:oleObj>
              </mc:Choice>
              <mc:Fallback>
                <p:oleObj name="Формула" r:id="rId7" imgW="215713" imgH="2537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8488" y="4581525"/>
                        <a:ext cx="544512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6" name="Object 18"/>
          <p:cNvGraphicFramePr>
            <a:graphicFrameLocks noChangeAspect="1"/>
          </p:cNvGraphicFramePr>
          <p:nvPr/>
        </p:nvGraphicFramePr>
        <p:xfrm>
          <a:off x="4859338" y="4508500"/>
          <a:ext cx="12239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Формула" r:id="rId9" imgW="596900" imgH="292100" progId="Equation.3">
                  <p:embed/>
                </p:oleObj>
              </mc:Choice>
              <mc:Fallback>
                <p:oleObj name="Формула" r:id="rId9" imgW="596900" imgH="2921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508500"/>
                        <a:ext cx="1223962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1282700" y="4616450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600">
                <a:solidFill>
                  <a:srgbClr val="0000FF"/>
                </a:solidFill>
              </a:rPr>
              <a:t>64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3132138" y="4581525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>
                <a:solidFill>
                  <a:srgbClr val="0000FF"/>
                </a:solidFill>
              </a:rPr>
              <a:t>27</a:t>
            </a: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5003800" y="4581525"/>
            <a:ext cx="10810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>
                <a:solidFill>
                  <a:srgbClr val="0000FF"/>
                </a:solidFill>
              </a:rPr>
              <a:t>105</a:t>
            </a:r>
          </a:p>
        </p:txBody>
      </p:sp>
      <p:sp>
        <p:nvSpPr>
          <p:cNvPr id="9228" name="AutoShape 4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1838" y="6065838"/>
            <a:ext cx="792162" cy="79216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6011863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 2.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Рыбалка.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9113" y="1674813"/>
            <a:ext cx="8229600" cy="4527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b="1" smtClean="0">
                <a:solidFill>
                  <a:srgbClr val="0000FF"/>
                </a:solidFill>
              </a:rPr>
              <a:t>1-я рыбка:</a:t>
            </a:r>
            <a:r>
              <a:rPr lang="ru-RU" altLang="ru-RU" sz="2400" smtClean="0"/>
              <a:t>    7х + 2х = 918;           </a:t>
            </a:r>
            <a:r>
              <a:rPr lang="ru-RU" altLang="ru-RU" sz="2400" smtClean="0">
                <a:solidFill>
                  <a:srgbClr val="0000FF"/>
                </a:solidFill>
              </a:rPr>
              <a:t>х = 102</a:t>
            </a:r>
            <a:r>
              <a:rPr lang="ru-RU" altLang="ru-RU" sz="2400" smtClean="0"/>
              <a:t>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smtClean="0"/>
              <a:t>                           у – 28 = 260              </a:t>
            </a:r>
            <a:r>
              <a:rPr lang="ru-RU" altLang="ru-RU" sz="2400" smtClean="0">
                <a:solidFill>
                  <a:srgbClr val="0000FF"/>
                </a:solidFill>
              </a:rPr>
              <a:t>у = 288</a:t>
            </a:r>
          </a:p>
          <a:p>
            <a:pPr>
              <a:lnSpc>
                <a:spcPct val="90000"/>
              </a:lnSpc>
            </a:pPr>
            <a:r>
              <a:rPr lang="ru-RU" altLang="ru-RU" sz="2400" b="1" smtClean="0">
                <a:solidFill>
                  <a:srgbClr val="0000FF"/>
                </a:solidFill>
              </a:rPr>
              <a:t>2-я рыбка:</a:t>
            </a:r>
            <a:r>
              <a:rPr lang="ru-RU" altLang="ru-RU" sz="2400" smtClean="0"/>
              <a:t>    5m – 3m = 222          </a:t>
            </a:r>
            <a:r>
              <a:rPr lang="ru-RU" altLang="ru-RU" sz="2400" i="1" smtClean="0">
                <a:solidFill>
                  <a:srgbClr val="0000FF"/>
                </a:solidFill>
              </a:rPr>
              <a:t>т = </a:t>
            </a:r>
            <a:r>
              <a:rPr lang="ru-RU" altLang="ru-RU" sz="2400" smtClean="0">
                <a:solidFill>
                  <a:srgbClr val="0000FF"/>
                </a:solidFill>
              </a:rPr>
              <a:t>111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smtClean="0"/>
              <a:t>                           (3</a:t>
            </a:r>
            <a:r>
              <a:rPr lang="en-US" altLang="ru-RU" sz="2400" smtClean="0"/>
              <a:t>x</a:t>
            </a:r>
            <a:r>
              <a:rPr lang="ru-RU" altLang="ru-RU" sz="2400" smtClean="0"/>
              <a:t> + 5</a:t>
            </a:r>
            <a:r>
              <a:rPr lang="en-US" altLang="ru-RU" sz="2400" smtClean="0"/>
              <a:t>x</a:t>
            </a:r>
            <a:r>
              <a:rPr lang="ru-RU" altLang="ru-RU" sz="2400" smtClean="0"/>
              <a:t>) · 3 = 144      </a:t>
            </a:r>
            <a:r>
              <a:rPr lang="ru-RU" altLang="ru-RU" sz="2400" smtClean="0">
                <a:solidFill>
                  <a:srgbClr val="0000FF"/>
                </a:solidFill>
              </a:rPr>
              <a:t>х = 6</a:t>
            </a:r>
            <a:endParaRPr lang="ru-RU" altLang="ru-RU" sz="2400" smtClean="0"/>
          </a:p>
          <a:p>
            <a:pPr>
              <a:lnSpc>
                <a:spcPct val="90000"/>
              </a:lnSpc>
            </a:pPr>
            <a:r>
              <a:rPr lang="ru-RU" altLang="ru-RU" sz="2400" b="1" smtClean="0">
                <a:solidFill>
                  <a:srgbClr val="0000FF"/>
                </a:solidFill>
              </a:rPr>
              <a:t>3-я рыбка:</a:t>
            </a:r>
            <a:r>
              <a:rPr lang="ru-RU" altLang="ru-RU" sz="2400" smtClean="0"/>
              <a:t>  9х – х + 14 = 94           </a:t>
            </a:r>
            <a:r>
              <a:rPr lang="ru-RU" altLang="ru-RU" sz="2400" smtClean="0">
                <a:solidFill>
                  <a:srgbClr val="0000FF"/>
                </a:solidFill>
              </a:rPr>
              <a:t>х = 10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smtClean="0"/>
              <a:t>                           (х – 65) · 5 =  400      </a:t>
            </a:r>
            <a:r>
              <a:rPr lang="ru-RU" altLang="ru-RU" sz="2400" smtClean="0">
                <a:solidFill>
                  <a:srgbClr val="0000FF"/>
                </a:solidFill>
              </a:rPr>
              <a:t>х = 145</a:t>
            </a:r>
          </a:p>
          <a:p>
            <a:pPr>
              <a:lnSpc>
                <a:spcPct val="90000"/>
              </a:lnSpc>
            </a:pPr>
            <a:r>
              <a:rPr lang="ru-RU" altLang="ru-RU" sz="2400" b="1" smtClean="0">
                <a:solidFill>
                  <a:srgbClr val="0000FF"/>
                </a:solidFill>
              </a:rPr>
              <a:t>4-я рыбка:</a:t>
            </a:r>
            <a:r>
              <a:rPr lang="ru-RU" altLang="ru-RU" sz="2400" smtClean="0"/>
              <a:t>   х + 6х – 5 = 72            </a:t>
            </a:r>
            <a:r>
              <a:rPr lang="ru-RU" altLang="ru-RU" sz="2400" smtClean="0">
                <a:solidFill>
                  <a:srgbClr val="0000FF"/>
                </a:solidFill>
              </a:rPr>
              <a:t>х = 11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smtClean="0"/>
              <a:t>                           8 · (36 + х) = 1288     </a:t>
            </a:r>
            <a:r>
              <a:rPr lang="ru-RU" altLang="ru-RU" sz="2400" smtClean="0">
                <a:solidFill>
                  <a:srgbClr val="0000FF"/>
                </a:solidFill>
              </a:rPr>
              <a:t>х = 125</a:t>
            </a:r>
          </a:p>
          <a:p>
            <a:pPr>
              <a:lnSpc>
                <a:spcPct val="90000"/>
              </a:lnSpc>
            </a:pPr>
            <a:r>
              <a:rPr lang="ru-RU" altLang="ru-RU" sz="2400" b="1" smtClean="0">
                <a:solidFill>
                  <a:srgbClr val="0000FF"/>
                </a:solidFill>
              </a:rPr>
              <a:t>5-я рыбка:</a:t>
            </a:r>
            <a:r>
              <a:rPr lang="ru-RU" altLang="ru-RU" sz="2400" smtClean="0"/>
              <a:t>    х + 17х + 68 = 572     </a:t>
            </a:r>
            <a:r>
              <a:rPr lang="ru-RU" altLang="ru-RU" sz="2400" smtClean="0">
                <a:solidFill>
                  <a:srgbClr val="0000FF"/>
                </a:solidFill>
              </a:rPr>
              <a:t>х = 28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400" smtClean="0"/>
              <a:t>                          44 + (</a:t>
            </a:r>
            <a:r>
              <a:rPr lang="en-US" altLang="ru-RU" sz="2400" i="1" smtClean="0"/>
              <a:t>a</a:t>
            </a:r>
            <a:r>
              <a:rPr lang="ru-RU" altLang="ru-RU" sz="2400" smtClean="0"/>
              <a:t> – 85) = 105    </a:t>
            </a:r>
            <a:r>
              <a:rPr lang="en-US" altLang="ru-RU" sz="2400" smtClean="0">
                <a:solidFill>
                  <a:srgbClr val="0000FF"/>
                </a:solidFill>
              </a:rPr>
              <a:t>a = 146</a:t>
            </a:r>
            <a:r>
              <a:rPr lang="ru-RU" altLang="ru-RU" sz="240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024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1838" y="6065838"/>
            <a:ext cx="792162" cy="79216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4109" name="Picture 23" descr="C:\Users\Любовь\Desktop\Новая папка\Фото-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237579"/>
            <a:ext cx="2479174" cy="18579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24525" y="1700213"/>
            <a:ext cx="1223963" cy="433387"/>
          </a:xfrm>
          <a:prstGeom prst="rect">
            <a:avLst/>
          </a:prstGeom>
          <a:solidFill>
            <a:srgbClr val="00FFFF"/>
          </a:solidFill>
          <a:ln w="25400" algn="ctr">
            <a:solidFill>
              <a:srgbClr val="FFFF66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5724525" y="2133600"/>
            <a:ext cx="1223963" cy="35877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5724525" y="2492375"/>
            <a:ext cx="1223963" cy="360363"/>
          </a:xfrm>
          <a:prstGeom prst="rect">
            <a:avLst/>
          </a:prstGeom>
          <a:solidFill>
            <a:srgbClr val="00FFFF"/>
          </a:solidFill>
          <a:ln w="9525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5724525" y="2852738"/>
            <a:ext cx="1223963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5724525" y="3284538"/>
            <a:ext cx="1223963" cy="358775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5724525" y="3644900"/>
            <a:ext cx="1223963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5724525" y="4076700"/>
            <a:ext cx="1223963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5" name="Rectangle 27"/>
          <p:cNvSpPr>
            <a:spLocks noChangeArrowheads="1"/>
          </p:cNvSpPr>
          <p:nvPr/>
        </p:nvSpPr>
        <p:spPr bwMode="auto">
          <a:xfrm>
            <a:off x="5724525" y="4508500"/>
            <a:ext cx="1223963" cy="433388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6" name="Rectangle 28"/>
          <p:cNvSpPr>
            <a:spLocks noChangeArrowheads="1"/>
          </p:cNvSpPr>
          <p:nvPr/>
        </p:nvSpPr>
        <p:spPr bwMode="auto">
          <a:xfrm>
            <a:off x="5724525" y="4868863"/>
            <a:ext cx="1223963" cy="431800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5724525" y="5300663"/>
            <a:ext cx="1223963" cy="433387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 rot="1522124">
            <a:off x="2627313" y="-819150"/>
            <a:ext cx="1223962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0.03006 L 0.37413 0.15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63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186" grpId="0" animBg="1"/>
      <p:bldP spid="7190" grpId="0" animBg="1"/>
      <p:bldP spid="7191" grpId="0" animBg="1"/>
      <p:bldP spid="7192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8209" grpId="0" animBg="1"/>
      <p:bldP spid="820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Picture 26" descr="C:\Users\Любовь\Desktop\Фото0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2102">
            <a:off x="6012590" y="251993"/>
            <a:ext cx="2936537" cy="22024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483225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66FF"/>
                </a:solidFill>
              </a:rPr>
              <a:t>Пункт 3.</a:t>
            </a:r>
            <a:r>
              <a:rPr lang="ru-RU" altLang="ru-RU" b="1" smtClean="0"/>
              <a:t> </a:t>
            </a:r>
            <a:r>
              <a:rPr lang="ru-RU" altLang="ru-RU" b="1" smtClean="0">
                <a:solidFill>
                  <a:srgbClr val="FF0066"/>
                </a:solidFill>
              </a:rPr>
              <a:t>Мост.</a:t>
            </a:r>
            <a:r>
              <a:rPr lang="ru-RU" altLang="ru-RU" smtClean="0"/>
              <a:t> 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569325" cy="417512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  Найдем длину моста, </a:t>
            </a:r>
          </a:p>
          <a:p>
            <a:pPr>
              <a:buFontTx/>
              <a:buNone/>
            </a:pPr>
            <a:r>
              <a:rPr lang="ru-RU" altLang="ru-RU" smtClean="0"/>
              <a:t>который нам нужно перейти. </a:t>
            </a:r>
          </a:p>
          <a:p>
            <a:pPr>
              <a:buFontTx/>
              <a:buNone/>
            </a:pPr>
            <a:r>
              <a:rPr lang="ru-RU" altLang="ru-RU" smtClean="0"/>
              <a:t> Для этого нам нужно составить выражение </a:t>
            </a:r>
          </a:p>
          <a:p>
            <a:pPr>
              <a:buFontTx/>
              <a:buNone/>
            </a:pPr>
            <a:r>
              <a:rPr lang="ru-RU" altLang="ru-RU" smtClean="0"/>
              <a:t>и найти его значение при  х = 2:</a:t>
            </a:r>
          </a:p>
          <a:p>
            <a:endParaRPr lang="ru-RU" altLang="ru-RU" smtClean="0"/>
          </a:p>
        </p:txBody>
      </p:sp>
      <p:sp>
        <p:nvSpPr>
          <p:cNvPr id="11269" name="Line 4"/>
          <p:cNvSpPr>
            <a:spLocks noChangeShapeType="1"/>
          </p:cNvSpPr>
          <p:nvPr/>
        </p:nvSpPr>
        <p:spPr bwMode="auto">
          <a:xfrm>
            <a:off x="1692275" y="4221163"/>
            <a:ext cx="22320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5"/>
          <p:cNvSpPr>
            <a:spLocks/>
          </p:cNvSpPr>
          <p:nvPr/>
        </p:nvSpPr>
        <p:spPr bwMode="auto">
          <a:xfrm rot="5400000">
            <a:off x="2557463" y="3355975"/>
            <a:ext cx="431800" cy="2162175"/>
          </a:xfrm>
          <a:prstGeom prst="rightBrace">
            <a:avLst>
              <a:gd name="adj1" fmla="val 9931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271" name="Line 6"/>
          <p:cNvSpPr>
            <a:spLocks noChangeShapeType="1"/>
          </p:cNvSpPr>
          <p:nvPr/>
        </p:nvSpPr>
        <p:spPr bwMode="auto">
          <a:xfrm>
            <a:off x="3851275" y="4221163"/>
            <a:ext cx="30972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AutoShape 7"/>
          <p:cNvSpPr>
            <a:spLocks/>
          </p:cNvSpPr>
          <p:nvPr/>
        </p:nvSpPr>
        <p:spPr bwMode="auto">
          <a:xfrm rot="5400000">
            <a:off x="5076032" y="2996406"/>
            <a:ext cx="647700" cy="3097213"/>
          </a:xfrm>
          <a:prstGeom prst="rightBrace">
            <a:avLst>
              <a:gd name="adj1" fmla="val 39849"/>
              <a:gd name="adj2" fmla="val 5156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273" name="Text Box 8"/>
          <p:cNvSpPr txBox="1">
            <a:spLocks noChangeArrowheads="1"/>
          </p:cNvSpPr>
          <p:nvPr/>
        </p:nvSpPr>
        <p:spPr bwMode="auto">
          <a:xfrm>
            <a:off x="2268538" y="4581525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/>
              <a:t>3х </a:t>
            </a:r>
            <a:r>
              <a:rPr lang="ru-RU" altLang="ru-RU" b="1" i="1">
                <a:latin typeface="Times New Roman" panose="02020603050405020304" pitchFamily="18" charset="0"/>
              </a:rPr>
              <a:t>м</a:t>
            </a:r>
          </a:p>
        </p:txBody>
      </p:sp>
      <p:sp>
        <p:nvSpPr>
          <p:cNvPr id="11274" name="Text Box 9"/>
          <p:cNvSpPr txBox="1">
            <a:spLocks noChangeArrowheads="1"/>
          </p:cNvSpPr>
          <p:nvPr/>
        </p:nvSpPr>
        <p:spPr bwMode="auto">
          <a:xfrm>
            <a:off x="4787900" y="4724400"/>
            <a:ext cx="12239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/>
              <a:t>5х </a:t>
            </a:r>
            <a:r>
              <a:rPr lang="ru-RU" altLang="ru-RU" b="1" i="1">
                <a:latin typeface="Times New Roman" panose="02020603050405020304" pitchFamily="18" charset="0"/>
              </a:rPr>
              <a:t>м</a:t>
            </a:r>
            <a:endParaRPr lang="ru-RU" altLang="ru-RU" b="1">
              <a:latin typeface="Times New Roman" panose="02020603050405020304" pitchFamily="18" charset="0"/>
            </a:endParaRPr>
          </a:p>
        </p:txBody>
      </p:sp>
      <p:sp>
        <p:nvSpPr>
          <p:cNvPr id="11275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138863"/>
            <a:ext cx="863600" cy="719137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276" name="Text Box 13"/>
          <p:cNvSpPr txBox="1">
            <a:spLocks noChangeArrowheads="1"/>
          </p:cNvSpPr>
          <p:nvPr/>
        </p:nvSpPr>
        <p:spPr bwMode="auto">
          <a:xfrm>
            <a:off x="4572000" y="5661025"/>
            <a:ext cx="1722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00FF"/>
                </a:solidFill>
                <a:latin typeface="Times New Roman" panose="02020603050405020304" pitchFamily="18" charset="0"/>
              </a:rPr>
              <a:t>Ответ: 16</a:t>
            </a: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4427538" y="5589588"/>
            <a:ext cx="2160587" cy="792162"/>
          </a:xfrm>
          <a:prstGeom prst="rect">
            <a:avLst/>
          </a:prstGeom>
          <a:solidFill>
            <a:srgbClr val="00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rot="1522124">
            <a:off x="1979613" y="-1035050"/>
            <a:ext cx="1223962" cy="358775"/>
          </a:xfrm>
          <a:prstGeom prst="rightArrow">
            <a:avLst>
              <a:gd name="adj1" fmla="val 50000"/>
              <a:gd name="adj2" fmla="val 85288"/>
            </a:avLst>
          </a:prstGeom>
          <a:solidFill>
            <a:srgbClr val="FF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06151 L 0.38195 0.187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63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9231" grpId="0" animBg="1"/>
      <p:bldP spid="9231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</TotalTime>
  <Words>1117</Words>
  <Application>Microsoft Office PowerPoint</Application>
  <PresentationFormat>Экран (4:3)</PresentationFormat>
  <Paragraphs>164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Aharoni</vt:lpstr>
      <vt:lpstr>Arial</vt:lpstr>
      <vt:lpstr>Calibri</vt:lpstr>
      <vt:lpstr>Impact</vt:lpstr>
      <vt:lpstr>Monotype Corsiva</vt:lpstr>
      <vt:lpstr>Tahoma</vt:lpstr>
      <vt:lpstr>Times New Roman</vt:lpstr>
      <vt:lpstr>Оформление по умолчанию</vt:lpstr>
      <vt:lpstr>Формула</vt:lpstr>
      <vt:lpstr>Урок-путешествие по теме</vt:lpstr>
      <vt:lpstr>Цели урока:</vt:lpstr>
      <vt:lpstr>Способы работы с презентацией: </vt:lpstr>
      <vt:lpstr>Презентация PowerPoint</vt:lpstr>
      <vt:lpstr>Презентация PowerPoint</vt:lpstr>
      <vt:lpstr>Пункт 1. ШКОЛА.</vt:lpstr>
      <vt:lpstr>2. Ответьте на вопросы: </vt:lpstr>
      <vt:lpstr>Пункт 2. Рыбалка.</vt:lpstr>
      <vt:lpstr>Пункт 3. Мост. </vt:lpstr>
      <vt:lpstr>Пункт 4. Родник. </vt:lpstr>
      <vt:lpstr>№ 658</vt:lpstr>
      <vt:lpstr>Пункт5. Зеленая тропинка.</vt:lpstr>
      <vt:lpstr>Презентация PowerPoint</vt:lpstr>
      <vt:lpstr>Пункт6. Цветочная поляна.</vt:lpstr>
      <vt:lpstr>Презентация PowerPoint</vt:lpstr>
      <vt:lpstr>Пункт7. Коробка.</vt:lpstr>
      <vt:lpstr>Пункт8. Вершина горы.</vt:lpstr>
      <vt:lpstr>           Игра «ЛОТО»</vt:lpstr>
      <vt:lpstr>Презентация PowerPoint</vt:lpstr>
      <vt:lpstr>Презентация PowerPoint</vt:lpstr>
      <vt:lpstr>Презентация PowerPoint</vt:lpstr>
    </vt:vector>
  </TitlesOfParts>
  <Company>NhT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Lenovo</cp:lastModifiedBy>
  <cp:revision>177</cp:revision>
  <dcterms:created xsi:type="dcterms:W3CDTF">2013-08-08T05:09:59Z</dcterms:created>
  <dcterms:modified xsi:type="dcterms:W3CDTF">2021-01-10T17:42:24Z</dcterms:modified>
</cp:coreProperties>
</file>