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0"/>
  </p:notesMasterIdLst>
  <p:sldIdLst>
    <p:sldId id="305" r:id="rId2"/>
    <p:sldId id="343" r:id="rId3"/>
    <p:sldId id="323" r:id="rId4"/>
    <p:sldId id="306" r:id="rId5"/>
    <p:sldId id="325" r:id="rId6"/>
    <p:sldId id="326" r:id="rId7"/>
    <p:sldId id="324" r:id="rId8"/>
    <p:sldId id="297" r:id="rId9"/>
    <p:sldId id="327" r:id="rId10"/>
    <p:sldId id="328" r:id="rId11"/>
    <p:sldId id="329" r:id="rId12"/>
    <p:sldId id="330" r:id="rId13"/>
    <p:sldId id="331" r:id="rId14"/>
    <p:sldId id="332" r:id="rId15"/>
    <p:sldId id="265" r:id="rId16"/>
    <p:sldId id="340" r:id="rId17"/>
    <p:sldId id="333" r:id="rId18"/>
    <p:sldId id="339" r:id="rId19"/>
    <p:sldId id="272" r:id="rId20"/>
    <p:sldId id="298" r:id="rId21"/>
    <p:sldId id="341" r:id="rId22"/>
    <p:sldId id="342" r:id="rId23"/>
    <p:sldId id="338" r:id="rId24"/>
    <p:sldId id="337" r:id="rId25"/>
    <p:sldId id="336" r:id="rId26"/>
    <p:sldId id="335" r:id="rId27"/>
    <p:sldId id="334" r:id="rId28"/>
    <p:sldId id="299" r:id="rId29"/>
    <p:sldId id="307" r:id="rId30"/>
    <p:sldId id="300" r:id="rId31"/>
    <p:sldId id="292" r:id="rId32"/>
    <p:sldId id="301" r:id="rId33"/>
    <p:sldId id="303" r:id="rId34"/>
    <p:sldId id="308" r:id="rId35"/>
    <p:sldId id="293" r:id="rId36"/>
    <p:sldId id="309" r:id="rId37"/>
    <p:sldId id="310" r:id="rId38"/>
    <p:sldId id="312" r:id="rId39"/>
    <p:sldId id="311" r:id="rId40"/>
    <p:sldId id="314" r:id="rId41"/>
    <p:sldId id="313" r:id="rId42"/>
    <p:sldId id="316" r:id="rId43"/>
    <p:sldId id="315" r:id="rId44"/>
    <p:sldId id="318" r:id="rId45"/>
    <p:sldId id="317" r:id="rId46"/>
    <p:sldId id="320" r:id="rId47"/>
    <p:sldId id="319" r:id="rId48"/>
    <p:sldId id="322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54949"/>
    <a:srgbClr val="ED613E"/>
    <a:srgbClr val="142B5D"/>
    <a:srgbClr val="C49428"/>
    <a:srgbClr val="A0B7C6"/>
    <a:srgbClr val="04324E"/>
    <a:srgbClr val="3E52A0"/>
    <a:srgbClr val="2E2C2D"/>
    <a:srgbClr val="4762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74" d="100"/>
          <a:sy n="74" d="100"/>
        </p:scale>
        <p:origin x="-990" y="-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0FAC44-AAA3-4878-B338-7D15564B114E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A97EE1-8032-405A-B870-F53C603D0C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026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48D7C5-9628-4275-9A9A-9E09CC9F562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470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48D7C5-9628-4275-9A9A-9E09CC9F562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470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3/19/2022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3/19/2022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3/19/2022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366"/>
            <a:ext cx="9143024" cy="685726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3/19/2022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gif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51;&#1048;&#1058;&#1045;&#1056;&#1040;&#1058;&#1059;&#1056;&#1053;&#1067;&#1049;%20&#1050;&#1042;&#1048;&#1047;\&#1057;&#1083;.%20&#1060;.&#1051;&#1072;&#1091;&#1073;&#1077;%20&#1052;&#1091;&#1079;.%20&#1042;.%20&#1050;&#1072;&#1079;&#1077;&#1085;&#1080;&#1085;&#1072;%20-%20&#1055;&#1077;&#1089;&#1077;&#1085;&#1082;&#1072;%20&#1089;&#1086;&#1083;&#1085;&#1077;&#1095;&#1085;&#1099;&#1093;%20&#1079;&#1072;&#1081;&#1095;&#1080;&#1082;&#1086;&#1074;%20(1.38).mp3" TargetMode="External"/><Relationship Id="rId6" Type="http://schemas.openxmlformats.org/officeDocument/2006/relationships/image" Target="../media/image5.gif"/><Relationship Id="rId11" Type="http://schemas.openxmlformats.org/officeDocument/2006/relationships/image" Target="../media/image10.gif"/><Relationship Id="rId5" Type="http://schemas.openxmlformats.org/officeDocument/2006/relationships/image" Target="../media/image4.jpeg"/><Relationship Id="rId10" Type="http://schemas.openxmlformats.org/officeDocument/2006/relationships/image" Target="../media/image9.gif"/><Relationship Id="rId4" Type="http://schemas.openxmlformats.org/officeDocument/2006/relationships/image" Target="../media/image3.jpeg"/><Relationship Id="rId9" Type="http://schemas.openxmlformats.org/officeDocument/2006/relationships/image" Target="../media/image8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jpeg"/><Relationship Id="rId7" Type="http://schemas.openxmlformats.org/officeDocument/2006/relationships/image" Target="../media/image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10" Type="http://schemas.openxmlformats.org/officeDocument/2006/relationships/image" Target="../media/image10.gif"/><Relationship Id="rId4" Type="http://schemas.openxmlformats.org/officeDocument/2006/relationships/image" Target="../media/image4.jpeg"/><Relationship Id="rId9" Type="http://schemas.openxmlformats.org/officeDocument/2006/relationships/image" Target="../media/image9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51;&#1048;&#1058;&#1045;&#1056;&#1040;&#1058;&#1059;&#1056;&#1053;&#1067;&#1049;%20&#1050;&#1042;&#1048;&#1047;\&#1057;&#1083;.%20&#1060;.&#1051;&#1072;&#1091;&#1073;&#1077;%20&#1052;&#1091;&#1079;.%20&#1042;.%20&#1050;&#1072;&#1079;&#1077;&#1085;&#1080;&#1085;&#1072;%20-%20&#1055;&#1077;&#1089;&#1077;&#1085;&#1082;&#1072;%20&#1089;&#1086;&#1083;&#1085;&#1077;&#1095;&#1085;&#1099;&#1093;%20&#1079;&#1072;&#1081;&#1095;&#1080;&#1082;&#1086;&#1074;%20(1.38).mp3" TargetMode="Externa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53;&#1040;&#1063;&#1040;&#1051;&#1054;%20&#1050;&#1042;&#1048;&#1047;\5.%20&#1044;&#1072;&#1096;&#1082;&#1077;&#1074;&#1080;&#1095;%20&#1042;&#1072;&#1083;&#1077;&#1085;&#1090;&#1080;&#1085;%20-%20&#1059;&#1074;&#1077;&#1088;&#1090;&#1102;&#1088;&#1072;%20(&#1079;&#1072;&#1095;&#1054;&#1090;&#1085;&#1072;&#1103;%20&#1084;&#1091;&#1079;&#1099;&#1082;&#1072;%20&#1080;&#1079;%20&#1092;&#1080;&#1083;&#1100;&#1084;&#1072;%20&#1064;&#1077;&#1088;&#1083;&#1086;&#1082;%20&#1061;&#1086;&#1083;&#1084;&#1089;)%20(1.57).mp3" TargetMode="Externa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1.%20&#1050;&#1042;&#1048;&#1047;%202022%20&#1075;&#1086;&#1076;\&#1042;&#1045;&#1057;&#1025;&#1051;&#1040;&#1071;.mp3" TargetMode="External"/><Relationship Id="rId4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51;&#1048;&#1058;&#1045;&#1056;&#1040;&#1058;&#1059;&#1056;&#1053;&#1067;&#1049;%20&#1050;&#1042;&#1048;&#1047;\Alsu_i_Aleksandr_SHevchenko_-_Nichto_ne_mozhet_byt_chudesnej_minus.mp3" TargetMode="External"/><Relationship Id="rId4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12" r="20773"/>
          <a:stretch/>
        </p:blipFill>
        <p:spPr>
          <a:xfrm>
            <a:off x="237744" y="1632966"/>
            <a:ext cx="2852928" cy="46276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09" b="22619"/>
          <a:stretch/>
        </p:blipFill>
        <p:spPr>
          <a:xfrm>
            <a:off x="2382593" y="195072"/>
            <a:ext cx="6604312" cy="258470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481070" y="4937153"/>
            <a:ext cx="495841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ine Kirnberg" panose="02000000000000000000" pitchFamily="2" charset="0"/>
              </a:rPr>
              <a:t>Мозг изнашивается, </a:t>
            </a:r>
          </a:p>
          <a:p>
            <a:pPr algn="ctr"/>
            <a:r>
              <a:rPr lang="ru-RU" sz="4000" b="0" cap="none" spc="0" dirty="0" smtClean="0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ine Kirnberg" panose="02000000000000000000" pitchFamily="2" charset="0"/>
              </a:rPr>
              <a:t>к</a:t>
            </a:r>
            <a:r>
              <a:rPr lang="ru-RU" sz="4000" dirty="0" smtClean="0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ine Kirnberg" panose="02000000000000000000" pitchFamily="2" charset="0"/>
              </a:rPr>
              <a:t>огда его не используют</a:t>
            </a:r>
            <a:endParaRPr lang="ru-RU" sz="4000" b="0" cap="none" spc="0" dirty="0">
              <a:ln w="0"/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dine Kirnberg" panose="0200000000000000000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92461" y="2760715"/>
            <a:ext cx="636744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Командная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Интеллектуальная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игра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 по школьному курсу </a:t>
            </a:r>
          </a:p>
          <a:p>
            <a:pPr algn="ctr"/>
            <a:r>
              <a:rPr lang="ru-RU" sz="24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Русского языка,</a:t>
            </a:r>
          </a:p>
          <a:p>
            <a:pPr algn="ctr"/>
            <a:r>
              <a:rPr lang="ru-RU" sz="2400" b="1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Чтения,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ОБЖ.</a:t>
            </a:r>
          </a:p>
          <a:p>
            <a:endParaRPr lang="ru-RU" dirty="0"/>
          </a:p>
        </p:txBody>
      </p:sp>
      <p:pic>
        <p:nvPicPr>
          <p:cNvPr id="1026" name="Picture 2" descr="C:\Users\Светлан\Desktop\АНИМАШКИ\0012-012-CHto-v-sochetanii-iz-grecheskogo-i-russkogo-slov-oznachaet-svetofor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113" y="3245476"/>
            <a:ext cx="1130791" cy="2013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Светлан\Desktop\АНИМАШКИ\book-80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384"/>
            <a:ext cx="2804922" cy="1514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Светлан\Desktop\АНИМАШКИ\dlyamerii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99" y="3490454"/>
            <a:ext cx="1542851" cy="1542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Светлан\Desktop\АНИМАШКИ\BlankZigzagAlbacoretuna-max-1mb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06229">
            <a:off x="410052" y="4600810"/>
            <a:ext cx="2729687" cy="206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Светлан\Desktop\АНИМАШКИ\book-68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467" y="626187"/>
            <a:ext cx="1578926" cy="215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Светлан\Desktop\АНИМАШКИ\AG00489_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265" y="-798490"/>
            <a:ext cx="738855" cy="3559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Сл. Ф.Лаубе Муз. В. Казенина - Песенка солнечных зайчиков (1.38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/>
          <a:stretch>
            <a:fillRect/>
          </a:stretch>
        </p:blipFill>
        <p:spPr>
          <a:xfrm>
            <a:off x="8360535" y="6058436"/>
            <a:ext cx="304800" cy="304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22853" y="118384"/>
            <a:ext cx="64617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ГОКУ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«СПЕЦИАЛЬНАЯ ШКОЛА КОРРЕКЦИИ р. п. Лесогорск»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4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69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2054" y="0"/>
            <a:ext cx="7772400" cy="1007918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1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4954" y="1028698"/>
            <a:ext cx="72149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1. Русский язык </a:t>
            </a:r>
            <a:endParaRPr lang="ru-RU" sz="5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35593" y="3604943"/>
            <a:ext cx="6672917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Окончание, корень,</a:t>
            </a:r>
          </a:p>
          <a:p>
            <a:pPr algn="ctr"/>
            <a:r>
              <a:rPr lang="ru-RU" sz="54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приставка, суффикс</a:t>
            </a:r>
            <a:endParaRPr lang="ru-RU" sz="5400" b="1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69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2054" y="0"/>
            <a:ext cx="7772400" cy="1007918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1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4954" y="1028698"/>
            <a:ext cx="72149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1. Русский язык </a:t>
            </a:r>
            <a:endParaRPr lang="ru-RU" sz="5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5280" y="3231456"/>
            <a:ext cx="6497676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личные </a:t>
            </a:r>
          </a:p>
          <a:p>
            <a:pPr algn="ctr"/>
            <a:r>
              <a:rPr lang="ru-RU" sz="60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местоимения</a:t>
            </a:r>
            <a:endParaRPr lang="ru-RU" sz="6000" b="1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69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2054" y="0"/>
            <a:ext cx="7772400" cy="1007918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1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4954" y="1028698"/>
            <a:ext cx="72149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1. Русский язык </a:t>
            </a:r>
            <a:endParaRPr lang="ru-RU" sz="5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02507" y="2584586"/>
            <a:ext cx="5886753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Я, мы, </a:t>
            </a:r>
          </a:p>
          <a:p>
            <a:pPr algn="ctr"/>
            <a:r>
              <a:rPr lang="ru-RU" sz="60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ты, вы, </a:t>
            </a:r>
          </a:p>
          <a:p>
            <a:pPr algn="ctr"/>
            <a:r>
              <a:rPr lang="ru-RU" sz="60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он, она, оно, они.</a:t>
            </a:r>
            <a:endParaRPr lang="ru-RU" sz="6000" b="1" cap="none" spc="0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69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2054" y="0"/>
            <a:ext cx="7772400" cy="1007918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1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4954" y="1028698"/>
            <a:ext cx="72149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1. Русский язык </a:t>
            </a:r>
            <a:endParaRPr lang="ru-RU" sz="5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16142" y="2764891"/>
            <a:ext cx="588675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склонения, </a:t>
            </a:r>
          </a:p>
          <a:p>
            <a:pPr algn="ctr"/>
            <a:r>
              <a:rPr lang="ru-RU" sz="54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их окончания </a:t>
            </a:r>
          </a:p>
          <a:p>
            <a:pPr algn="ctr"/>
            <a:r>
              <a:rPr lang="ru-RU" sz="54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род</a:t>
            </a:r>
            <a:endParaRPr lang="ru-RU" sz="5400" b="1" cap="none" spc="0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69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2054" y="0"/>
            <a:ext cx="7772400" cy="1007918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1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4954" y="1028698"/>
            <a:ext cx="72149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1. Русский язык </a:t>
            </a:r>
            <a:endParaRPr lang="ru-RU" sz="5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47960" y="2996711"/>
            <a:ext cx="591446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54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5400" b="1" dirty="0" err="1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м.р</a:t>
            </a:r>
            <a:r>
              <a:rPr lang="ru-RU" sz="54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5400" b="1" dirty="0" err="1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ж.р</a:t>
            </a:r>
            <a:r>
              <a:rPr lang="ru-RU" sz="54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–а, -я</a:t>
            </a:r>
            <a:endParaRPr lang="en-US" sz="5400" b="1" dirty="0" smtClean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b="1" cap="none" spc="0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5400" b="1" cap="none" spc="0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5400" b="1" cap="none" spc="0" dirty="0" err="1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м.р</a:t>
            </a:r>
            <a:r>
              <a:rPr lang="ru-RU" sz="54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5400" b="1" dirty="0" err="1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с.р</a:t>
            </a:r>
            <a:r>
              <a:rPr lang="ru-RU" sz="54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-о, -е, </a:t>
            </a:r>
            <a:endParaRPr lang="en-US" sz="5400" b="1" cap="none" spc="0" dirty="0" smtClean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54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5400" b="1" dirty="0" err="1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ж.р</a:t>
            </a:r>
            <a:r>
              <a:rPr lang="ru-RU" sz="54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-ь</a:t>
            </a:r>
            <a:endParaRPr lang="ru-RU" sz="5400" b="1" cap="none" spc="0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69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2054" y="0"/>
            <a:ext cx="7772400" cy="1007918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1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4954" y="1028698"/>
            <a:ext cx="72149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1. Русский язык </a:t>
            </a:r>
            <a:endParaRPr lang="ru-RU" sz="5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59098" y="2678805"/>
            <a:ext cx="686443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распространенное и нераспространенное предложение?</a:t>
            </a:r>
            <a:endParaRPr lang="ru-RU" sz="5400" b="1" cap="none" spc="0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2054" y="0"/>
            <a:ext cx="7772400" cy="1007918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1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4954" y="1028698"/>
            <a:ext cx="72149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1. Русский язык </a:t>
            </a:r>
            <a:endParaRPr lang="ru-RU" sz="5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2124" y="2674739"/>
            <a:ext cx="8268235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0"/>
                <a:solidFill>
                  <a:srgbClr val="F549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Нераспространенное предложение - только главные члены, а распространенное- помимо главных есть второстепенные.</a:t>
            </a:r>
            <a:endParaRPr lang="ru-RU" sz="4400" b="1" cap="none" spc="0" dirty="0">
              <a:ln w="0"/>
              <a:solidFill>
                <a:srgbClr val="F5494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2054" y="0"/>
            <a:ext cx="7772400" cy="1007918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1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4954" y="1028698"/>
            <a:ext cx="721495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1. Русский язык</a:t>
            </a:r>
          </a:p>
          <a:p>
            <a:r>
              <a:rPr lang="ru-RU" sz="36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         </a:t>
            </a:r>
            <a:endParaRPr lang="ru-RU" sz="36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21982" y="1904931"/>
            <a:ext cx="5267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Собрать слова</a:t>
            </a:r>
            <a:r>
              <a:rPr lang="ru-RU" sz="280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(кто быстрее</a:t>
            </a:r>
            <a:r>
              <a:rPr lang="ru-RU" sz="240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996648"/>
              </p:ext>
            </p:extLst>
          </p:nvPr>
        </p:nvGraphicFramePr>
        <p:xfrm>
          <a:off x="1676738" y="2562896"/>
          <a:ext cx="5239218" cy="3913632"/>
        </p:xfrm>
        <a:graphic>
          <a:graphicData uri="http://schemas.openxmlformats.org/drawingml/2006/table">
            <a:tbl>
              <a:tblPr firstRow="1" firstCol="1" bandRow="1"/>
              <a:tblGrid>
                <a:gridCol w="5239218">
                  <a:extLst>
                    <a:ext uri="{9D8B030D-6E8A-4147-A177-3AD203B41FA5}">
                      <a16:colId xmlns="" xmlns:a16="http://schemas.microsoft.com/office/drawing/2014/main" val="3474365758"/>
                    </a:ext>
                  </a:extLst>
                </a:gridCol>
              </a:tblGrid>
              <a:tr h="39022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хо         </a:t>
                      </a:r>
                      <a:r>
                        <a:rPr lang="ru-RU" sz="4000" b="1" dirty="0" err="1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</a:t>
                      </a:r>
                      <a:r>
                        <a:rPr lang="ru-RU" sz="4000" b="1" dirty="0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ru-RU" sz="4000" b="1" dirty="0" err="1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ше</a:t>
                      </a:r>
                      <a:endParaRPr lang="ru-RU" sz="4000" b="1" dirty="0">
                        <a:solidFill>
                          <a:srgbClr val="F5494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4000" b="1" dirty="0" err="1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ки</a:t>
                      </a:r>
                      <a:r>
                        <a:rPr lang="ru-RU" sz="4000" b="1" dirty="0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ru-RU" sz="4000" b="1" dirty="0" smtClean="0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лен       </a:t>
                      </a:r>
                      <a:r>
                        <a:rPr lang="ru-RU" sz="4000" b="1" dirty="0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зонт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4000" b="1" dirty="0" err="1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жи</a:t>
                      </a:r>
                      <a:r>
                        <a:rPr lang="ru-RU" sz="4000" b="1" dirty="0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ru-RU" sz="4000" b="1" dirty="0" smtClean="0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ru-RU" sz="4000" b="1" dirty="0" err="1" smtClean="0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ри</a:t>
                      </a:r>
                      <a:r>
                        <a:rPr lang="ru-RU" sz="4000" b="1" dirty="0" smtClean="0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ru-RU" sz="4000" b="1" dirty="0" err="1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дарь</a:t>
                      </a:r>
                      <a:endParaRPr lang="ru-RU" sz="4000" b="1" dirty="0">
                        <a:solidFill>
                          <a:srgbClr val="F5494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4000" b="1" dirty="0" err="1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аг</a:t>
                      </a:r>
                      <a:r>
                        <a:rPr lang="ru-RU" sz="4000" b="1" dirty="0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ru-RU" sz="4000" b="1" dirty="0" smtClean="0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ru-RU" sz="4000" b="1" dirty="0" err="1" smtClean="0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зяй</a:t>
                      </a:r>
                      <a:r>
                        <a:rPr lang="ru-RU" sz="4000" b="1" dirty="0" smtClean="0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ru-RU" sz="4000" b="1" dirty="0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метр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4000" b="1" dirty="0" err="1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</a:t>
                      </a:r>
                      <a:r>
                        <a:rPr lang="ru-RU" sz="4000" b="1" dirty="0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ru-RU" sz="4000" b="1" dirty="0" smtClean="0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ли         </a:t>
                      </a:r>
                      <a:r>
                        <a:rPr lang="ru-RU" sz="4000" b="1" dirty="0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ном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4000" b="1" dirty="0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	</a:t>
                      </a:r>
                      <a:r>
                        <a:rPr lang="ru-RU" sz="4000" b="1" dirty="0" smtClean="0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ru-RU" sz="4000" b="1" dirty="0" err="1" smtClean="0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ло</a:t>
                      </a:r>
                      <a:r>
                        <a:rPr lang="ru-RU" sz="4000" b="1" dirty="0" smtClean="0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ru-RU" sz="4000" b="1" dirty="0" err="1">
                          <a:solidFill>
                            <a:srgbClr val="F5494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ство</a:t>
                      </a:r>
                      <a:endParaRPr lang="ru-RU" sz="4000" b="1" dirty="0">
                        <a:solidFill>
                          <a:srgbClr val="F5494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073163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369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2054" y="0"/>
            <a:ext cx="7772400" cy="1007918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1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4954" y="1028698"/>
            <a:ext cx="721495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1. Русский язык</a:t>
            </a:r>
          </a:p>
          <a:p>
            <a:r>
              <a:rPr lang="ru-RU" sz="36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         </a:t>
            </a:r>
            <a:endParaRPr lang="ru-RU" sz="36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21982" y="1904931"/>
            <a:ext cx="5267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Собрать слова</a:t>
            </a:r>
            <a:r>
              <a:rPr lang="ru-RU" sz="280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(кто быстрее</a:t>
            </a:r>
            <a:r>
              <a:rPr lang="ru-RU" sz="240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91921" y="3257213"/>
            <a:ext cx="91362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solidFill>
                  <a:srgbClr val="F549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хозяйство</a:t>
            </a:r>
            <a:r>
              <a:rPr lang="ru-RU" sz="4800" b="1" i="1" dirty="0">
                <a:solidFill>
                  <a:srgbClr val="F549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, горизонт, агроном, </a:t>
            </a:r>
            <a:r>
              <a:rPr lang="ru-RU" sz="4800" b="1" i="1" dirty="0" smtClean="0">
                <a:solidFill>
                  <a:srgbClr val="F549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километр, календарь, хоромы</a:t>
            </a:r>
            <a:endParaRPr lang="ru-RU" sz="4800" dirty="0">
              <a:solidFill>
                <a:srgbClr val="F5494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7369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2431473"/>
            <a:ext cx="9144000" cy="4626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1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Давным-давно (в 1896г.) на свет появился ребенок. Кажется, ну что в этом необыкновенного – мальчик как мальчик. И никто не догадывался, что именно в этот октябрьский день родился волшебник, а точнее, сказочник, писатель, сценарист  который жил среди людей под именем:</a:t>
            </a: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Е. Л. Ш., который и написал сказку «Два брата»</a:t>
            </a: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РАСШИФРУЙТЕ эти  ИНИЦИАЛЫ</a:t>
            </a: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В каких детских журналах он работал?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А) Стриж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Б) Воробей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В) Соловей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Лисёнок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Кто забрал к себе младшего брата, в сказке «Два брата»  когда тот мерз на улице?</a:t>
            </a: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Дедушка Мороз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Дед Вечной мерзлоты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Дедушка Лёд</a:t>
            </a:r>
          </a:p>
          <a:p>
            <a:pPr algn="ctr"/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Прадедушка Мороз</a:t>
            </a:r>
          </a:p>
          <a:p>
            <a:r>
              <a:rPr lang="ru-RU" dirty="0">
                <a:solidFill>
                  <a:schemeClr val="tx1"/>
                </a:solidFill>
              </a:rPr>
              <a:t> 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2054" y="0"/>
            <a:ext cx="7772400" cy="1007918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1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5863" y="1007916"/>
            <a:ext cx="8086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2.   ЧТЕНИЕ </a:t>
            </a:r>
            <a:endParaRPr lang="ru-RU" sz="48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12" r="20773"/>
          <a:stretch/>
        </p:blipFill>
        <p:spPr>
          <a:xfrm>
            <a:off x="237744" y="1632966"/>
            <a:ext cx="2852928" cy="46276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09" b="22619"/>
          <a:stretch/>
        </p:blipFill>
        <p:spPr>
          <a:xfrm>
            <a:off x="2779620" y="195072"/>
            <a:ext cx="5905500" cy="258470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481070" y="4937153"/>
            <a:ext cx="495841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ine Kirnberg" panose="02000000000000000000" pitchFamily="2" charset="0"/>
              </a:rPr>
              <a:t>Мозг изнашивается, </a:t>
            </a:r>
          </a:p>
          <a:p>
            <a:pPr algn="ctr"/>
            <a:r>
              <a:rPr lang="ru-RU" sz="4000" b="0" cap="none" spc="0" dirty="0" smtClean="0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ine Kirnberg" panose="02000000000000000000" pitchFamily="2" charset="0"/>
              </a:rPr>
              <a:t>к</a:t>
            </a:r>
            <a:r>
              <a:rPr lang="ru-RU" sz="4000" dirty="0" smtClean="0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ine Kirnberg" panose="02000000000000000000" pitchFamily="2" charset="0"/>
              </a:rPr>
              <a:t>огда его не используют</a:t>
            </a:r>
            <a:endParaRPr lang="ru-RU" sz="4000" b="0" cap="none" spc="0" dirty="0">
              <a:ln w="0"/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dine Kirnberg" panose="0200000000000000000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92461" y="2760715"/>
            <a:ext cx="636744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Командная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Интеллектуальная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игра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 по школьному курсу </a:t>
            </a:r>
          </a:p>
          <a:p>
            <a:pPr algn="ctr"/>
            <a:r>
              <a:rPr lang="ru-RU" sz="24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Русского языка,</a:t>
            </a:r>
          </a:p>
          <a:p>
            <a:pPr algn="ctr"/>
            <a:r>
              <a:rPr lang="ru-RU" sz="2400" b="1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Чтения,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ОБЖ.</a:t>
            </a:r>
          </a:p>
          <a:p>
            <a:endParaRPr lang="ru-RU" dirty="0"/>
          </a:p>
        </p:txBody>
      </p:sp>
      <p:pic>
        <p:nvPicPr>
          <p:cNvPr id="1026" name="Picture 2" descr="C:\Users\Светлан\Desktop\АНИМАШКИ\0012-012-CHto-v-sochetanii-iz-grecheskogo-i-russkogo-slov-oznachaet-svetofor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113" y="3245476"/>
            <a:ext cx="1130791" cy="2013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Светлан\Desktop\АНИМАШКИ\book-80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384"/>
            <a:ext cx="2804922" cy="1514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Светлан\Desktop\АНИМАШКИ\dlyamerii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99" y="3490454"/>
            <a:ext cx="1542851" cy="1542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Светлан\Desktop\АНИМАШКИ\BlankZigzagAlbacoretuna-max-1mb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06229">
            <a:off x="410052" y="4600810"/>
            <a:ext cx="2729687" cy="206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Светлан\Desktop\АНИМАШКИ\book-68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467" y="626187"/>
            <a:ext cx="1578926" cy="215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Светлан\Desktop\АНИМАШКИ\AG00489_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265" y="-798490"/>
            <a:ext cx="738855" cy="3559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54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2351566"/>
            <a:ext cx="9144000" cy="4255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 Как удалось оживить младшего брата?</a:t>
            </a: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Теплом от костра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Волшебной палочкой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Слезами старшего брата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Белки и птицы согрели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5. Какая основная мысль прослеживается в сказке «Два К</a:t>
            </a: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лёна»?</a:t>
            </a: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Дружба, мир, любовь, уважение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Любовь, дружба, забота,  мир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Мир, любовь, уважение, дружба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Уважение, любовь, мир, забота,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дружба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6. К какой категории сказок относится сказка «Сказка о потерянном времени»</a:t>
            </a: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Русская народная сказка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Волшебная сказка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Бытовая сказка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Сказка о животных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2054" y="0"/>
            <a:ext cx="7772400" cy="1007918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1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5863" y="1007916"/>
            <a:ext cx="8086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2. </a:t>
            </a:r>
            <a:endParaRPr lang="ru-RU" sz="48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65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2431473"/>
            <a:ext cx="9144000" cy="4626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1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Давным-давно (в 1896г.) на свет появился ребенок. Кажется, ну что в этом необыкновенного – мальчик как мальчик. И никто не догадывался, что именно в этот октябрьский день родился волшебник, а точнее, сказочник, писатель, сценарист  который жил среди людей под именем:</a:t>
            </a: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Е. Л. Ш., который и написал сказку «Два брата»</a:t>
            </a: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РАСШИФРУЙТЕ эти  ИНИЦИАЛЫ</a:t>
            </a: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вгений</a:t>
            </a:r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ьвович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варц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В каких детских журналах он работал?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Стриж</a:t>
            </a:r>
          </a:p>
          <a:p>
            <a:pPr algn="ctr"/>
            <a:r>
              <a:rPr lang="ru-RU" sz="16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Б) Воробей</a:t>
            </a: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Соловей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Лисёнок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Кто забрал к себе младшего брата, в сказке «Два брата»  когда тот мерз на улице?</a:t>
            </a: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Дедушка Мороз</a:t>
            </a:r>
          </a:p>
          <a:p>
            <a:pPr algn="ctr"/>
            <a:r>
              <a:rPr lang="ru-RU" sz="1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Б) Дед Вечной мерзлоты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Дедушка Лёд</a:t>
            </a:r>
          </a:p>
          <a:p>
            <a:pPr algn="ctr"/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Прадедушка Мороз</a:t>
            </a:r>
          </a:p>
          <a:p>
            <a:r>
              <a:rPr lang="ru-RU" dirty="0">
                <a:solidFill>
                  <a:schemeClr val="tx1"/>
                </a:solidFill>
              </a:rPr>
              <a:t> 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2054" y="0"/>
            <a:ext cx="7772400" cy="1007918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1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5863" y="1007916"/>
            <a:ext cx="8086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2.   ЧТЕНИЕ </a:t>
            </a:r>
            <a:endParaRPr lang="ru-RU" sz="48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2351566"/>
            <a:ext cx="9144000" cy="4255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 Как удалось оживить младшего брата?</a:t>
            </a: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Теплом от костра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Волшебной палочкой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Слезами старшего брата</a:t>
            </a:r>
          </a:p>
          <a:p>
            <a:pPr algn="ctr"/>
            <a:r>
              <a:rPr lang="ru-RU" sz="16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Г) Белки и птицы согрели </a:t>
            </a:r>
            <a:r>
              <a:rPr lang="ru-RU" sz="16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его</a:t>
            </a: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5. Какая основная мысль прослеживается в сказке «Два К</a:t>
            </a: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лёна»?</a:t>
            </a: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Дружба, мир, любовь, уважение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Любовь, дружба, забота,  мир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Мир, любовь, уважение, дружба</a:t>
            </a:r>
          </a:p>
          <a:p>
            <a:pPr algn="ctr"/>
            <a:r>
              <a:rPr lang="ru-RU" sz="16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Г) Уважение, любовь, мир, забота, </a:t>
            </a:r>
            <a:r>
              <a:rPr lang="ru-RU" sz="16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дружба</a:t>
            </a:r>
            <a:endParaRPr lang="ru-RU" sz="16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6. К какой категории сказок относится сказка «Сказка о потерянном времени»</a:t>
            </a: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Русская народная сказка</a:t>
            </a:r>
          </a:p>
          <a:p>
            <a:pPr algn="ctr"/>
            <a:r>
              <a:rPr lang="ru-RU" sz="16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Б) Волшебная сказка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Бытовая сказка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Сказка о животных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2054" y="0"/>
            <a:ext cx="7772400" cy="1007918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1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5863" y="1007916"/>
            <a:ext cx="8086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2. </a:t>
            </a:r>
            <a:endParaRPr lang="ru-RU" sz="48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65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2054" y="0"/>
            <a:ext cx="7772400" cy="1007918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1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4954" y="1028698"/>
            <a:ext cx="676419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3. ОБЖ </a:t>
            </a:r>
            <a:endParaRPr lang="ru-RU" sz="5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-483143" y="3229835"/>
            <a:ext cx="8532440" cy="362816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1143000" marR="0" lvl="0" indent="-114300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1143000" marR="0" lvl="0" indent="-114300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4000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1143000" marR="0" lvl="0" indent="-114300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1143000" marR="0" lvl="0" indent="-114300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Вы вошли в тёмную комнату, где ощущается сильный запах газа. </a:t>
            </a:r>
          </a:p>
          <a:p>
            <a:pPr marL="1143000" marR="0" lvl="0" indent="-114300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Что НЕ нужно делать?</a:t>
            </a:r>
          </a:p>
          <a:p>
            <a:pPr marL="1143000" marR="0" lvl="0" indent="-114300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А) включить свет </a:t>
            </a:r>
          </a:p>
          <a:p>
            <a:pPr marL="1143000" marR="0" lvl="0" indent="-114300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Б) позвонить в службу газа  </a:t>
            </a:r>
          </a:p>
          <a:p>
            <a:pPr marL="1143000" marR="0" lvl="0" indent="-114300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В) проветрить помещение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7" name="Picture 2" descr="C:\Users\Denis\Desktop\газ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091" y="3335627"/>
            <a:ext cx="1543909" cy="284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2054" y="0"/>
            <a:ext cx="7772400" cy="1007918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1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4954" y="1028698"/>
            <a:ext cx="676419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3. ОБЖ </a:t>
            </a:r>
            <a:endParaRPr lang="ru-RU" sz="5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99622" y="3140251"/>
            <a:ext cx="5122912" cy="32090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</a:rPr>
              <a:t>2. Вы живёте в квартире на 9-м этаже. Какими будут Ваши действия при землетрясении?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</a:rPr>
              <a:t>А) останусь в квартире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</a:rPr>
              <a:t>Б) спущусь в лифте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</a:rPr>
              <a:t>В) спущусь по лестнице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 descr="C:\Users\Denis\Desktop\46441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7046" y="2807594"/>
            <a:ext cx="3672408" cy="3646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2054" y="0"/>
            <a:ext cx="7772400" cy="1007918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1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4954" y="1028698"/>
            <a:ext cx="676419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3. ОБЖ </a:t>
            </a:r>
            <a:endParaRPr lang="ru-RU" sz="5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C:\Users\Denis\Desktop\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70469"/>
            <a:ext cx="9144000" cy="488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2054" y="0"/>
            <a:ext cx="7772400" cy="1007918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1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4954" y="1028698"/>
            <a:ext cx="676419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3. ОБЖ </a:t>
            </a:r>
            <a:endParaRPr lang="ru-RU" sz="5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99622" y="2753885"/>
            <a:ext cx="4258816" cy="311888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</a:rPr>
              <a:t>4. Что НЕЛЬЗЯ использовать при тушении загоревшегося работающего телевизора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</a:rPr>
              <a:t>А) огнетушитель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</a:rPr>
              <a:t>Б) плотную ткань 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</a:rPr>
              <a:t>В) ведро с водой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 descr="C:\Users\Denis\Desktop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199" y="2562896"/>
            <a:ext cx="4032448" cy="3953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2054" y="0"/>
            <a:ext cx="7772400" cy="1007918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1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4954" y="1028698"/>
            <a:ext cx="676419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3. ОБЖ </a:t>
            </a:r>
            <a:endParaRPr lang="ru-RU" sz="5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79927" y="2890288"/>
            <a:ext cx="4042792" cy="3343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</a:rPr>
              <a:t>5. Вы провалились под лёд, переходя реку. В какую сторону будете выбираться?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</a:rPr>
              <a:t>А) откуда пришли 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</a:rPr>
              <a:t>Б) куда шли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</a:rPr>
              <a:t>В)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</a:rPr>
              <a:t>в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</a:rPr>
              <a:t> любую сторону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 descr="C:\Users\Denis\Desktop\tonuyuschij-chelove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096" y="2382591"/>
            <a:ext cx="3370359" cy="419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2054" y="0"/>
            <a:ext cx="7772400" cy="1007918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1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4954" y="1028698"/>
            <a:ext cx="676419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3. ОБЖ </a:t>
            </a:r>
            <a:endParaRPr lang="ru-RU" sz="5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31442" y="2978092"/>
            <a:ext cx="4114800" cy="295907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</a:rPr>
              <a:t>6. Военные действия относятся к чрезвычайным ситуациям: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</a:rPr>
              <a:t>А) техногенного характера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</a:rPr>
              <a:t>Б) природного характера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</a:rPr>
              <a:t>В) социального характера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 descr="C:\Users\Denis\Desktop\kursk-batt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058" y="1931831"/>
            <a:ext cx="4285942" cy="4662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868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лан\Desktop\bezymjannyj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97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18197" y="5378802"/>
            <a:ext cx="4945487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«Думай! - Делай!»</a:t>
            </a:r>
            <a:endParaRPr lang="ru-RU" sz="36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62920" y="886668"/>
            <a:ext cx="27947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РАУНД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7" name="Сл. Ф.Лаубе Муз. В. Казенина - Песенка солнечных зайчиков (1.38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793865" y="5710707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540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6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721216" y="708338"/>
            <a:ext cx="8126569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Правила игры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 проходит на первенство команд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 будет состоять из 3 раундов, в каждом по три тура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обсуждение каждого вопроса у команд будет от 1 м  до 3 минут. Обсуждать ответы надо так, чтобы соперники не услышали ваши ответы.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каждый правильный ответ начисляется – 1 балл, в некоторых турах количество может быть больше, что проговаривается ведущими.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Ведущие зачитывают вопрос, он появляется на экране. На столах лежат бланки, в которые вы должны внести ответы.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После каждого раунда бланки с ответами представители команд сдают жюри.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это время на экране все увидят правильные ответы. Команды могут проверить свои ответы.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Жюри объявляет итоги раундов. 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Каждый игрок команды должен понимать, что Игра – это игра. Не стоит переносить игровую конкуренцию в реальную жизнь.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49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2452255"/>
            <a:ext cx="9144000" cy="4135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916229" y="31462"/>
            <a:ext cx="7772400" cy="997236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2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4954" y="1028698"/>
            <a:ext cx="72149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1. Русский язык</a:t>
            </a:r>
            <a:endParaRPr lang="ru-RU" sz="5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09362" y="3212033"/>
            <a:ext cx="6986208" cy="24622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all" dirty="0" smtClean="0">
                <a:ln w="0"/>
                <a:solidFill>
                  <a:srgbClr val="F549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С</a:t>
            </a:r>
            <a:r>
              <a:rPr lang="ru-RU" sz="6600" b="1" cap="all" spc="0" dirty="0" smtClean="0">
                <a:ln w="0"/>
                <a:solidFill>
                  <a:srgbClr val="F549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ловарный </a:t>
            </a:r>
          </a:p>
          <a:p>
            <a:pPr algn="ctr"/>
            <a:r>
              <a:rPr lang="ru-RU" sz="6600" b="1" cap="all" dirty="0" smtClean="0">
                <a:ln w="0"/>
                <a:solidFill>
                  <a:srgbClr val="F549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диктант</a:t>
            </a:r>
            <a:endParaRPr lang="ru-RU" sz="6600" b="1" cap="all" spc="0" dirty="0">
              <a:ln w="0"/>
              <a:solidFill>
                <a:srgbClr val="F5494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25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2228045"/>
            <a:ext cx="9144000" cy="4629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916229" y="31462"/>
            <a:ext cx="7772400" cy="997236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2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4954" y="1028698"/>
            <a:ext cx="72149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1. Русский язык</a:t>
            </a:r>
            <a:endParaRPr lang="ru-RU" sz="5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653524"/>
              </p:ext>
            </p:extLst>
          </p:nvPr>
        </p:nvGraphicFramePr>
        <p:xfrm>
          <a:off x="0" y="2318197"/>
          <a:ext cx="3057525" cy="1956816"/>
        </p:xfrm>
        <a:graphic>
          <a:graphicData uri="http://schemas.openxmlformats.org/drawingml/2006/table">
            <a:tbl>
              <a:tblPr firstRow="1" firstCol="1" bandRow="1"/>
              <a:tblGrid>
                <a:gridCol w="3057525">
                  <a:extLst>
                    <a:ext uri="{9D8B030D-6E8A-4147-A177-3AD203B41FA5}">
                      <a16:colId xmlns="" xmlns:a16="http://schemas.microsoft.com/office/drawing/2014/main" val="4286359742"/>
                    </a:ext>
                  </a:extLst>
                </a:gridCol>
              </a:tblGrid>
              <a:tr h="17712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Алфавит, пассажир, область, здравствуй, до свидания, благодарю, столица, космос, ботинки, герой, адрес, конверт, огромный.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27213813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297459"/>
              </p:ext>
            </p:extLst>
          </p:nvPr>
        </p:nvGraphicFramePr>
        <p:xfrm>
          <a:off x="3027822" y="2382592"/>
          <a:ext cx="3057525" cy="2282952"/>
        </p:xfrm>
        <a:graphic>
          <a:graphicData uri="http://schemas.openxmlformats.org/drawingml/2006/table">
            <a:tbl>
              <a:tblPr firstRow="1" firstCol="1" bandRow="1"/>
              <a:tblGrid>
                <a:gridCol w="3057525">
                  <a:extLst>
                    <a:ext uri="{9D8B030D-6E8A-4147-A177-3AD203B41FA5}">
                      <a16:colId xmlns="" xmlns:a16="http://schemas.microsoft.com/office/drawing/2014/main" val="2453282405"/>
                    </a:ext>
                  </a:extLst>
                </a:gridCol>
              </a:tblGrid>
              <a:tr h="2279701">
                <a:tc>
                  <a:txBody>
                    <a:bodyPr/>
                    <a:lstStyle/>
                    <a:p>
                      <a:pPr indent="449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Телеграмма, суббота, хозяин, хозяйство, суффикс, приставка, горизонт, календарь, комбайн, богатство, растение, прекрасный, океан.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48831032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468613"/>
              </p:ext>
            </p:extLst>
          </p:nvPr>
        </p:nvGraphicFramePr>
        <p:xfrm>
          <a:off x="6086475" y="2498500"/>
          <a:ext cx="3057525" cy="2282952"/>
        </p:xfrm>
        <a:graphic>
          <a:graphicData uri="http://schemas.openxmlformats.org/drawingml/2006/table">
            <a:tbl>
              <a:tblPr firstRow="1" firstCol="1" bandRow="1"/>
              <a:tblGrid>
                <a:gridCol w="3057525">
                  <a:extLst>
                    <a:ext uri="{9D8B030D-6E8A-4147-A177-3AD203B41FA5}">
                      <a16:colId xmlns="" xmlns:a16="http://schemas.microsoft.com/office/drawing/2014/main" val="3487915596"/>
                    </a:ext>
                  </a:extLst>
                </a:gridCol>
              </a:tblGrid>
              <a:tr h="18070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Сантиметр, километр, театр, приставка, суффикс, окончание, естествознание, бассейн, тренер, велосипед, портрет, почтальон, приветливый.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86297502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447928"/>
              </p:ext>
            </p:extLst>
          </p:nvPr>
        </p:nvGraphicFramePr>
        <p:xfrm>
          <a:off x="446814" y="4687909"/>
          <a:ext cx="3450215" cy="1956816"/>
        </p:xfrm>
        <a:graphic>
          <a:graphicData uri="http://schemas.openxmlformats.org/drawingml/2006/table">
            <a:tbl>
              <a:tblPr firstRow="1" firstCol="1" bandRow="1"/>
              <a:tblGrid>
                <a:gridCol w="3450215">
                  <a:extLst>
                    <a:ext uri="{9D8B030D-6E8A-4147-A177-3AD203B41FA5}">
                      <a16:colId xmlns="" xmlns:a16="http://schemas.microsoft.com/office/drawing/2014/main" val="3184447273"/>
                    </a:ext>
                  </a:extLst>
                </a:gridCol>
              </a:tblGrid>
              <a:tr h="19278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Отечество, секретарь, паспорт, документ, чувство, чувствовать, планета, государство, медаль, территория, полиция, милиция, характер.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19631779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592054"/>
              </p:ext>
            </p:extLst>
          </p:nvPr>
        </p:nvGraphicFramePr>
        <p:xfrm>
          <a:off x="4143990" y="5012809"/>
          <a:ext cx="4549054" cy="1630680"/>
        </p:xfrm>
        <a:graphic>
          <a:graphicData uri="http://schemas.openxmlformats.org/drawingml/2006/table">
            <a:tbl>
              <a:tblPr firstRow="1" firstCol="1" bandRow="1"/>
              <a:tblGrid>
                <a:gridCol w="4549054">
                  <a:extLst>
                    <a:ext uri="{9D8B030D-6E8A-4147-A177-3AD203B41FA5}">
                      <a16:colId xmlns="" xmlns:a16="http://schemas.microsoft.com/office/drawing/2014/main" val="236117166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Жестокость, конфликт, владелец, сбербанк, автобиография, безопасность, население, независимость, авторитет, ветеран, мужество, результат, традиция.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4962306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2452255"/>
            <a:ext cx="9144000" cy="4135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916229" y="31462"/>
            <a:ext cx="7772400" cy="997236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2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4954" y="1028698"/>
            <a:ext cx="72149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2.  </a:t>
            </a:r>
            <a:endParaRPr lang="ru-RU" sz="5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WordArt 6"/>
          <p:cNvSpPr>
            <a:spLocks noChangeArrowheads="1" noChangeShapeType="1" noTextEdit="1"/>
          </p:cNvSpPr>
          <p:nvPr/>
        </p:nvSpPr>
        <p:spPr bwMode="auto">
          <a:xfrm>
            <a:off x="655660" y="2524259"/>
            <a:ext cx="7775575" cy="3773511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>
                <a:ln w="28575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Сказочные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kern="10" dirty="0">
              <a:ln w="28575">
                <a:solidFill>
                  <a:srgbClr val="003399"/>
                </a:solidFill>
                <a:round/>
                <a:headEnd/>
                <a:tailEnd/>
              </a:ln>
              <a:solidFill>
                <a:srgbClr val="6699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kern="10" dirty="0">
              <a:ln w="28575">
                <a:solidFill>
                  <a:srgbClr val="003399"/>
                </a:solidFill>
                <a:round/>
                <a:headEnd/>
                <a:tailEnd/>
              </a:ln>
              <a:solidFill>
                <a:srgbClr val="6699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>
                <a:ln w="28575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</a:t>
            </a:r>
            <a:r>
              <a:rPr lang="ru-RU" sz="3600" kern="10" dirty="0" smtClean="0">
                <a:ln w="28575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детективы</a:t>
            </a:r>
            <a:endParaRPr lang="ru-RU" sz="3600" kern="10" dirty="0">
              <a:ln w="28575">
                <a:solidFill>
                  <a:srgbClr val="003399"/>
                </a:solidFill>
                <a:round/>
                <a:headEnd/>
                <a:tailEnd/>
              </a:ln>
              <a:solidFill>
                <a:srgbClr val="6699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1026" name="Picture 2" descr="C:\Users\user\Desktop\1. КВИЗ 2022 год\АНИМАШКИ\MMAG00299_0000[1]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9089" y="3271234"/>
            <a:ext cx="3514591" cy="2180018"/>
          </a:xfrm>
          <a:prstGeom prst="rect">
            <a:avLst/>
          </a:prstGeom>
          <a:noFill/>
        </p:spPr>
      </p:pic>
      <p:pic>
        <p:nvPicPr>
          <p:cNvPr id="7" name="5. Дашкевич Валентин - Увертюра (зачОтная музыка из фильма Шерлок Холмс) (1.57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180230" y="5865253"/>
            <a:ext cx="304800" cy="304800"/>
          </a:xfrm>
          <a:prstGeom prst="rect">
            <a:avLst/>
          </a:prstGeom>
        </p:spPr>
      </p:pic>
      <p:pic>
        <p:nvPicPr>
          <p:cNvPr id="9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584" y="3631842"/>
            <a:ext cx="1419204" cy="1264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043" y="3863595"/>
            <a:ext cx="1401762" cy="112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763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9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2452255"/>
            <a:ext cx="9144000" cy="4135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916229" y="31462"/>
            <a:ext cx="7772400" cy="997236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2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4954" y="1028698"/>
            <a:ext cx="72149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</a:t>
            </a:r>
            <a:r>
              <a:rPr lang="ru-RU" sz="5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sz="5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. ОБЖ </a:t>
            </a:r>
            <a:endParaRPr lang="ru-RU" sz="5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9702" y="2936383"/>
            <a:ext cx="79432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ЗАДАНИЕ</a:t>
            </a:r>
          </a:p>
          <a:p>
            <a:pPr algn="ctr"/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За 3 минуты вы должны собрать </a:t>
            </a:r>
          </a:p>
          <a:p>
            <a:pPr algn="ctr"/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из бумажных </a:t>
            </a:r>
            <a:r>
              <a:rPr lang="ru-RU" sz="32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пазл</a:t>
            </a: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Дорожный знак и вписать </a:t>
            </a:r>
          </a:p>
          <a:p>
            <a:pPr algn="ctr"/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 бланк ответов его название</a:t>
            </a:r>
          </a:p>
          <a:p>
            <a:pPr algn="ctr"/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За правильный ответ 2 балла</a:t>
            </a:r>
            <a:endParaRPr lang="ru-RU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80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лан\Desktop\bezymjannyj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97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13645" y="5361356"/>
            <a:ext cx="7134896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Сказка – ложь, да в ней намёк!»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62920" y="886668"/>
            <a:ext cx="27947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</a:t>
            </a:r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РАУНД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6" name="ВЕСЁЛ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167352" y="493797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93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87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904009" y="239136"/>
            <a:ext cx="7772400" cy="1329892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3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0305" y="2490405"/>
            <a:ext cx="868036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 Каждой команды иллюстрация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сказки </a:t>
            </a: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ВНИМАНИЕ задание:</a:t>
            </a:r>
          </a:p>
          <a:p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/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1. Посмотрите </a:t>
            </a:r>
            <a:r>
              <a:rPr lang="ru-RU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 иллюстрации сказки и ответьте на два вопроса:</a:t>
            </a:r>
            <a:endParaRPr lang="ru-RU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lvl="0" algn="ctr"/>
            <a:r>
              <a:rPr lang="ru-RU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Что на этих рисунках не так?</a:t>
            </a:r>
            <a:r>
              <a:rPr lang="ru-RU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Исправьте</a:t>
            </a:r>
            <a:r>
              <a:rPr lang="ru-RU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!</a:t>
            </a:r>
          </a:p>
          <a:p>
            <a:pPr lvl="0" algn="ctr"/>
            <a:endParaRPr lang="ru-RU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lvl="0" algn="ctr"/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2. Какие </a:t>
            </a:r>
            <a:r>
              <a:rPr lang="ru-RU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правила по безопасности </a:t>
            </a:r>
            <a:r>
              <a:rPr lang="ru-RU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жизнедеятельности</a:t>
            </a:r>
            <a:r>
              <a:rPr lang="ru-RU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нарушены</a:t>
            </a:r>
            <a:r>
              <a:rPr lang="ru-RU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в этих 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сказках</a:t>
            </a:r>
          </a:p>
          <a:p>
            <a:pPr lvl="0"/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/>
            <a:r>
              <a:rPr lang="ru-RU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 ответ даётся 2 </a:t>
            </a:r>
            <a:r>
              <a:rPr lang="ru-RU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минуты</a:t>
            </a:r>
          </a:p>
          <a:p>
            <a:endParaRPr lang="ru-RU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/>
            <a:r>
              <a:rPr lang="ru-RU" sz="2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 так время </a:t>
            </a: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пошло ….</a:t>
            </a:r>
            <a:endParaRPr lang="ru-RU" sz="20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user\Desktop\колобок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Горизонтальный свиток 6"/>
          <p:cNvSpPr/>
          <p:nvPr/>
        </p:nvSpPr>
        <p:spPr>
          <a:xfrm>
            <a:off x="500034" y="0"/>
            <a:ext cx="4786346" cy="1033272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-1643106" y="28572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Сскаска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Колабок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99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user\Desktop\колобок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Горизонтальный свиток 6"/>
          <p:cNvSpPr/>
          <p:nvPr/>
        </p:nvSpPr>
        <p:spPr>
          <a:xfrm>
            <a:off x="500034" y="0"/>
            <a:ext cx="4786346" cy="1033272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071538" y="214290"/>
            <a:ext cx="38411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Сказка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Колобок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4332" y="5913429"/>
            <a:ext cx="5106474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Колобок попал в беду?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Ушёл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гулять без спроса и чрезмерное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доверие.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881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user\Desktop\9aa20d68231851.Y3JvcCwxMDAxLDc4MiwwLDI5Nw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0"/>
            <a:ext cx="778674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1142976" y="5143512"/>
            <a:ext cx="7000924" cy="1468437"/>
          </a:xfrm>
          <a:prstGeom prst="horizontalScrol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r>
              <a:rPr lang="ru-RU" sz="3600" dirty="0" err="1" smtClean="0">
                <a:latin typeface="Arial Black" pitchFamily="34" charset="0"/>
              </a:rPr>
              <a:t>Скаска</a:t>
            </a:r>
            <a:r>
              <a:rPr lang="ru-RU" sz="3600" dirty="0" smtClean="0">
                <a:latin typeface="Arial Black" pitchFamily="34" charset="0"/>
              </a:rPr>
              <a:t> «</a:t>
            </a:r>
            <a:r>
              <a:rPr lang="ru-RU" sz="3600" dirty="0" err="1" smtClean="0">
                <a:latin typeface="Arial Black" pitchFamily="34" charset="0"/>
              </a:rPr>
              <a:t>Кошькинн</a:t>
            </a:r>
            <a:r>
              <a:rPr lang="ru-RU" sz="3600" dirty="0" smtClean="0">
                <a:latin typeface="Arial Black" pitchFamily="34" charset="0"/>
              </a:rPr>
              <a:t> дом»</a:t>
            </a:r>
            <a:endParaRPr lang="ru-RU" sz="36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76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user\Desktop\9aa20d68231851.Y3JvcCwxMDAxLDc4MiwwLDI5Nw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0"/>
            <a:ext cx="778674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1142976" y="5143512"/>
            <a:ext cx="7000924" cy="1468437"/>
          </a:xfrm>
          <a:prstGeom prst="horizontalScrol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r>
              <a:rPr lang="ru-RU" sz="3600" dirty="0" smtClean="0">
                <a:latin typeface="Arial Black" pitchFamily="34" charset="0"/>
              </a:rPr>
              <a:t>Сказка «Кошкин дом»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26562" y="4497180"/>
            <a:ext cx="5830306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Нарушено правило техники пожарной безопасности: НЕЛЬЗЯ оставлять огонь без присмотра !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967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лан\Desktop\bezymjannyj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97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68192" y="5400404"/>
            <a:ext cx="6593983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«Учили - Читали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– Знаем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!»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62920" y="886668"/>
            <a:ext cx="27947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</a:t>
            </a:r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РАУНД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7" name="Alsu_i_Aleksandr_SHevchenko_-_Nichto_ne_mozhet_byt_chudesnej_minu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4930" y="5208431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233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52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user\Desktop\shapochka-19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Горизонтальный свиток 6"/>
          <p:cNvSpPr/>
          <p:nvPr/>
        </p:nvSpPr>
        <p:spPr>
          <a:xfrm>
            <a:off x="3500430" y="5500702"/>
            <a:ext cx="4786346" cy="1033272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643306" y="5786454"/>
            <a:ext cx="457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Скасска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Крастная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шапочька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53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user\Desktop\shapochka-19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Горизонтальный свиток 6"/>
          <p:cNvSpPr/>
          <p:nvPr/>
        </p:nvSpPr>
        <p:spPr>
          <a:xfrm>
            <a:off x="3500430" y="5500702"/>
            <a:ext cx="4786346" cy="1033272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643306" y="5786454"/>
            <a:ext cx="457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Сказка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Красная шапочка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80316" y="4497180"/>
            <a:ext cx="6964160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Какую ошибку совершила Красная Шапочка?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разговаривать с незнакомцем и говорить, где ты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живёшь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29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user\Desktop\b8af7c65525251.5af74fc134255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285720" y="0"/>
            <a:ext cx="6000792" cy="1143008"/>
          </a:xfrm>
          <a:prstGeom prst="horizontalScrol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r>
              <a:rPr lang="ru-RU" sz="2400" b="1" dirty="0" err="1" smtClean="0">
                <a:latin typeface="Arial Black" pitchFamily="34" charset="0"/>
                <a:cs typeface="Times New Roman" pitchFamily="18" charset="0"/>
              </a:rPr>
              <a:t>Ссказка</a:t>
            </a:r>
            <a:r>
              <a:rPr lang="ru-RU" sz="2400" b="1" dirty="0" smtClean="0">
                <a:latin typeface="Arial Black" pitchFamily="34" charset="0"/>
                <a:cs typeface="Times New Roman" pitchFamily="18" charset="0"/>
              </a:rPr>
              <a:t> «</a:t>
            </a:r>
            <a:r>
              <a:rPr lang="ru-RU" sz="2400" b="1" dirty="0" err="1" smtClean="0">
                <a:latin typeface="Arial Black" pitchFamily="34" charset="0"/>
                <a:cs typeface="Times New Roman" pitchFamily="18" charset="0"/>
              </a:rPr>
              <a:t>Снежнная</a:t>
            </a:r>
            <a:r>
              <a:rPr lang="ru-RU" sz="2400" b="1" dirty="0" smtClean="0"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Arial Black" pitchFamily="34" charset="0"/>
                <a:cs typeface="Times New Roman" pitchFamily="18" charset="0"/>
              </a:rPr>
              <a:t>коралева</a:t>
            </a:r>
            <a:r>
              <a:rPr lang="ru-RU" sz="2400" b="1" dirty="0" smtClean="0">
                <a:latin typeface="Arial Black" pitchFamily="34" charset="0"/>
                <a:cs typeface="Times New Roman" pitchFamily="18" charset="0"/>
              </a:rPr>
              <a:t>»</a:t>
            </a:r>
            <a:endParaRPr lang="ru-RU" sz="2400" b="1" dirty="0">
              <a:latin typeface="Arial Black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71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user\Desktop\b8af7c65525251.5af74fc134255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142844" y="0"/>
            <a:ext cx="5500726" cy="1000131"/>
          </a:xfrm>
          <a:prstGeom prst="horizontalScrol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r>
              <a:rPr lang="ru-RU" sz="2400" b="1" dirty="0" smtClean="0">
                <a:latin typeface="Arial Black" pitchFamily="34" charset="0"/>
                <a:cs typeface="Times New Roman" pitchFamily="18" charset="0"/>
              </a:rPr>
              <a:t>Сказка «Снежная королева»</a:t>
            </a:r>
            <a:endParaRPr lang="ru-RU" sz="2400" b="1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42435" y="5797946"/>
            <a:ext cx="6964160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Какое правило нарушил Кай из сказки «Снежная королева»?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цепляться за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14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user\Desktop\volkisemerokozlyat16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928662" y="0"/>
            <a:ext cx="6838950" cy="1468437"/>
          </a:xfrm>
          <a:prstGeom prst="horizontalScrol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r>
              <a:rPr lang="ru-RU" sz="2400" dirty="0" err="1" smtClean="0">
                <a:latin typeface="Arial Black" pitchFamily="34" charset="0"/>
                <a:cs typeface="Times New Roman" pitchFamily="18" charset="0"/>
              </a:rPr>
              <a:t>Скаска</a:t>
            </a:r>
            <a:r>
              <a:rPr lang="ru-RU" sz="2400" dirty="0" smtClean="0">
                <a:latin typeface="Arial Black" pitchFamily="34" charset="0"/>
                <a:cs typeface="Times New Roman" pitchFamily="18" charset="0"/>
              </a:rPr>
              <a:t> «Волк и </a:t>
            </a:r>
            <a:r>
              <a:rPr lang="ru-RU" sz="2400" dirty="0" err="1" smtClean="0">
                <a:latin typeface="Arial Black" pitchFamily="34" charset="0"/>
                <a:cs typeface="Times New Roman" pitchFamily="18" charset="0"/>
              </a:rPr>
              <a:t>семиро</a:t>
            </a:r>
            <a:r>
              <a:rPr lang="ru-RU" sz="2400" dirty="0" smtClean="0"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Arial Black" pitchFamily="34" charset="0"/>
                <a:cs typeface="Times New Roman" pitchFamily="18" charset="0"/>
              </a:rPr>
              <a:t>казлят</a:t>
            </a:r>
            <a:r>
              <a:rPr lang="ru-RU" sz="2400" dirty="0" smtClean="0">
                <a:latin typeface="Arial Black" pitchFamily="34" charset="0"/>
                <a:cs typeface="Times New Roman" pitchFamily="18" charset="0"/>
              </a:rPr>
              <a:t>»</a:t>
            </a:r>
            <a:endParaRPr lang="ru-RU" sz="2400" dirty="0">
              <a:latin typeface="Arial Black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90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user\Desktop\volkisemerokozlyat16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928662" y="0"/>
            <a:ext cx="6838950" cy="1468437"/>
          </a:xfrm>
          <a:prstGeom prst="horizontalScrol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r>
              <a:rPr lang="ru-RU" sz="2400" dirty="0" smtClean="0">
                <a:latin typeface="Arial Black" pitchFamily="34" charset="0"/>
                <a:cs typeface="Times New Roman" pitchFamily="18" charset="0"/>
              </a:rPr>
              <a:t>Сказка «Волк и семеро козлят»</a:t>
            </a:r>
            <a:endParaRPr lang="ru-RU" sz="2400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26562" y="5579005"/>
            <a:ext cx="5830306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Какое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нарушили козлята? </a:t>
            </a: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Надо слушаться маму, открыли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дверь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волку.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15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user\Desktop\2779e66ffe2c1ef03604d595f106ed00--fairytale-book-board-book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0"/>
            <a:ext cx="75687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928662" y="4786322"/>
            <a:ext cx="6838950" cy="1468437"/>
          </a:xfrm>
          <a:prstGeom prst="horizontalScrol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Скаска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 «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Спящяя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красавитца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08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user\Desktop\2779e66ffe2c1ef03604d595f106ed00--fairytale-book-board-book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7644" y="0"/>
            <a:ext cx="75687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928662" y="5146930"/>
            <a:ext cx="6838950" cy="1468437"/>
          </a:xfrm>
          <a:prstGeom prst="horizontalScrol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Сказка «Спящая красавица»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32984" y="4223600"/>
            <a:ext cx="5830306" cy="92333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Какую ошибку совершила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Царевна?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доверять незнакомцам и надо правильно обращаться с острыми и колющими предметами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656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268288"/>
            <a:ext cx="4895850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87338" y="4149725"/>
            <a:ext cx="8856662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ОТЛИЧНУЮ РАБОТУ!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ЖЕЛАЕМ,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ЧТОБЫ ОПАСНОСТИ ОБХОДИЛИ ВАС СТОРОНОЙ!</a:t>
            </a:r>
          </a:p>
        </p:txBody>
      </p:sp>
    </p:spTree>
    <p:extLst>
      <p:ext uri="{BB962C8B-B14F-4D97-AF65-F5344CB8AC3E}">
        <p14:creationId xmlns:p14="http://schemas.microsoft.com/office/powerpoint/2010/main" val="31795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2054" y="0"/>
            <a:ext cx="7772400" cy="1007918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1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4954" y="1028698"/>
            <a:ext cx="72149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1. Русский язык </a:t>
            </a:r>
            <a:endParaRPr lang="ru-RU" sz="5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99475" y="2713375"/>
            <a:ext cx="6356637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Чем отличается приставка </a:t>
            </a:r>
          </a:p>
          <a:p>
            <a:pPr algn="ctr"/>
            <a:r>
              <a:rPr lang="ru-RU" sz="66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 предлога?</a:t>
            </a:r>
            <a:endParaRPr lang="ru-RU" sz="66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2054" y="0"/>
            <a:ext cx="7772400" cy="1007918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1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4954" y="1028698"/>
            <a:ext cx="72149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1. Русский язык </a:t>
            </a:r>
            <a:endParaRPr lang="ru-RU" sz="5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" y="3370197"/>
            <a:ext cx="891218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Приставка пишется слитно, </a:t>
            </a:r>
          </a:p>
          <a:p>
            <a:pPr algn="ctr"/>
            <a:r>
              <a:rPr lang="ru-RU" sz="5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 предлог –  раздельно.</a:t>
            </a:r>
            <a:endParaRPr lang="ru-RU" sz="54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2054" y="0"/>
            <a:ext cx="7772400" cy="1007918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1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4954" y="1028698"/>
            <a:ext cx="72149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1. Русский язык </a:t>
            </a:r>
            <a:endParaRPr lang="ru-RU" sz="5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6367" y="3099741"/>
            <a:ext cx="8407503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 правильно и по порядку падежи.</a:t>
            </a:r>
            <a:endParaRPr lang="ru-RU" sz="66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2054" y="0"/>
            <a:ext cx="7772400" cy="1007918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1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4954" y="1028698"/>
            <a:ext cx="72149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1. Русский язык </a:t>
            </a:r>
            <a:endParaRPr lang="ru-RU" sz="5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24479" y="2700496"/>
            <a:ext cx="478301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Именительный падеж</a:t>
            </a:r>
          </a:p>
          <a:p>
            <a:pPr algn="ctr"/>
            <a:r>
              <a:rPr lang="ru-RU" sz="3600" b="1" cap="none" spc="0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Родительный падеж</a:t>
            </a:r>
          </a:p>
          <a:p>
            <a:pPr algn="ctr"/>
            <a:r>
              <a:rPr lang="ru-RU" sz="36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Дательный падеж</a:t>
            </a:r>
          </a:p>
          <a:p>
            <a:pPr algn="ctr"/>
            <a:r>
              <a:rPr lang="ru-RU" sz="3600" b="1" cap="none" spc="0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Винительный падеж</a:t>
            </a:r>
          </a:p>
          <a:p>
            <a:pPr algn="ctr"/>
            <a:r>
              <a:rPr lang="ru-RU" sz="36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Творительный падеж</a:t>
            </a:r>
          </a:p>
          <a:p>
            <a:pPr algn="ctr"/>
            <a:r>
              <a:rPr lang="ru-RU" sz="3600" b="1" cap="none" spc="0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Предложный падеж</a:t>
            </a:r>
            <a:endParaRPr lang="ru-RU" sz="3600" b="1" cap="none" spc="0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69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2054" y="0"/>
            <a:ext cx="7772400" cy="1007918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Раунд 1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4954" y="1028698"/>
            <a:ext cx="72149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Тур 1. Русский язык </a:t>
            </a:r>
            <a:endParaRPr lang="ru-RU" sz="5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1820" y="3370199"/>
            <a:ext cx="875763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основные части слова по порядку.</a:t>
            </a:r>
            <a:endParaRPr lang="ru-RU" sz="6000" b="1" cap="none" spc="0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69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949</TotalTime>
  <Words>1564</Words>
  <Application>Microsoft Office PowerPoint</Application>
  <PresentationFormat>Экран (4:3)</PresentationFormat>
  <Paragraphs>279</Paragraphs>
  <Slides>48</Slides>
  <Notes>2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Раунд 1</vt:lpstr>
      <vt:lpstr>Раунд 1</vt:lpstr>
      <vt:lpstr>Раунд 1</vt:lpstr>
      <vt:lpstr>Раунд 1</vt:lpstr>
      <vt:lpstr>Раунд 1</vt:lpstr>
      <vt:lpstr>Раунд 1</vt:lpstr>
      <vt:lpstr>Раунд 1</vt:lpstr>
      <vt:lpstr>Раунд 1</vt:lpstr>
      <vt:lpstr>Раунд 1</vt:lpstr>
      <vt:lpstr>Раунд 1</vt:lpstr>
      <vt:lpstr>Раунд 1</vt:lpstr>
      <vt:lpstr>Раунд 1</vt:lpstr>
      <vt:lpstr>Раунд 1</vt:lpstr>
      <vt:lpstr>Раунд 1</vt:lpstr>
      <vt:lpstr>Раунд 1</vt:lpstr>
      <vt:lpstr>Раунд 1</vt:lpstr>
      <vt:lpstr>Раунд 1</vt:lpstr>
      <vt:lpstr>Раунд 1</vt:lpstr>
      <vt:lpstr>Раунд 1</vt:lpstr>
      <vt:lpstr>Раунд 1</vt:lpstr>
      <vt:lpstr>Раунд 1</vt:lpstr>
      <vt:lpstr>Раунд 1</vt:lpstr>
      <vt:lpstr>Раунд 1</vt:lpstr>
      <vt:lpstr>Раунд 1</vt:lpstr>
      <vt:lpstr>Презентация PowerPoint</vt:lpstr>
      <vt:lpstr>Раунд 2</vt:lpstr>
      <vt:lpstr>Раунд 2</vt:lpstr>
      <vt:lpstr>Раунд 2</vt:lpstr>
      <vt:lpstr>Раунд 2</vt:lpstr>
      <vt:lpstr>Презентация PowerPoint</vt:lpstr>
      <vt:lpstr>Раунд 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Светлан</cp:lastModifiedBy>
  <cp:revision>114</cp:revision>
  <dcterms:created xsi:type="dcterms:W3CDTF">2018-09-04T12:10:47Z</dcterms:created>
  <dcterms:modified xsi:type="dcterms:W3CDTF">2022-03-18T16:38:51Z</dcterms:modified>
</cp:coreProperties>
</file>