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89" r:id="rId3"/>
    <p:sldId id="265" r:id="rId4"/>
    <p:sldId id="263" r:id="rId5"/>
    <p:sldId id="266" r:id="rId6"/>
    <p:sldId id="264" r:id="rId7"/>
    <p:sldId id="267" r:id="rId8"/>
    <p:sldId id="268" r:id="rId9"/>
    <p:sldId id="269" r:id="rId10"/>
    <p:sldId id="291" r:id="rId11"/>
    <p:sldId id="271" r:id="rId12"/>
    <p:sldId id="272" r:id="rId13"/>
    <p:sldId id="270" r:id="rId14"/>
    <p:sldId id="260" r:id="rId15"/>
    <p:sldId id="273" r:id="rId16"/>
    <p:sldId id="274" r:id="rId17"/>
    <p:sldId id="261" r:id="rId18"/>
    <p:sldId id="275" r:id="rId19"/>
    <p:sldId id="276" r:id="rId20"/>
    <p:sldId id="277" r:id="rId21"/>
    <p:sldId id="278" r:id="rId22"/>
    <p:sldId id="279" r:id="rId23"/>
    <p:sldId id="282" r:id="rId24"/>
    <p:sldId id="286" r:id="rId25"/>
    <p:sldId id="287" r:id="rId26"/>
    <p:sldId id="294" r:id="rId27"/>
    <p:sldId id="292" r:id="rId28"/>
    <p:sldId id="296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45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" descr="https://img11.postila.ru/data/0c/b5/63/a4/0cb563a4d42ce926af86b2129055df6aef6e546d1bb9c9f8807514f1355d5e4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700" y="-174539"/>
            <a:ext cx="4799405" cy="26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30" name="Picture 6" descr="https://img-fotki.yandex.ru/get/9105/39663434.7d4/0_a6550_b484a81b_XL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469" y="3432718"/>
            <a:ext cx="2653193" cy="176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9502"/>
            <a:ext cx="5760640" cy="4340074"/>
          </a:xfrm>
        </p:spPr>
      </p:pic>
    </p:spTree>
    <p:extLst>
      <p:ext uri="{BB962C8B-B14F-4D97-AF65-F5344CB8AC3E}">
        <p14:creationId xmlns:p14="http://schemas.microsoft.com/office/powerpoint/2010/main" val="61779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48092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второй задачи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работы: необходимо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определиться в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понимании необходимости развития речи детей,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литературу и методики написания сочинения по картине, пришли к выводу, что человек с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развитой связной речью интересен обществу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 богат и красив внутренне.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этой задачи посвящена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глава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исследования, где мы представили теоретическое обоснование развития речи детей, а также необходимость создания определенных условий. Так мы пришли к следующим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выводам: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82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826768" cy="2811759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бесценным даром речи, он овладевает ею в раннем детстве и совершенствует ее долгие годы. Речь человека – это показатель его интеллекта и культуры</a:t>
            </a:r>
            <a:r>
              <a:rPr lang="ru-RU" sz="3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речи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938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развития речи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75855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условие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потребность общения, или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коммуникации;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условие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создание речевой среды. Нужно дать ученикам образцы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 – это речь родителей, родных, друзей, фольклор, художественная литература, средства массовой информации, речь учителя, язык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учебников.</a:t>
            </a:r>
          </a:p>
          <a:p>
            <a:pPr algn="just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условие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материал должен быть общественно или личностно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886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развития речи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произносительный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(работа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орфоэпическими нормами русского языка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(обогащение словарного запаса человека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грамматический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уровне проводится работа со словосочетаниями 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предложениями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т.д.);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пересказ прочитанного в различных вариантах; различные текстовые выступления обучающихся в связи с чтением и анализом произведений литературы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873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55576" y="411510"/>
            <a:ext cx="7632848" cy="396043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Проводить работу на уроках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разными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видами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упражнений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степени активности и </a:t>
            </a: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познавательной самостоятельности обучающихся: к </a:t>
            </a: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ним относятся творческие упражнения на воображение, написание сочинений, изложений, а также словарная работа и использование дидактических игр (так как это естественная деятельность, требующая речевых действий</a:t>
            </a: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0533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работы над сочинением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0384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355600" algn="just">
              <a:lnSpc>
                <a:spcPct val="120000"/>
              </a:lnSpc>
              <a:buNone/>
            </a:pP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Рассмотрев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проанализировав методики написания сочинения по картине разных авторов, наибольший интерес для нас представляет методика </a:t>
            </a:r>
            <a:r>
              <a:rPr lang="ru-RU" sz="3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Лии Александровны </a:t>
            </a:r>
            <a:r>
              <a:rPr lang="ru-RU" sz="3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Ходяковой</a:t>
            </a:r>
            <a:r>
              <a:rPr lang="ru-RU" sz="3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достаточно подробно описаны этапы подготовки к написанию сочинения, что практически не встречается в методических разработках других авторов. Каждый описанный этап в методике Л.А. </a:t>
            </a:r>
            <a:r>
              <a:rPr lang="ru-RU" sz="3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Ходяковой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сопровожден рядом примерных вопросов, которые необходимо задавать ученикам во время работы над определенным этапом по подготовке к написанию сочинения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705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выделяет следующие этапы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над сочинением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картине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Подготовка обучающихся к восприятию картины (вступительное слово учителя о картине и художнике); </a:t>
            </a:r>
            <a:endParaRPr lang="ru-RU" sz="3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молчаливом рассматривании картины (один из важных аспектов в работе</a:t>
            </a:r>
            <a:r>
              <a:rPr lang="ru-RU" sz="3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Учителю не следует чрезмерно вмешиваться в этот сложный индивидуальный процесс. Ученик, рассматривая картину, обращает внимание на то, что его больше волнует, интересует. В этот момент определяется отношение обучающегося к картине, формируется его индивидуальное понимание образца;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975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536504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этап.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картины как произведения искусства под руководством учителя (беседа по картине); Восприятие и глубина понимания картины зависит не только от характера поставленных вопросов, но и от их последовательности. В ходе структурного анализа выявляется тема и основная мысль картины, роль изобразительных средств в раскрытии замысла художника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Bef>
                <a:spcPts val="0"/>
              </a:spcBef>
            </a:pP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этап.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и орфографическая работа. Словарная работа проводится в определенном направлении так, чтобы лексика следовала в той последовательности, в которой нужно описывать картину.  В ходе беседы, обучающиеся осуществляют коллективный поиск слов. В данный момент устанавливается творческая атмосфера, обучающиеся как бы соревнуются в подборе нужных определений, синонимов, сравнения. (план сочинения оформляется в таблицу); 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13520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11510"/>
            <a:ext cx="8229600" cy="4183113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этап 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или видео, аудиозапись искусствоведческого текста и анализ. После данного текста, появляется желание описать картину «красиво». (дополняется таблица новыми словами из данного текста); </a:t>
            </a:r>
            <a:endParaRPr lang="ru-RU" sz="21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этап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речевое высказывание по плану из таблицы (редактирование и дополнение новыми словами, оформление </a:t>
            </a: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предложений); </a:t>
            </a:r>
            <a:endParaRPr lang="ru-RU" sz="21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этап.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Письменное сочинение в черновике; 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этап</a:t>
            </a: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Письменное сочинение в окончательном варианте в тетрадь; 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этап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творческих работ обучающихся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082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 анализ сочинений по картине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2-3 классы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633411"/>
              </p:ext>
            </p:extLst>
          </p:nvPr>
        </p:nvGraphicFramePr>
        <p:xfrm>
          <a:off x="755576" y="1063231"/>
          <a:ext cx="7776864" cy="3227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185">
                  <a:extLst>
                    <a:ext uri="{9D8B030D-6E8A-4147-A177-3AD203B41FA5}">
                      <a16:colId xmlns:a16="http://schemas.microsoft.com/office/drawing/2014/main" val="2531595078"/>
                    </a:ext>
                  </a:extLst>
                </a:gridCol>
                <a:gridCol w="1160555">
                  <a:extLst>
                    <a:ext uri="{9D8B030D-6E8A-4147-A177-3AD203B41FA5}">
                      <a16:colId xmlns:a16="http://schemas.microsoft.com/office/drawing/2014/main" val="780837825"/>
                    </a:ext>
                  </a:extLst>
                </a:gridCol>
                <a:gridCol w="2786805">
                  <a:extLst>
                    <a:ext uri="{9D8B030D-6E8A-4147-A177-3AD203B41FA5}">
                      <a16:colId xmlns:a16="http://schemas.microsoft.com/office/drawing/2014/main" val="1978837027"/>
                    </a:ext>
                  </a:extLst>
                </a:gridCol>
                <a:gridCol w="3253319">
                  <a:extLst>
                    <a:ext uri="{9D8B030D-6E8A-4147-A177-3AD203B41FA5}">
                      <a16:colId xmlns:a16="http://schemas.microsoft.com/office/drawing/2014/main" val="1564870262"/>
                    </a:ext>
                  </a:extLst>
                </a:gridCol>
              </a:tblGrid>
              <a:tr h="1004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показатель качества работы по развитию речи за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показатель качества работы по развитию речи за грамотность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344697"/>
                  </a:ext>
                </a:extLst>
              </a:tr>
              <a:tr h="5499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0475452"/>
                  </a:ext>
                </a:extLst>
              </a:tr>
              <a:tr h="5499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2781331"/>
                  </a:ext>
                </a:extLst>
              </a:tr>
              <a:tr h="5499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1916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810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5487"/>
            <a:ext cx="8229600" cy="8677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научиться писать сочинение по картине на «5»,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вид упражнения по развитию речи</a:t>
            </a:r>
          </a:p>
          <a:p>
            <a:pPr marL="3543300" lvl="8" indent="0">
              <a:buNone/>
            </a:pPr>
            <a:endParaRPr lang="ru-RU" dirty="0" smtClean="0"/>
          </a:p>
          <a:p>
            <a:pPr marL="3543300" lvl="8" indent="0">
              <a:buNone/>
            </a:pPr>
            <a:endParaRPr lang="ru-RU" sz="23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</a:t>
            </a:r>
            <a:endParaRPr lang="ru-RU" sz="23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«В» класса:</a:t>
            </a:r>
          </a:p>
          <a:p>
            <a:pPr marL="3543300" lvl="8" indent="0">
              <a:buNone/>
            </a:pPr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Корнев Кирилл 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Голота</a:t>
            </a:r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Алина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Варига</a:t>
            </a:r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</a:t>
            </a:r>
            <a:r>
              <a:rPr lang="ru-RU" sz="23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Аркадьевна, 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3300" lvl="8" indent="0">
              <a:buNone/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</a:t>
            </a: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sz="23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1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3478"/>
            <a:ext cx="8229600" cy="7200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«Считаете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,вы,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речь развитой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5022626"/>
              </p:ext>
            </p:extLst>
          </p:nvPr>
        </p:nvGraphicFramePr>
        <p:xfrm>
          <a:off x="827583" y="843558"/>
          <a:ext cx="7488833" cy="4130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1597">
                  <a:extLst>
                    <a:ext uri="{9D8B030D-6E8A-4147-A177-3AD203B41FA5}">
                      <a16:colId xmlns:a16="http://schemas.microsoft.com/office/drawing/2014/main" val="826731013"/>
                    </a:ext>
                  </a:extLst>
                </a:gridCol>
                <a:gridCol w="2185986">
                  <a:extLst>
                    <a:ext uri="{9D8B030D-6E8A-4147-A177-3AD203B41FA5}">
                      <a16:colId xmlns:a16="http://schemas.microsoft.com/office/drawing/2014/main" val="4129670715"/>
                    </a:ext>
                  </a:extLst>
                </a:gridCol>
                <a:gridCol w="4671250">
                  <a:extLst>
                    <a:ext uri="{9D8B030D-6E8A-4147-A177-3AD203B41FA5}">
                      <a16:colId xmlns:a16="http://schemas.microsoft.com/office/drawing/2014/main" val="3338861355"/>
                    </a:ext>
                  </a:extLst>
                </a:gridCol>
              </a:tblGrid>
              <a:tr h="429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extLst>
                  <a:ext uri="{0D108BD9-81ED-4DB2-BD59-A6C34878D82A}">
                    <a16:rowId xmlns:a16="http://schemas.microsoft.com/office/drawing/2014/main" val="3559911159"/>
                  </a:ext>
                </a:extLst>
              </a:tr>
              <a:tr h="524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Считаете ли вы свою речь развитой?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Да-14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2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знаю – 5 чел.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extLst>
                  <a:ext uri="{0D108BD9-81ED-4DB2-BD59-A6C34878D82A}">
                    <a16:rowId xmlns:a16="http://schemas.microsoft.com/office/drawing/2014/main" val="2219047459"/>
                  </a:ext>
                </a:extLst>
              </a:tr>
              <a:tr h="859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можно развивать речь человека, по вашему мнению?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произведения-19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Учить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стихи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наизусть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- 16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Писать сочинения и тексты с заданиями-20 чел.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Общаться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людьми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20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extLst>
                  <a:ext uri="{0D108BD9-81ED-4DB2-BD59-A6C34878D82A}">
                    <a16:rowId xmlns:a16="http://schemas.microsoft.com/office/drawing/2014/main" val="1906809806"/>
                  </a:ext>
                </a:extLst>
              </a:tr>
              <a:tr h="1503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какими людьми вам интересно общаться?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умными и интересными – 8 чел.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воспитанными, с добрыми, с отзывчивыми, с трудолюбивыми- 13 чел.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развитой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речью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1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честным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1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грамотными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2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Которые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обманывают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1 </a:t>
                      </a:r>
                      <a:r>
                        <a:rPr lang="en-US" sz="13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extLst>
                  <a:ext uri="{0D108BD9-81ED-4DB2-BD59-A6C34878D82A}">
                    <a16:rowId xmlns:a16="http://schemas.microsoft.com/office/drawing/2014/main" val="3400200022"/>
                  </a:ext>
                </a:extLst>
              </a:tr>
              <a:tr h="644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Встречали ли вы людей с неразвитой речью?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Да-14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5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знаю- 2 чел.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338" marR="55338" marT="0" marB="0"/>
                </a:tc>
                <a:extLst>
                  <a:ext uri="{0D108BD9-81ED-4DB2-BD59-A6C34878D82A}">
                    <a16:rowId xmlns:a16="http://schemas.microsoft.com/office/drawing/2014/main" val="69762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006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15566"/>
            <a:ext cx="6552728" cy="360704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таблицы видим, что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считают свою речь развитой,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не могут оценить свою речь и не знают,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 считают, что их речь неразвита. 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641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диагностики развития речи за три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обучения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58020"/>
              </p:ext>
            </p:extLst>
          </p:nvPr>
        </p:nvGraphicFramePr>
        <p:xfrm>
          <a:off x="683569" y="1203597"/>
          <a:ext cx="8003232" cy="3738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855">
                  <a:extLst>
                    <a:ext uri="{9D8B030D-6E8A-4147-A177-3AD203B41FA5}">
                      <a16:colId xmlns:a16="http://schemas.microsoft.com/office/drawing/2014/main" val="3316140219"/>
                    </a:ext>
                  </a:extLst>
                </a:gridCol>
                <a:gridCol w="1721657">
                  <a:extLst>
                    <a:ext uri="{9D8B030D-6E8A-4147-A177-3AD203B41FA5}">
                      <a16:colId xmlns:a16="http://schemas.microsoft.com/office/drawing/2014/main" val="2376676836"/>
                    </a:ext>
                  </a:extLst>
                </a:gridCol>
                <a:gridCol w="1723106">
                  <a:extLst>
                    <a:ext uri="{9D8B030D-6E8A-4147-A177-3AD203B41FA5}">
                      <a16:colId xmlns:a16="http://schemas.microsoft.com/office/drawing/2014/main" val="1980992175"/>
                    </a:ext>
                  </a:extLst>
                </a:gridCol>
                <a:gridCol w="1723973">
                  <a:extLst>
                    <a:ext uri="{9D8B030D-6E8A-4147-A177-3AD203B41FA5}">
                      <a16:colId xmlns:a16="http://schemas.microsoft.com/office/drawing/2014/main" val="1113679250"/>
                    </a:ext>
                  </a:extLst>
                </a:gridCol>
                <a:gridCol w="1851641">
                  <a:extLst>
                    <a:ext uri="{9D8B030D-6E8A-4147-A177-3AD203B41FA5}">
                      <a16:colId xmlns:a16="http://schemas.microsoft.com/office/drawing/2014/main" val="1859736527"/>
                    </a:ext>
                  </a:extLst>
                </a:gridCol>
              </a:tblGrid>
              <a:tr h="11558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Оценки уровня речевого развития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8010627"/>
                  </a:ext>
                </a:extLst>
              </a:tr>
              <a:tr h="5507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чел.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4636937"/>
                  </a:ext>
                </a:extLst>
              </a:tr>
              <a:tr h="546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6654140"/>
                  </a:ext>
                </a:extLst>
              </a:tr>
              <a:tr h="573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3886231"/>
                  </a:ext>
                </a:extLst>
              </a:tr>
              <a:tr h="845897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Вывод: по данной таблице видим динамику развития речи обучающихся за три года обучения.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4874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805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«Любите ли,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вы,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сочинение?»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876889"/>
              </p:ext>
            </p:extLst>
          </p:nvPr>
        </p:nvGraphicFramePr>
        <p:xfrm>
          <a:off x="539554" y="987575"/>
          <a:ext cx="8147247" cy="41658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7568">
                  <a:extLst>
                    <a:ext uri="{9D8B030D-6E8A-4147-A177-3AD203B41FA5}">
                      <a16:colId xmlns:a16="http://schemas.microsoft.com/office/drawing/2014/main" val="4149876444"/>
                    </a:ext>
                  </a:extLst>
                </a:gridCol>
                <a:gridCol w="4395197">
                  <a:extLst>
                    <a:ext uri="{9D8B030D-6E8A-4147-A177-3AD203B41FA5}">
                      <a16:colId xmlns:a16="http://schemas.microsoft.com/office/drawing/2014/main" val="1597072629"/>
                    </a:ext>
                  </a:extLst>
                </a:gridCol>
                <a:gridCol w="3014482">
                  <a:extLst>
                    <a:ext uri="{9D8B030D-6E8A-4147-A177-3AD203B41FA5}">
                      <a16:colId xmlns:a16="http://schemas.microsoft.com/office/drawing/2014/main" val="3928141995"/>
                    </a:ext>
                  </a:extLst>
                </a:gridCol>
              </a:tblGrid>
              <a:tr h="2993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370441637"/>
                  </a:ext>
                </a:extLst>
              </a:tr>
              <a:tr h="6119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Любите ли вы писать сочинение?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Да-15 чел.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очень – 4 чел.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люблю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2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3606898022"/>
                  </a:ext>
                </a:extLst>
              </a:tr>
              <a:tr h="4079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типы текстов вам известны?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18- знают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3 - ошиблись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4080051377"/>
                  </a:ext>
                </a:extLst>
              </a:tr>
              <a:tr h="689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сочинения вам нравится писать: сочинение-повествование, сочинение – описание по картине, сочинение-рассуждение?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Описание-15 чел.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Повествование 4чел.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Рассуждение – 2 чел.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3541740071"/>
                  </a:ext>
                </a:extLst>
              </a:tr>
              <a:tr h="4214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вам нравится писать сочинение по картине?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картинке видишь красоту пейзажа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964592833"/>
                  </a:ext>
                </a:extLst>
              </a:tr>
              <a:tr h="4590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Нужна ли вам помощь взрослого при написании сочинения?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Нужна-15 чел.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нужна – 6 чел.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613263581"/>
                  </a:ext>
                </a:extLst>
              </a:tr>
              <a:tr h="6119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Какая помощь необходима для вас?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слов – 9 челок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 в словах –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3441478437"/>
                  </a:ext>
                </a:extLst>
              </a:tr>
              <a:tr h="4590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Оказывает ли вам помощь при написании  сочинения план и опорные слова в таблице?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- 21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04" marR="65104" marT="0" marB="0"/>
                </a:tc>
                <a:extLst>
                  <a:ext uri="{0D108BD9-81ED-4DB2-BD59-A6C34878D82A}">
                    <a16:rowId xmlns:a16="http://schemas.microsoft.com/office/drawing/2014/main" val="922892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371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15566"/>
            <a:ext cx="7704856" cy="396044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sz="16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после проделанной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нами работы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обучающимися получились следующие результаты: у них значительно улучшилось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картину, видеть основную идею автора, количество хорошо и отлично выполненных работ стало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человек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Отметим, что всего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учеников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по-прежнему испытывают трудности. Значительно увеличилось количество обучающихся, использующих языковые выразительные средства, их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обучающиеся более глубоко овладели грамматико-орфографическими умениями, процент учеников, не допускающих и мало допускающих ошибки –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69%.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проделанной работы свидетельствуют о правильности выдвинутой нами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гипотезы.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94962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88843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Сформулированные выводы позволяют судить о том, что цель исследования достигнута. В силу вышеизложенного, методика сочинений по картине Лии Александровны </a:t>
            </a:r>
            <a:r>
              <a:rPr lang="ru-RU" sz="3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Ходяковой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нас представляет большой </a:t>
            </a:r>
            <a:r>
              <a:rPr lang="ru-RU" sz="3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интерес</a:t>
            </a:r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Однако на этом наше исследование не окончено, оно ставит перед нами </a:t>
            </a:r>
            <a:r>
              <a:rPr lang="ru-RU" sz="3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новую задачу </a:t>
            </a:r>
            <a:r>
              <a:rPr lang="ru-RU" sz="3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найти причину нежелания писать сочинения по картинке у 6 обучающихся нашего класса, а именно определить проблемы, сравнить работы и вычленить ошибки. Но это уже будет другое исследование.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731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 Михайлович Васнецов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800px-Vasnetsov_Snegurochka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067944" y="987574"/>
            <a:ext cx="3960440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 descr="vasnetsov_work_200712040024011jpg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67544" y="1275606"/>
            <a:ext cx="216024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60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 сказал: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«Заговори, чтоб я тебя узнал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452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347614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</a:t>
            </a:r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проявленное внимание к нашей исследовательской 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работе!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566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536" y="195486"/>
            <a:ext cx="8229600" cy="85725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выбранной темы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00151"/>
            <a:ext cx="7344816" cy="33944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подтверждается тем, что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коммуникативному воспитанию школьников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придается особое значение, так как успех в речевом развитии определяет результативность усвоения школьных дисциплин, создает предпосылки для активного участия в общественной жизни, обеспечивает детей необходимыми навыками речевого поведения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07887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200151"/>
            <a:ext cx="3596208" cy="3394472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и развития речи младших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131590"/>
            <a:ext cx="3816424" cy="339447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по картине как вид упражнения, направленного на развития речи младших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0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200151"/>
            <a:ext cx="6336704" cy="3394472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апробировать методику написания сочинений по картине как вид упражнения по развитию речи младших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89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898776" cy="339447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</a:t>
            </a: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«связная речь» и «сочинение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31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литературу </a:t>
            </a: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развитию речи и методики написания сочинения по картине, и 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</a:t>
            </a: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направления работы по развитию речи 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  <a:endParaRPr lang="ru-RU" sz="31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200151"/>
            <a:ext cx="4464496" cy="339447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опрос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анкетирование с обучающимися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исследования;</a:t>
            </a:r>
          </a:p>
          <a:p>
            <a:pPr lvl="0">
              <a:spcBef>
                <a:spcPts val="0"/>
              </a:spcBef>
            </a:pP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диагностику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определить уровни развития речи обучающихся;</a:t>
            </a:r>
          </a:p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опытно-экспериментальную работу для подтверждения выдвинутой нами гипотезы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8636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уроках русского языка в работе по написанию сочинений по картине будут использованы задания, направленные на развитие умения определять границы предложений, умения использовать выразительные языковые средства, развитие морфологических и словообразовательных умений, на формирование грамматико-орфографических умений, улучшение умений анализировать картину, видеть основную идею автора, то речь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улучшится.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539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3517"/>
            <a:ext cx="8229600" cy="100811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Понятийно-терминологический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курсу развития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Связная речь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смысловое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развернутое высказывание (ряд логически сочетающихся предложений), обеспечивающее общение и взаимопонимание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людей.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67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И. Ожегова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письменной школьной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мыслей, знаний на заданную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72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1554</Words>
  <Application>Microsoft Office PowerPoint</Application>
  <PresentationFormat>Экран (16:9)</PresentationFormat>
  <Paragraphs>177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 Исследовательская работа  </vt:lpstr>
      <vt:lpstr>Актуальность выбранной темы </vt:lpstr>
      <vt:lpstr>Презентация PowerPoint</vt:lpstr>
      <vt:lpstr>Цель исследования</vt:lpstr>
      <vt:lpstr>Задачи исследования</vt:lpstr>
      <vt:lpstr>Гипотеза исследования</vt:lpstr>
      <vt:lpstr> Понятийно-терминологический словарь  по курсу развития речи </vt:lpstr>
      <vt:lpstr> Толковый словарь С. И. Ожегова</vt:lpstr>
      <vt:lpstr>Презентация PowerPoint</vt:lpstr>
      <vt:lpstr>Выводы</vt:lpstr>
      <vt:lpstr>Условия для развития речи обучающихся</vt:lpstr>
      <vt:lpstr>Уровни развития речи</vt:lpstr>
      <vt:lpstr>Презентация PowerPoint</vt:lpstr>
      <vt:lpstr>Методика работы над сочинением</vt:lpstr>
      <vt:lpstr>Автор выделяет следующие этапы работы над сочинением по картине</vt:lpstr>
      <vt:lpstr>Презентация PowerPoint</vt:lpstr>
      <vt:lpstr>Презентация PowerPoint</vt:lpstr>
      <vt:lpstr>Результаты и анализ сочинений по картине  за 2-3 классы</vt:lpstr>
      <vt:lpstr>Анкета «Считаете ли ,вы, свою речь развитой?»</vt:lpstr>
      <vt:lpstr>Презентация PowerPoint</vt:lpstr>
      <vt:lpstr>Анализ диагностики развития речи за три года обучения</vt:lpstr>
      <vt:lpstr>Анкета «Любите ли, вы, писать сочинение?» </vt:lpstr>
      <vt:lpstr>Вывод</vt:lpstr>
      <vt:lpstr>Презентация PowerPoint</vt:lpstr>
      <vt:lpstr>Виктор Михайлович Васнецов</vt:lpstr>
      <vt:lpstr>Сократ сказал: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Марина</cp:lastModifiedBy>
  <cp:revision>35</cp:revision>
  <dcterms:created xsi:type="dcterms:W3CDTF">2020-01-17T18:35:36Z</dcterms:created>
  <dcterms:modified xsi:type="dcterms:W3CDTF">2021-11-11T19:38:35Z</dcterms:modified>
</cp:coreProperties>
</file>